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4.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7.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298" r:id="rId6"/>
    <p:sldMasterId id="2147484262" r:id="rId7"/>
    <p:sldMasterId id="2147484280" r:id="rId8"/>
    <p:sldMasterId id="2147484271" r:id="rId9"/>
    <p:sldMasterId id="2147484312" r:id="rId10"/>
  </p:sldMasterIdLst>
  <p:notesMasterIdLst>
    <p:notesMasterId r:id="rId34"/>
  </p:notesMasterIdLst>
  <p:handoutMasterIdLst>
    <p:handoutMasterId r:id="rId35"/>
  </p:handoutMasterIdLst>
  <p:sldIdLst>
    <p:sldId id="1409" r:id="rId11"/>
    <p:sldId id="1410" r:id="rId12"/>
    <p:sldId id="1411" r:id="rId13"/>
    <p:sldId id="1412" r:id="rId14"/>
    <p:sldId id="1413" r:id="rId15"/>
    <p:sldId id="1414" r:id="rId16"/>
    <p:sldId id="1415" r:id="rId17"/>
    <p:sldId id="1416" r:id="rId18"/>
    <p:sldId id="1417" r:id="rId19"/>
    <p:sldId id="1433" r:id="rId20"/>
    <p:sldId id="1436" r:id="rId21"/>
    <p:sldId id="1420" r:id="rId22"/>
    <p:sldId id="1421" r:id="rId23"/>
    <p:sldId id="1422" r:id="rId24"/>
    <p:sldId id="1423" r:id="rId25"/>
    <p:sldId id="1424" r:id="rId26"/>
    <p:sldId id="1425" r:id="rId27"/>
    <p:sldId id="1434" r:id="rId28"/>
    <p:sldId id="1427" r:id="rId29"/>
    <p:sldId id="1428" r:id="rId30"/>
    <p:sldId id="1429" r:id="rId31"/>
    <p:sldId id="1431" r:id="rId32"/>
    <p:sldId id="1432" r:id="rId33"/>
  </p:sldIdLst>
  <p:sldSz cx="12436475" cy="6994525"/>
  <p:notesSz cx="7102475" cy="9388475"/>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81">
          <p15:clr>
            <a:srgbClr val="A4A3A4"/>
          </p15:clr>
        </p15:guide>
        <p15:guide id="2" orient="horz" pos="4231">
          <p15:clr>
            <a:srgbClr val="A4A3A4"/>
          </p15:clr>
        </p15:guide>
        <p15:guide id="3" pos="2412">
          <p15:clr>
            <a:srgbClr val="A4A3A4"/>
          </p15:clr>
        </p15:guide>
        <p15:guide id="4" pos="278">
          <p15:clr>
            <a:srgbClr val="A4A3A4"/>
          </p15:clr>
        </p15:guide>
        <p15:guide id="5" pos="714">
          <p15:clr>
            <a:srgbClr val="A4A3A4"/>
          </p15:clr>
        </p15:guide>
      </p15:sldGuideLst>
    </p:ext>
    <p:ext uri="{2D200454-40CA-4A62-9FC3-DE9A4176ACB9}">
      <p15:notesGuideLst xmlns:p15="http://schemas.microsoft.com/office/powerpoint/2012/main">
        <p15:guide id="1" orient="horz" pos="2957" userDrawn="1">
          <p15:clr>
            <a:srgbClr val="A4A3A4"/>
          </p15:clr>
        </p15:guide>
        <p15:guide id="2" pos="2237"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C00"/>
    <a:srgbClr val="DC3C00"/>
    <a:srgbClr val="696969"/>
    <a:srgbClr val="7FBA00"/>
    <a:srgbClr val="969696"/>
    <a:srgbClr val="7F7F7F"/>
    <a:srgbClr val="505050"/>
    <a:srgbClr val="F0880A"/>
    <a:srgbClr val="A6A6A6"/>
    <a:srgbClr val="00682F"/>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897" autoAdjust="0"/>
    <p:restoredTop sz="56167" autoAdjust="0"/>
  </p:normalViewPr>
  <p:slideViewPr>
    <p:cSldViewPr snapToGrid="0">
      <p:cViewPr varScale="1">
        <p:scale>
          <a:sx n="67" d="100"/>
          <a:sy n="67" d="100"/>
        </p:scale>
        <p:origin x="2400" y="60"/>
      </p:cViewPr>
      <p:guideLst>
        <p:guide orient="horz" pos="781"/>
        <p:guide orient="horz" pos="4231"/>
        <p:guide pos="2412"/>
        <p:guide pos="278"/>
        <p:guide pos="714"/>
      </p:guideLst>
    </p:cSldViewPr>
  </p:slideViewPr>
  <p:notesTextViewPr>
    <p:cViewPr>
      <p:scale>
        <a:sx n="100" d="100"/>
        <a:sy n="100" d="100"/>
      </p:scale>
      <p:origin x="0" y="0"/>
    </p:cViewPr>
  </p:notesTextViewPr>
  <p:sorterViewPr>
    <p:cViewPr>
      <p:scale>
        <a:sx n="70" d="100"/>
        <a:sy n="70" d="100"/>
      </p:scale>
      <p:origin x="0" y="0"/>
    </p:cViewPr>
  </p:sorterViewPr>
  <p:notesViewPr>
    <p:cSldViewPr snapToGrid="0" showGuides="1">
      <p:cViewPr>
        <p:scale>
          <a:sx n="100" d="100"/>
          <a:sy n="100" d="100"/>
        </p:scale>
        <p:origin x="3528" y="-162"/>
      </p:cViewPr>
      <p:guideLst>
        <p:guide orient="horz" pos="2957"/>
        <p:guide pos="2237"/>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theme" Target="theme/theme1.xml"/><Relationship Id="rId21" Type="http://schemas.openxmlformats.org/officeDocument/2006/relationships/slide" Target="slides/slide11.xml"/><Relationship Id="rId34" Type="http://schemas.openxmlformats.org/officeDocument/2006/relationships/notesMaster" Target="notesMasters/notesMaster1.xml"/><Relationship Id="rId7" Type="http://schemas.openxmlformats.org/officeDocument/2006/relationships/slideMaster" Target="slideMasters/slideMaster2.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customXml" Target="../customXml/item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commentAuthors" Target="commentAuthors.xml"/><Relationship Id="rId10" Type="http://schemas.openxmlformats.org/officeDocument/2006/relationships/slideMaster" Target="slideMasters/slideMaster5.xml"/><Relationship Id="rId19" Type="http://schemas.openxmlformats.org/officeDocument/2006/relationships/slide" Target="slides/slide9.xml"/><Relationship Id="rId31" Type="http://schemas.openxmlformats.org/officeDocument/2006/relationships/slide" Target="slides/slide21.xml"/><Relationship Id="rId35" Type="http://schemas.openxmlformats.org/officeDocument/2006/relationships/handoutMaster" Target="handoutMasters/handoutMaster1.xml"/><Relationship Id="rId9" Type="http://schemas.openxmlformats.org/officeDocument/2006/relationships/slideMaster" Target="slideMasters/slideMaster4.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8"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077739" cy="469424"/>
          </a:xfrm>
          <a:prstGeom prst="rect">
            <a:avLst/>
          </a:prstGeom>
        </p:spPr>
        <p:txBody>
          <a:bodyPr vert="horz" lIns="94229" tIns="47114" rIns="94229" bIns="47114"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4023092" y="0"/>
            <a:ext cx="3077739" cy="469424"/>
          </a:xfrm>
          <a:prstGeom prst="rect">
            <a:avLst/>
          </a:prstGeom>
        </p:spPr>
        <p:txBody>
          <a:bodyPr vert="horz" lIns="94229" tIns="47114" rIns="94229" bIns="47114" rtlCol="0"/>
          <a:lstStyle>
            <a:lvl1pPr algn="r">
              <a:defRPr sz="1200"/>
            </a:lvl1pPr>
          </a:lstStyle>
          <a:p>
            <a:fld id="{DE219B1A-AE41-483B-A766-69B9363DDA6A}" type="datetimeFigureOut">
              <a:rPr lang="en-US" smtClean="0">
                <a:latin typeface="Segoe UI" pitchFamily="34" charset="0"/>
              </a:rPr>
              <a:t>10/6/2014</a:t>
            </a:fld>
            <a:endParaRPr lang="en-US" dirty="0">
              <a:latin typeface="Segoe UI" pitchFamily="34" charset="0"/>
            </a:endParaRPr>
          </a:p>
        </p:txBody>
      </p:sp>
      <p:sp>
        <p:nvSpPr>
          <p:cNvPr id="8" name="Footer Placeholder 7"/>
          <p:cNvSpPr>
            <a:spLocks noGrp="1"/>
          </p:cNvSpPr>
          <p:nvPr>
            <p:ph type="ftr" sz="quarter" idx="2"/>
          </p:nvPr>
        </p:nvSpPr>
        <p:spPr>
          <a:xfrm>
            <a:off x="1" y="8917422"/>
            <a:ext cx="6001591" cy="341322"/>
          </a:xfrm>
          <a:prstGeom prst="rect">
            <a:avLst/>
          </a:prstGeom>
        </p:spPr>
        <p:txBody>
          <a:bodyPr vert="horz" lIns="94229" tIns="47114" rIns="94229" bIns="47114" rtlCol="0" anchor="b"/>
          <a:lstStyle>
            <a:lvl1pPr algn="l">
              <a:defRPr sz="1200"/>
            </a:lvl1pPr>
          </a:lstStyle>
          <a:p>
            <a:pPr marL="410615" defTabSz="941977"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410615" defTabSz="941977"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989754" y="8917422"/>
            <a:ext cx="1111077" cy="469424"/>
          </a:xfrm>
          <a:prstGeom prst="rect">
            <a:avLst/>
          </a:prstGeom>
        </p:spPr>
        <p:txBody>
          <a:bodyPr vert="horz" lIns="94229" tIns="47114" rIns="94229" bIns="47114"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jpeg>
</file>

<file path=ppt/media/image3.png>
</file>

<file path=ppt/media/image30.png>
</file>

<file path=ppt/media/image31.jpeg>
</file>

<file path=ppt/media/image32.png>
</file>

<file path=ppt/media/image33.png>
</file>

<file path=ppt/media/image34.png>
</file>

<file path=ppt/media/image35.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077739" cy="469424"/>
          </a:xfrm>
          <a:prstGeom prst="rect">
            <a:avLst/>
          </a:prstGeom>
        </p:spPr>
        <p:txBody>
          <a:bodyPr vert="horz" lIns="94229" tIns="47114" rIns="94229" bIns="47114"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420688" y="704850"/>
            <a:ext cx="6261100" cy="3521075"/>
          </a:xfrm>
          <a:prstGeom prst="rect">
            <a:avLst/>
          </a:prstGeom>
          <a:noFill/>
          <a:ln w="12700">
            <a:solidFill>
              <a:prstClr val="black"/>
            </a:solidFill>
          </a:ln>
        </p:spPr>
        <p:txBody>
          <a:bodyPr vert="horz" lIns="94229" tIns="47114" rIns="94229" bIns="47114" rtlCol="0" anchor="ctr"/>
          <a:lstStyle/>
          <a:p>
            <a:endParaRPr lang="en-US" dirty="0"/>
          </a:p>
        </p:txBody>
      </p:sp>
      <p:sp>
        <p:nvSpPr>
          <p:cNvPr id="10" name="Footer Placeholder 9"/>
          <p:cNvSpPr>
            <a:spLocks noGrp="1"/>
          </p:cNvSpPr>
          <p:nvPr>
            <p:ph type="ftr" sz="quarter" idx="4"/>
          </p:nvPr>
        </p:nvSpPr>
        <p:spPr>
          <a:xfrm>
            <a:off x="0" y="8919051"/>
            <a:ext cx="6131803" cy="365481"/>
          </a:xfrm>
          <a:prstGeom prst="rect">
            <a:avLst/>
          </a:prstGeom>
        </p:spPr>
        <p:txBody>
          <a:bodyPr vert="horz" lIns="94229" tIns="47114" rIns="94229" bIns="47114" rtlCol="0" anchor="b"/>
          <a:lstStyle>
            <a:lvl1pPr marL="588929" indent="0" algn="l">
              <a:defRPr sz="1200"/>
            </a:lvl1pPr>
          </a:lstStyle>
          <a:p>
            <a:pPr defTabSz="941977"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41977"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4023092" y="0"/>
            <a:ext cx="3077739" cy="469424"/>
          </a:xfrm>
          <a:prstGeom prst="rect">
            <a:avLst/>
          </a:prstGeom>
        </p:spPr>
        <p:txBody>
          <a:bodyPr vert="horz" lIns="94229" tIns="47114" rIns="94229" bIns="47114" rtlCol="0"/>
          <a:lstStyle>
            <a:lvl1pPr algn="r">
              <a:defRPr sz="1200">
                <a:latin typeface="Segoe UI" pitchFamily="34" charset="0"/>
              </a:defRPr>
            </a:lvl1pPr>
          </a:lstStyle>
          <a:p>
            <a:fld id="{D51B1278-D92B-4AF3-A9C1-71DD298190CE}" type="datetimeFigureOut">
              <a:rPr lang="en-US" smtClean="0"/>
              <a:pPr/>
              <a:t>10/6/2014</a:t>
            </a:fld>
            <a:endParaRPr lang="en-US" dirty="0"/>
          </a:p>
        </p:txBody>
      </p:sp>
      <p:sp>
        <p:nvSpPr>
          <p:cNvPr id="12" name="Notes Placeholder 11"/>
          <p:cNvSpPr>
            <a:spLocks noGrp="1"/>
          </p:cNvSpPr>
          <p:nvPr>
            <p:ph type="body" sz="quarter" idx="3"/>
          </p:nvPr>
        </p:nvSpPr>
        <p:spPr>
          <a:xfrm>
            <a:off x="710248" y="4459526"/>
            <a:ext cx="5681980" cy="4224814"/>
          </a:xfrm>
          <a:prstGeom prst="rect">
            <a:avLst/>
          </a:prstGeom>
        </p:spPr>
        <p:txBody>
          <a:bodyPr vert="horz" lIns="94229" tIns="47114" rIns="94229" bIns="47114"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6119966" y="8917422"/>
            <a:ext cx="980865" cy="469424"/>
          </a:xfrm>
          <a:prstGeom prst="rect">
            <a:avLst/>
          </a:prstGeom>
        </p:spPr>
        <p:txBody>
          <a:bodyPr vert="horz" lIns="94229" tIns="47114" rIns="94229" bIns="47114"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microsoft.com/en-us/download/details.aspx?id=38395"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4197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4197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D8BFD1-5501-4D49-87F7-99FE9B595DBE}" type="datetime1">
              <a:rPr lang="en-US" smtClean="0"/>
              <a:t>10/6/2014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6302550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Notes Placeholder 2"/>
          <p:cNvSpPr>
            <a:spLocks noGrp="1"/>
          </p:cNvSpPr>
          <p:nvPr>
            <p:ph type="body" idx="1"/>
          </p:nvPr>
        </p:nvSpPr>
        <p:spPr/>
        <p:txBody>
          <a:bodyPr wrap="square" numCol="1" anchor="t" anchorCtr="0" compatLnSpc="1">
            <a:prstTxWarp prst="textNoShape">
              <a:avLst/>
            </a:prstTxWarp>
          </a:bodyPr>
          <a:lstStyle/>
          <a:p>
            <a:pPr eaLnBrk="1" hangingPunct="1">
              <a:spcBef>
                <a:spcPct val="0"/>
              </a:spcBef>
            </a:pPr>
            <a:r>
              <a:rPr lang="en-US" b="1" dirty="0" smtClean="0"/>
              <a:t>SUGGESTED DEMO:  </a:t>
            </a:r>
            <a:endParaRPr lang="en-US" dirty="0" smtClean="0"/>
          </a:p>
          <a:p>
            <a:pPr lvl="1"/>
            <a:r>
              <a:rPr lang="en-US" dirty="0"/>
              <a:t>Ensure you have logged in and navigated to your Power BI site and that the setup workbook (AW Sales Analysis Demo1) has been uploaded to the Power BI site.</a:t>
            </a:r>
          </a:p>
          <a:p>
            <a:pPr lvl="1"/>
            <a:r>
              <a:rPr lang="en-US" dirty="0"/>
              <a:t>Open the workbook </a:t>
            </a:r>
            <a:r>
              <a:rPr lang="en-US" b="1" dirty="0"/>
              <a:t>not in Power BI </a:t>
            </a:r>
            <a:r>
              <a:rPr lang="en-US" dirty="0"/>
              <a:t>but straight from SharePoint using </a:t>
            </a:r>
            <a:r>
              <a:rPr lang="en-US" b="1" dirty="0"/>
              <a:t>Excel Online </a:t>
            </a:r>
            <a:r>
              <a:rPr lang="en-US" dirty="0"/>
              <a:t>to avoid the delay related to loading the workbook for the first time.</a:t>
            </a:r>
          </a:p>
          <a:p>
            <a:r>
              <a:rPr lang="en-US" b="1" dirty="0"/>
              <a:t>Talking Points</a:t>
            </a:r>
          </a:p>
          <a:p>
            <a:pPr lvl="0"/>
            <a:r>
              <a:rPr lang="en-US" dirty="0"/>
              <a:t>The workbook contains a data model sourced from </a:t>
            </a:r>
            <a:r>
              <a:rPr lang="en-US" dirty="0" err="1"/>
              <a:t>on-premise</a:t>
            </a:r>
            <a:r>
              <a:rPr lang="en-US" dirty="0"/>
              <a:t> and external data. The reports are all based on this data model.</a:t>
            </a:r>
          </a:p>
          <a:p>
            <a:pPr lvl="0"/>
            <a:r>
              <a:rPr lang="en-US" dirty="0"/>
              <a:t>The workbook is centrally and securely stored in the cloud.</a:t>
            </a:r>
            <a:endParaRPr lang="en-US" sz="800" dirty="0"/>
          </a:p>
          <a:p>
            <a:r>
              <a:rPr lang="en-US" b="1" dirty="0"/>
              <a:t>Demo Steps</a:t>
            </a:r>
            <a:endParaRPr lang="en-US" sz="800" dirty="0"/>
          </a:p>
          <a:p>
            <a:pPr lvl="0"/>
            <a:r>
              <a:rPr lang="en-US" dirty="0"/>
              <a:t>Interact with the </a:t>
            </a:r>
            <a:r>
              <a:rPr lang="en-US" b="1" dirty="0"/>
              <a:t>Sales Dashboard</a:t>
            </a:r>
            <a:r>
              <a:rPr lang="en-US" dirty="0"/>
              <a:t> by selecting slicer members.</a:t>
            </a:r>
            <a:endParaRPr lang="en-US" sz="1100" dirty="0"/>
          </a:p>
          <a:p>
            <a:pPr lvl="0"/>
            <a:r>
              <a:rPr lang="en-US" dirty="0"/>
              <a:t>To hide the </a:t>
            </a:r>
            <a:r>
              <a:rPr lang="en-US" b="1" dirty="0"/>
              <a:t>Parameters</a:t>
            </a:r>
            <a:r>
              <a:rPr lang="en-US" dirty="0"/>
              <a:t> pane, click the arrow.</a:t>
            </a:r>
            <a:endParaRPr lang="en-US" sz="1100" dirty="0"/>
          </a:p>
          <a:p>
            <a:pPr lvl="0"/>
            <a:r>
              <a:rPr lang="en-US" dirty="0"/>
              <a:t>Select the </a:t>
            </a:r>
            <a:r>
              <a:rPr lang="en-US" b="1" dirty="0"/>
              <a:t>Sales Performance</a:t>
            </a:r>
            <a:r>
              <a:rPr lang="en-US" dirty="0"/>
              <a:t> worksheet.</a:t>
            </a:r>
            <a:endParaRPr lang="en-US" sz="1100" dirty="0"/>
          </a:p>
          <a:p>
            <a:pPr lvl="0"/>
            <a:r>
              <a:rPr lang="en-US" dirty="0"/>
              <a:t>Interact with the filter in cell </a:t>
            </a:r>
            <a:r>
              <a:rPr lang="en-US" b="1" dirty="0"/>
              <a:t>B1</a:t>
            </a:r>
            <a:r>
              <a:rPr lang="en-US" dirty="0"/>
              <a:t>.</a:t>
            </a:r>
            <a:endParaRPr lang="en-US" sz="1100" dirty="0"/>
          </a:p>
          <a:p>
            <a:pPr lvl="0"/>
            <a:r>
              <a:rPr lang="en-US" dirty="0"/>
              <a:t>Collapse </a:t>
            </a:r>
            <a:r>
              <a:rPr lang="en-US" b="1" dirty="0"/>
              <a:t>United States</a:t>
            </a:r>
            <a:r>
              <a:rPr lang="en-US" dirty="0"/>
              <a:t>.</a:t>
            </a:r>
            <a:endParaRPr lang="en-US" sz="1100" dirty="0"/>
          </a:p>
          <a:p>
            <a:pPr lvl="0"/>
            <a:r>
              <a:rPr lang="en-US" dirty="0"/>
              <a:t>Select the </a:t>
            </a:r>
            <a:r>
              <a:rPr lang="en-US" b="1" dirty="0"/>
              <a:t>Salesperson Sales</a:t>
            </a:r>
            <a:r>
              <a:rPr lang="en-US" dirty="0"/>
              <a:t> sheet.</a:t>
            </a:r>
            <a:endParaRPr lang="en-US" sz="1100" dirty="0"/>
          </a:p>
          <a:p>
            <a:pPr lvl="0"/>
            <a:r>
              <a:rPr lang="en-US" dirty="0"/>
              <a:t>Interact by changing a </a:t>
            </a:r>
            <a:r>
              <a:rPr lang="en-US" b="1" dirty="0"/>
              <a:t>Year</a:t>
            </a:r>
            <a:r>
              <a:rPr lang="en-US" dirty="0"/>
              <a:t> slicer value and selecting a different salesperson.</a:t>
            </a:r>
            <a:endParaRPr lang="en-US" sz="1100" dirty="0"/>
          </a:p>
          <a:p>
            <a:pPr lvl="0"/>
            <a:r>
              <a:rPr lang="en-US" dirty="0"/>
              <a:t>Select the </a:t>
            </a:r>
            <a:r>
              <a:rPr lang="en-US" b="1" dirty="0"/>
              <a:t>Sales by Country</a:t>
            </a:r>
            <a:r>
              <a:rPr lang="en-US" dirty="0"/>
              <a:t> sheet.</a:t>
            </a:r>
            <a:endParaRPr lang="en-US" sz="1100" dirty="0"/>
          </a:p>
          <a:p>
            <a:pPr lvl="0"/>
            <a:r>
              <a:rPr lang="en-US" dirty="0"/>
              <a:t>Interact by changing a </a:t>
            </a:r>
            <a:r>
              <a:rPr lang="en-US" b="1" dirty="0"/>
              <a:t>Year</a:t>
            </a:r>
            <a:r>
              <a:rPr lang="en-US" dirty="0"/>
              <a:t> slicer value.</a:t>
            </a:r>
            <a:endParaRPr lang="en-US" sz="1100" dirty="0"/>
          </a:p>
          <a:p>
            <a:pPr eaLnBrk="1" hangingPunct="1">
              <a:spcBef>
                <a:spcPct val="0"/>
              </a:spcBef>
            </a:pPr>
            <a:endParaRPr lang="en-US" dirty="0" smtClean="0"/>
          </a:p>
          <a:p>
            <a:pPr eaLnBrk="1" hangingPunct="1">
              <a:spcBef>
                <a:spcPct val="0"/>
              </a:spcBef>
            </a:pPr>
            <a:r>
              <a:rPr lang="en-US" dirty="0" smtClean="0"/>
              <a:t>Power Map</a:t>
            </a:r>
            <a:r>
              <a:rPr lang="en-US" baseline="0" dirty="0" smtClean="0"/>
              <a:t> Tour (won’t work in Power BI)</a:t>
            </a:r>
            <a:endParaRPr lang="en-US" dirty="0" smtClean="0"/>
          </a:p>
          <a:p>
            <a:pPr eaLnBrk="1" hangingPunct="1">
              <a:spcBef>
                <a:spcPct val="0"/>
              </a:spcBef>
            </a:pPr>
            <a:r>
              <a:rPr lang="en-US" dirty="0" smtClean="0"/>
              <a:t>Open Power Station Sample.xlsx</a:t>
            </a:r>
          </a:p>
          <a:p>
            <a:pPr eaLnBrk="1" hangingPunct="1">
              <a:spcBef>
                <a:spcPct val="0"/>
              </a:spcBef>
            </a:pPr>
            <a:r>
              <a:rPr lang="en-US" dirty="0" smtClean="0"/>
              <a:t>Go to Insert Tab, in Power Map Group click on Map</a:t>
            </a:r>
          </a:p>
          <a:p>
            <a:pPr eaLnBrk="1" hangingPunct="1">
              <a:spcBef>
                <a:spcPct val="0"/>
              </a:spcBef>
            </a:pPr>
            <a:r>
              <a:rPr lang="en-US" dirty="0" smtClean="0"/>
              <a:t>If there is no data,</a:t>
            </a:r>
            <a:r>
              <a:rPr lang="en-US" baseline="0" dirty="0" smtClean="0"/>
              <a:t> without closing </a:t>
            </a:r>
            <a:r>
              <a:rPr lang="en-US" baseline="0" dirty="0" err="1" smtClean="0"/>
              <a:t>PowerMap</a:t>
            </a:r>
            <a:r>
              <a:rPr lang="en-US" baseline="0" dirty="0" smtClean="0"/>
              <a:t> navigate back to spreadsheet, select all cells, click the </a:t>
            </a:r>
            <a:r>
              <a:rPr lang="en-US" baseline="0" dirty="0" err="1" smtClean="0"/>
              <a:t>PowerMap</a:t>
            </a:r>
            <a:r>
              <a:rPr lang="en-US" baseline="0" dirty="0" smtClean="0"/>
              <a:t> dropdown and select “Add Selected Data to Power Map”</a:t>
            </a:r>
            <a:endParaRPr lang="en-US" dirty="0" smtClean="0"/>
          </a:p>
        </p:txBody>
      </p:sp>
      <p:sp>
        <p:nvSpPr>
          <p:cNvPr id="82947"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400">
                <a:solidFill>
                  <a:schemeClr val="tx1"/>
                </a:solidFill>
                <a:latin typeface="Segoe UI" panose="020B0502040204020203" pitchFamily="34" charset="0"/>
                <a:ea typeface="MS PGothic" panose="020B0600070205080204" pitchFamily="34" charset="-128"/>
              </a:defRPr>
            </a:lvl1pPr>
            <a:lvl2pPr marL="751274" indent="-288952" eaLnBrk="0" hangingPunct="0">
              <a:defRPr sz="2400">
                <a:solidFill>
                  <a:schemeClr val="tx1"/>
                </a:solidFill>
                <a:latin typeface="Segoe UI" panose="020B0502040204020203" pitchFamily="34" charset="0"/>
                <a:ea typeface="MS PGothic" panose="020B0600070205080204" pitchFamily="34" charset="-128"/>
              </a:defRPr>
            </a:lvl2pPr>
            <a:lvl3pPr marL="1155807" indent="-231161" eaLnBrk="0" hangingPunct="0">
              <a:defRPr sz="2400">
                <a:solidFill>
                  <a:schemeClr val="tx1"/>
                </a:solidFill>
                <a:latin typeface="Segoe UI" panose="020B0502040204020203" pitchFamily="34" charset="0"/>
                <a:ea typeface="MS PGothic" panose="020B0600070205080204" pitchFamily="34" charset="-128"/>
              </a:defRPr>
            </a:lvl3pPr>
            <a:lvl4pPr marL="1618129" indent="-231161" eaLnBrk="0" hangingPunct="0">
              <a:defRPr sz="2400">
                <a:solidFill>
                  <a:schemeClr val="tx1"/>
                </a:solidFill>
                <a:latin typeface="Segoe UI" panose="020B0502040204020203" pitchFamily="34" charset="0"/>
                <a:ea typeface="MS PGothic" panose="020B0600070205080204" pitchFamily="34" charset="-128"/>
              </a:defRPr>
            </a:lvl4pPr>
            <a:lvl5pPr marL="2080452" indent="-231161" eaLnBrk="0" hangingPunct="0">
              <a:defRPr sz="2400">
                <a:solidFill>
                  <a:schemeClr val="tx1"/>
                </a:solidFill>
                <a:latin typeface="Segoe UI" panose="020B0502040204020203" pitchFamily="34" charset="0"/>
                <a:ea typeface="MS PGothic" panose="020B0600070205080204" pitchFamily="34" charset="-128"/>
              </a:defRPr>
            </a:lvl5pPr>
            <a:lvl6pPr marL="2542775"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6pPr>
            <a:lvl7pPr marL="3005097"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7pPr>
            <a:lvl8pPr marL="3467420"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8pPr>
            <a:lvl9pPr marL="3929743"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9pPr>
          </a:lstStyle>
          <a:p>
            <a:pPr defTabSz="942304" eaLnBrk="1" fontAlgn="base" hangingPunct="1">
              <a:spcBef>
                <a:spcPct val="0"/>
              </a:spcBef>
              <a:spcAft>
                <a:spcPct val="0"/>
              </a:spcAft>
            </a:pPr>
            <a:r>
              <a:rPr lang="en-US" sz="1200">
                <a:solidFill>
                  <a:srgbClr val="000000"/>
                </a:solidFill>
                <a:latin typeface="Calibri" panose="020F0502020204030204" pitchFamily="34" charset="0"/>
              </a:rPr>
              <a:t>System Center Marketing</a:t>
            </a:r>
          </a:p>
        </p:txBody>
      </p:sp>
      <p:sp>
        <p:nvSpPr>
          <p:cNvPr id="5" name="Footer Placeholder 4"/>
          <p:cNvSpPr>
            <a:spLocks noGrp="1"/>
          </p:cNvSpPr>
          <p:nvPr>
            <p:ph type="ftr" sz="quarter" idx="4"/>
          </p:nvPr>
        </p:nvSpPr>
        <p:spPr>
          <a:xfrm>
            <a:off x="0" y="8917423"/>
            <a:ext cx="3077739" cy="471053"/>
          </a:xfrm>
        </p:spPr>
        <p:txBody>
          <a:bodyPr/>
          <a:lstStyle/>
          <a:p>
            <a:pPr defTabSz="95968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5968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82949" name="Date Placeholder 5"/>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Segoe UI" panose="020B0502040204020203" pitchFamily="34" charset="0"/>
                <a:ea typeface="MS PGothic" panose="020B0600070205080204" pitchFamily="34" charset="-128"/>
              </a:defRPr>
            </a:lvl1pPr>
            <a:lvl2pPr marL="751274" indent="-288952" eaLnBrk="0" hangingPunct="0">
              <a:defRPr sz="2400">
                <a:solidFill>
                  <a:schemeClr val="tx1"/>
                </a:solidFill>
                <a:latin typeface="Segoe UI" panose="020B0502040204020203" pitchFamily="34" charset="0"/>
                <a:ea typeface="MS PGothic" panose="020B0600070205080204" pitchFamily="34" charset="-128"/>
              </a:defRPr>
            </a:lvl2pPr>
            <a:lvl3pPr marL="1155807" indent="-231161" eaLnBrk="0" hangingPunct="0">
              <a:defRPr sz="2400">
                <a:solidFill>
                  <a:schemeClr val="tx1"/>
                </a:solidFill>
                <a:latin typeface="Segoe UI" panose="020B0502040204020203" pitchFamily="34" charset="0"/>
                <a:ea typeface="MS PGothic" panose="020B0600070205080204" pitchFamily="34" charset="-128"/>
              </a:defRPr>
            </a:lvl3pPr>
            <a:lvl4pPr marL="1618129" indent="-231161" eaLnBrk="0" hangingPunct="0">
              <a:defRPr sz="2400">
                <a:solidFill>
                  <a:schemeClr val="tx1"/>
                </a:solidFill>
                <a:latin typeface="Segoe UI" panose="020B0502040204020203" pitchFamily="34" charset="0"/>
                <a:ea typeface="MS PGothic" panose="020B0600070205080204" pitchFamily="34" charset="-128"/>
              </a:defRPr>
            </a:lvl4pPr>
            <a:lvl5pPr marL="2080452" indent="-231161" eaLnBrk="0" hangingPunct="0">
              <a:defRPr sz="2400">
                <a:solidFill>
                  <a:schemeClr val="tx1"/>
                </a:solidFill>
                <a:latin typeface="Segoe UI" panose="020B0502040204020203" pitchFamily="34" charset="0"/>
                <a:ea typeface="MS PGothic" panose="020B0600070205080204" pitchFamily="34" charset="-128"/>
              </a:defRPr>
            </a:lvl5pPr>
            <a:lvl6pPr marL="2542775"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6pPr>
            <a:lvl7pPr marL="3005097"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7pPr>
            <a:lvl8pPr marL="3467420"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8pPr>
            <a:lvl9pPr marL="3929743"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9pPr>
          </a:lstStyle>
          <a:p>
            <a:pPr eaLnBrk="1" hangingPunct="1"/>
            <a:fld id="{1E88E028-FFDF-4B67-AC84-56C2ADC55E55}" type="datetime1">
              <a:rPr lang="en-US" sz="1200">
                <a:solidFill>
                  <a:srgbClr val="000000"/>
                </a:solidFill>
                <a:latin typeface="Calibri" panose="020F0502020204030204" pitchFamily="34" charset="0"/>
              </a:rPr>
              <a:pPr eaLnBrk="1" hangingPunct="1"/>
              <a:t>10/6/2014</a:t>
            </a:fld>
            <a:endParaRPr lang="en-US" sz="1200">
              <a:solidFill>
                <a:srgbClr val="000000"/>
              </a:solidFill>
              <a:latin typeface="Calibri" panose="020F0502020204030204" pitchFamily="34" charset="0"/>
            </a:endParaRPr>
          </a:p>
        </p:txBody>
      </p:sp>
      <p:sp>
        <p:nvSpPr>
          <p:cNvPr id="82950"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Segoe UI" panose="020B0502040204020203" pitchFamily="34" charset="0"/>
                <a:ea typeface="MS PGothic" panose="020B0600070205080204" pitchFamily="34" charset="-128"/>
              </a:defRPr>
            </a:lvl1pPr>
            <a:lvl2pPr marL="751274" indent="-288952" eaLnBrk="0" hangingPunct="0">
              <a:defRPr sz="2400">
                <a:solidFill>
                  <a:schemeClr val="tx1"/>
                </a:solidFill>
                <a:latin typeface="Segoe UI" panose="020B0502040204020203" pitchFamily="34" charset="0"/>
                <a:ea typeface="MS PGothic" panose="020B0600070205080204" pitchFamily="34" charset="-128"/>
              </a:defRPr>
            </a:lvl2pPr>
            <a:lvl3pPr marL="1155807" indent="-231161" eaLnBrk="0" hangingPunct="0">
              <a:defRPr sz="2400">
                <a:solidFill>
                  <a:schemeClr val="tx1"/>
                </a:solidFill>
                <a:latin typeface="Segoe UI" panose="020B0502040204020203" pitchFamily="34" charset="0"/>
                <a:ea typeface="MS PGothic" panose="020B0600070205080204" pitchFamily="34" charset="-128"/>
              </a:defRPr>
            </a:lvl3pPr>
            <a:lvl4pPr marL="1618129" indent="-231161" eaLnBrk="0" hangingPunct="0">
              <a:defRPr sz="2400">
                <a:solidFill>
                  <a:schemeClr val="tx1"/>
                </a:solidFill>
                <a:latin typeface="Segoe UI" panose="020B0502040204020203" pitchFamily="34" charset="0"/>
                <a:ea typeface="MS PGothic" panose="020B0600070205080204" pitchFamily="34" charset="-128"/>
              </a:defRPr>
            </a:lvl4pPr>
            <a:lvl5pPr marL="2080452" indent="-231161" eaLnBrk="0" hangingPunct="0">
              <a:defRPr sz="2400">
                <a:solidFill>
                  <a:schemeClr val="tx1"/>
                </a:solidFill>
                <a:latin typeface="Segoe UI" panose="020B0502040204020203" pitchFamily="34" charset="0"/>
                <a:ea typeface="MS PGothic" panose="020B0600070205080204" pitchFamily="34" charset="-128"/>
              </a:defRPr>
            </a:lvl5pPr>
            <a:lvl6pPr marL="2542775"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6pPr>
            <a:lvl7pPr marL="3005097"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7pPr>
            <a:lvl8pPr marL="3467420"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8pPr>
            <a:lvl9pPr marL="3929743"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9pPr>
          </a:lstStyle>
          <a:p>
            <a:pPr eaLnBrk="1" hangingPunct="1"/>
            <a:fld id="{62131578-C4D9-4A3C-857A-B2C659DECF86}" type="slidenum">
              <a:rPr lang="en-US" sz="1200">
                <a:solidFill>
                  <a:srgbClr val="000000"/>
                </a:solidFill>
                <a:latin typeface="Calibri" panose="020F0502020204030204" pitchFamily="34" charset="0"/>
              </a:rPr>
              <a:pPr eaLnBrk="1" hangingPunct="1"/>
              <a:t>10</a:t>
            </a:fld>
            <a:endParaRPr lang="en-US" sz="1200">
              <a:solidFill>
                <a:srgbClr val="000000"/>
              </a:solidFill>
              <a:latin typeface="Calibri" panose="020F0502020204030204" pitchFamily="34" charset="0"/>
            </a:endParaRPr>
          </a:p>
        </p:txBody>
      </p:sp>
    </p:spTree>
    <p:extLst>
      <p:ext uri="{BB962C8B-B14F-4D97-AF65-F5344CB8AC3E}">
        <p14:creationId xmlns:p14="http://schemas.microsoft.com/office/powerpoint/2010/main" val="19717270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2143">
              <a:spcAft>
                <a:spcPts val="347"/>
              </a:spcAft>
              <a:defRPr/>
            </a:pPr>
            <a:r>
              <a:rPr lang="en-US" sz="1100" dirty="0"/>
              <a:t>Power BI for Office 365 is a complete self-service BI solution delivered through Excel and Office 365 that provides data discovery, analysis, and visualization capabilities to identify deeper business insights from data in Excel. The Power BI for Office 365 service is a cloud-based solution that enable collaboration and reduces the barriers to deploying a BI environment for sharing reports and accessing information. </a:t>
            </a:r>
          </a:p>
          <a:p>
            <a:endParaRPr lang="en-US" sz="1100" b="1" dirty="0"/>
          </a:p>
          <a:p>
            <a:endParaRPr lang="en-US"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Server &amp; Tools Business</a:t>
            </a:r>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41953"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41953"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208224-8D9E-4093-AAD0-274EDEF23CD2}"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1652926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b="1" dirty="0"/>
              <a:t>Collaborate and stay connected with Office 365:</a:t>
            </a:r>
            <a:r>
              <a:rPr lang="en-US" dirty="0"/>
              <a:t> </a:t>
            </a:r>
            <a:r>
              <a:rPr lang="en-US" sz="1100" dirty="0"/>
              <a:t>Extends Self-Service BI with ease of collaboration and sharing of reports and data sets which reducing friction from deployment and adoption.  </a:t>
            </a:r>
            <a:br>
              <a:rPr lang="en-US" sz="1100" dirty="0"/>
            </a:br>
            <a:endParaRPr lang="en-US" sz="1100" dirty="0"/>
          </a:p>
          <a:p>
            <a:pPr defTabSz="951798">
              <a:spcAft>
                <a:spcPts val="347"/>
              </a:spcAft>
              <a:defRPr/>
            </a:pPr>
            <a:r>
              <a:rPr lang="en-US" sz="1000" b="1" dirty="0"/>
              <a:t>Power BI Sites</a:t>
            </a:r>
            <a:r>
              <a:rPr lang="en-US" sz="1000" dirty="0"/>
              <a:t> – quickly create collaborative BI sites for your team to share reports. Larger workbook viewing is now supported (up to 250MB) so that users can view and interact with larger workbooks through the browser. Power BI sites provide a highly visual experience for sharing reports including live report tiles to ease in locate the right report quickly. </a:t>
            </a:r>
          </a:p>
          <a:p>
            <a:endParaRPr lang="en-US" sz="1100"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12994184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1" dirty="0"/>
              <a:t>Manage data queries for the team</a:t>
            </a:r>
          </a:p>
          <a:p>
            <a:r>
              <a:rPr lang="en-US" sz="1000" dirty="0"/>
              <a:t>With Power BI people can share not only workbooks but also the queries they create using Power Query in Excel. This allows members of the team to build and manage data queries for others to use when creating their own reports.</a:t>
            </a:r>
          </a:p>
          <a:p>
            <a:endParaRPr lang="en-US" sz="1000" dirty="0"/>
          </a:p>
          <a:p>
            <a:r>
              <a:rPr lang="en-US" sz="1100" dirty="0"/>
              <a:t>Once published to Power BI users can define who they want to share their data queries with and track who’s accessing which queries. Data queries are registered with the Data Catalog so that they can be easily discovered through data search in Excel. If a user tries to access a query but they do not have access to the underlying data source, a workflow will allow them to request access from the DBA responsible for the data.</a:t>
            </a:r>
            <a:endParaRPr lang="en-US" sz="1100"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3374859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424">
              <a:spcAft>
                <a:spcPts val="343"/>
              </a:spcAft>
              <a:defRPr/>
            </a:pPr>
            <a:r>
              <a:rPr lang="en-US" sz="1100" b="1" dirty="0"/>
              <a:t>Keep reports up to date with data refresh</a:t>
            </a:r>
            <a:endParaRPr lang="en-US" sz="1100" dirty="0"/>
          </a:p>
          <a:p>
            <a:pPr defTabSz="941424">
              <a:spcAft>
                <a:spcPts val="343"/>
              </a:spcAft>
              <a:defRPr/>
            </a:pPr>
            <a:endParaRPr lang="en-US" sz="1100" dirty="0"/>
          </a:p>
          <a:p>
            <a:pPr defTabSz="941424">
              <a:spcAft>
                <a:spcPts val="343"/>
              </a:spcAft>
              <a:defRPr/>
            </a:pPr>
            <a:r>
              <a:rPr lang="en-US" sz="1100" dirty="0"/>
              <a:t>A cloud based Business Intelligence solution must enable you to keep your reports connected to your on-premises data to keep their data fresh. </a:t>
            </a:r>
            <a:endParaRPr lang="en-US" sz="1000" b="1" dirty="0"/>
          </a:p>
          <a:p>
            <a:endParaRPr lang="en-US" sz="1000" dirty="0"/>
          </a:p>
          <a:p>
            <a:r>
              <a:rPr lang="en-US" sz="1000" dirty="0"/>
              <a:t>Keep your reports up to date by scheduling when the data should refresh. The Data Management Gateway allows reports that have been saved to the cloud to connect back to on-premises data sources to refresh data. </a:t>
            </a:r>
          </a:p>
          <a:p>
            <a:pPr marL="175016" indent="-175016">
              <a:buFont typeface="Arial" panose="020B0604020202020204" pitchFamily="34" charset="0"/>
              <a:buChar char="•"/>
            </a:pPr>
            <a:r>
              <a:rPr lang="en-US" sz="1000" dirty="0"/>
              <a:t>Scheduled data refresh for your reports</a:t>
            </a:r>
          </a:p>
          <a:p>
            <a:pPr marL="175016" indent="-175016">
              <a:buFont typeface="Arial" panose="020B0604020202020204" pitchFamily="34" charset="0"/>
              <a:buChar char="•"/>
            </a:pPr>
            <a:r>
              <a:rPr lang="en-US" sz="1000" dirty="0"/>
              <a:t>Connect cloud based report to on-premises data</a:t>
            </a:r>
          </a:p>
          <a:p>
            <a:pPr marL="175016" indent="-175016">
              <a:buFont typeface="Arial" panose="020B0604020202020204" pitchFamily="34" charset="0"/>
              <a:buChar char="•"/>
            </a:pPr>
            <a:endParaRPr lang="en-US" sz="1000" dirty="0"/>
          </a:p>
          <a:p>
            <a:pPr defTabSz="951798">
              <a:spcAft>
                <a:spcPts val="347"/>
              </a:spcAft>
              <a:defRPr/>
            </a:pPr>
            <a:r>
              <a:rPr lang="en-US" sz="1000" dirty="0"/>
              <a:t>The data management gateway is installed and configured by IT on-premises, and enables reports to connect through the firewall back to their underlying data sources.  </a:t>
            </a:r>
          </a:p>
          <a:p>
            <a:endParaRPr lang="en-US" sz="1000" dirty="0"/>
          </a:p>
          <a:p>
            <a:pPr marL="173108" indent="-173108" defTabSz="941424">
              <a:spcAft>
                <a:spcPts val="343"/>
              </a:spcAft>
              <a:buFont typeface="Arial" panose="020B0604020202020204" pitchFamily="34" charset="0"/>
              <a:buChar char="•"/>
              <a:defRPr/>
            </a:pPr>
            <a:endParaRPr lang="en-US" sz="1100"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14913943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1" dirty="0"/>
              <a:t>Maintain a Data Catalog of searchable data </a:t>
            </a:r>
            <a:endParaRPr lang="en-US" sz="1000" dirty="0"/>
          </a:p>
          <a:p>
            <a:r>
              <a:rPr lang="en-US" sz="1000" dirty="0"/>
              <a:t>IT departments can now use the Data Catalog feature of Power BI to make it easier for everyone to find and connect to corporate data. </a:t>
            </a:r>
          </a:p>
          <a:p>
            <a:pPr defTabSz="951798">
              <a:spcAft>
                <a:spcPts val="347"/>
              </a:spcAft>
              <a:defRPr/>
            </a:pPr>
            <a:endParaRPr lang="en-US" sz="1000" dirty="0"/>
          </a:p>
          <a:p>
            <a:pPr defTabSz="951798">
              <a:spcAft>
                <a:spcPts val="347"/>
              </a:spcAft>
              <a:defRPr/>
            </a:pPr>
            <a:r>
              <a:rPr lang="en-US" sz="1000" dirty="0"/>
              <a:t>The Data Catalog is a feature of Power BI  which serves as a search engine for data, the IT department can register data from across the organization with the Data Catalog. This data is then searchable from within Power Query in Excel so that users can easily find and connect to corporate data they need without having to call IT with one off data requests. </a:t>
            </a:r>
          </a:p>
          <a:p>
            <a:pPr defTabSz="951798">
              <a:spcAft>
                <a:spcPts val="347"/>
              </a:spcAft>
              <a:defRPr/>
            </a:pPr>
            <a:endParaRPr lang="en-US" sz="1000" dirty="0"/>
          </a:p>
          <a:p>
            <a:pPr defTabSz="951798">
              <a:spcAft>
                <a:spcPts val="347"/>
              </a:spcAft>
              <a:defRPr/>
            </a:pPr>
            <a:r>
              <a:rPr lang="en-US" sz="1000" dirty="0"/>
              <a:t>When searching for data from Excel, users will now receive results from public data sources, corporate data sources managed by IT, as well as data queries that colleagues are publishing into Power BI. Making it easier to discover what connect exists and reducing duplicative efforts across the organization.  </a:t>
            </a:r>
            <a:endParaRPr lang="en-US" sz="1100" dirty="0"/>
          </a:p>
          <a:p>
            <a:pPr marL="173108" indent="-173108">
              <a:buFont typeface="Arial" panose="020B0604020202020204" pitchFamily="34" charset="0"/>
              <a:buChar char="•"/>
            </a:pPr>
            <a:endParaRPr lang="en-US" sz="1100" dirty="0"/>
          </a:p>
          <a:p>
            <a:r>
              <a:rPr lang="en-US" sz="1100" dirty="0"/>
              <a:t>The Data Catalog also tracks data access and usage across the organization, providing IT with better telemetry for data governance and resource allocation. </a:t>
            </a:r>
            <a:endParaRPr lang="en-US" sz="1100" dirty="0"/>
          </a:p>
          <a:p>
            <a:endParaRPr lang="en-US" sz="1100"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19511977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1798">
              <a:spcAft>
                <a:spcPts val="347"/>
              </a:spcAft>
              <a:defRPr/>
            </a:pPr>
            <a:r>
              <a:rPr lang="en-US" sz="1000" b="1" dirty="0"/>
              <a:t>Stay connected with mobile access to your reports </a:t>
            </a:r>
            <a:endParaRPr lang="en-US" sz="1100" dirty="0"/>
          </a:p>
          <a:p>
            <a:pPr defTabSz="941424">
              <a:spcAft>
                <a:spcPts val="343"/>
              </a:spcAft>
              <a:defRPr/>
            </a:pPr>
            <a:endParaRPr lang="en-US" sz="1100" dirty="0"/>
          </a:p>
          <a:p>
            <a:pPr defTabSz="941424">
              <a:spcAft>
                <a:spcPts val="343"/>
              </a:spcAft>
              <a:defRPr/>
            </a:pPr>
            <a:r>
              <a:rPr lang="en-US" sz="1100" dirty="0"/>
              <a:t>Mobile </a:t>
            </a:r>
            <a:r>
              <a:rPr lang="en-US" sz="1100" dirty="0"/>
              <a:t>BI access to reports in Office 365 is provided through two mechanisms. First, Excel and Power View reports now render in HTML5 so that you can access these reports from any HTML5 compatible browser, on any device. The second, is through native mobile BI apps connect to the Power BI service to keep users connected to their favorite reports, </a:t>
            </a:r>
            <a:r>
              <a:rPr lang="en-US" sz="1100" dirty="0"/>
              <a:t>which they can </a:t>
            </a:r>
            <a:r>
              <a:rPr lang="en-US" sz="1100" dirty="0"/>
              <a:t>view and explore from their tablet devices. Windows </a:t>
            </a:r>
            <a:r>
              <a:rPr lang="en-US" sz="1100" dirty="0"/>
              <a:t>8.1 </a:t>
            </a:r>
            <a:r>
              <a:rPr lang="en-US" sz="1100" dirty="0"/>
              <a:t>tablet devices will be supported </a:t>
            </a:r>
            <a:r>
              <a:rPr lang="en-US" sz="1100" dirty="0"/>
              <a:t>are currently supported and </a:t>
            </a:r>
            <a:r>
              <a:rPr lang="en-US" sz="1100" dirty="0" err="1"/>
              <a:t>iOS</a:t>
            </a:r>
            <a:r>
              <a:rPr lang="en-US" sz="1100" dirty="0"/>
              <a:t> will be supported in H2 of CY2014.</a:t>
            </a:r>
            <a:endParaRPr lang="en-US" sz="1100" dirty="0"/>
          </a:p>
          <a:p>
            <a:endParaRPr lang="en-US" sz="1100" dirty="0">
              <a:latin typeface="Segoe" pitchFamily="34" charset="0"/>
            </a:endParaRPr>
          </a:p>
          <a:p>
            <a:endParaRPr lang="en-US" sz="1100"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7755404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1798">
              <a:spcAft>
                <a:spcPts val="347"/>
              </a:spcAft>
              <a:defRPr/>
            </a:pPr>
            <a:r>
              <a:rPr lang="en-US" sz="1000" b="1" dirty="0"/>
              <a:t>Power BI enables business users to interact with their data in natural language</a:t>
            </a:r>
            <a:r>
              <a:rPr lang="en-US" sz="1000" dirty="0"/>
              <a:t>. The natural language query capability allows users to ask questions of their corporate data and get instant and visual results. </a:t>
            </a:r>
            <a:r>
              <a:rPr lang="en-US" dirty="0" smtClean="0"/>
              <a:t>The experience is instantaneous and uses natural language query. Q&amp;A interprets the semantics of the question the user is asking and serves up the correct interactive chart or graph. </a:t>
            </a:r>
            <a:endParaRPr lang="en-US" sz="1000" dirty="0"/>
          </a:p>
          <a:p>
            <a:pPr defTabSz="951798">
              <a:spcAft>
                <a:spcPts val="347"/>
              </a:spcAft>
              <a:defRPr/>
            </a:pPr>
            <a:endParaRPr lang="en-US" sz="1000" dirty="0"/>
          </a:p>
          <a:p>
            <a:pPr defTabSz="951798">
              <a:spcAft>
                <a:spcPts val="347"/>
              </a:spcAft>
              <a:defRPr/>
            </a:pPr>
            <a:r>
              <a:rPr lang="en-US" sz="1000" dirty="0"/>
              <a:t>It’s as easy as going to a colleague to ask a question. This dramatically increases how many business users can get more value from their existing BI solutions. </a:t>
            </a:r>
            <a:endParaRPr lang="en-US" sz="1000" b="1" dirty="0"/>
          </a:p>
          <a:p>
            <a:endParaRPr lang="en-US" sz="1000" b="1" dirty="0"/>
          </a:p>
          <a:p>
            <a:endParaRPr lang="en-US" sz="1000" b="1" dirty="0"/>
          </a:p>
          <a:p>
            <a:endParaRPr lang="en-US" sz="1100" dirty="0"/>
          </a:p>
          <a:p>
            <a:endParaRPr lang="en-US" sz="1100" dirty="0">
              <a:latin typeface="Segoe" pitchFamily="34" charset="0"/>
            </a:endParaRPr>
          </a:p>
          <a:p>
            <a:endParaRPr lang="en-US" sz="1100"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16868218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Notes Placeholder 2"/>
          <p:cNvSpPr>
            <a:spLocks noGrp="1"/>
          </p:cNvSpPr>
          <p:nvPr>
            <p:ph type="body" idx="1"/>
          </p:nvPr>
        </p:nvSpPr>
        <p:spPr/>
        <p:txBody>
          <a:bodyPr wrap="square" numCol="1" anchor="t" anchorCtr="0" compatLnSpc="1">
            <a:prstTxWarp prst="textNoShape">
              <a:avLst/>
            </a:prstTxWarp>
          </a:bodyPr>
          <a:lstStyle/>
          <a:p>
            <a:pPr eaLnBrk="1" hangingPunct="1">
              <a:spcBef>
                <a:spcPct val="0"/>
              </a:spcBef>
            </a:pPr>
            <a:r>
              <a:rPr lang="en-US" b="1" dirty="0" smtClean="0"/>
              <a:t>SUGGESTED DEMO:  </a:t>
            </a:r>
            <a:endParaRPr lang="en-US" dirty="0" smtClean="0"/>
          </a:p>
          <a:p>
            <a:pPr eaLnBrk="1" hangingPunct="1">
              <a:spcBef>
                <a:spcPct val="0"/>
              </a:spcBef>
            </a:pPr>
            <a:r>
              <a:rPr lang="en-US" dirty="0" smtClean="0"/>
              <a:t>Demo featuring Power Query, Power View, Power Pivot and Power Map in Excel 2013.  Demonstrate stage two of data science process – making it possible for everyone to form theories, analyze and refine – to work with big and small data using familiar powerful tools.  Ultimately revealing insights.</a:t>
            </a:r>
          </a:p>
          <a:p>
            <a:pPr eaLnBrk="1" hangingPunct="1">
              <a:spcBef>
                <a:spcPct val="0"/>
              </a:spcBef>
            </a:pPr>
            <a:endParaRPr lang="en-US" dirty="0" smtClean="0"/>
          </a:p>
          <a:p>
            <a:pPr eaLnBrk="1" hangingPunct="1">
              <a:spcBef>
                <a:spcPct val="0"/>
              </a:spcBef>
            </a:pPr>
            <a:r>
              <a:rPr lang="en-US" b="1" dirty="0" smtClean="0">
                <a:solidFill>
                  <a:srgbClr val="FF0000"/>
                </a:solidFill>
              </a:rPr>
              <a:t>DEMO ASSETS:</a:t>
            </a:r>
          </a:p>
          <a:p>
            <a:pPr eaLnBrk="1" hangingPunct="1">
              <a:spcBef>
                <a:spcPct val="0"/>
              </a:spcBef>
            </a:pPr>
            <a:r>
              <a:rPr lang="en-US" dirty="0" smtClean="0">
                <a:solidFill>
                  <a:srgbClr val="FF0000"/>
                </a:solidFill>
              </a:rPr>
              <a:t>BI Demo Catalog</a:t>
            </a:r>
          </a:p>
          <a:p>
            <a:pPr eaLnBrk="1" hangingPunct="1">
              <a:spcBef>
                <a:spcPct val="0"/>
              </a:spcBef>
            </a:pPr>
            <a:r>
              <a:rPr lang="en-US" dirty="0" smtClean="0">
                <a:solidFill>
                  <a:srgbClr val="FF0000"/>
                </a:solidFill>
              </a:rPr>
              <a:t>https://microsoft.sharepoint.com/teams/BIDemoCatalog/SitePages/BI%20Demo%20List.aspx</a:t>
            </a:r>
          </a:p>
          <a:p>
            <a:pPr eaLnBrk="1" hangingPunct="1">
              <a:spcBef>
                <a:spcPct val="0"/>
              </a:spcBef>
            </a:pPr>
            <a:endParaRPr lang="en-US" dirty="0" smtClean="0">
              <a:solidFill>
                <a:srgbClr val="FF0000"/>
              </a:solidFill>
            </a:endParaRPr>
          </a:p>
          <a:p>
            <a:pPr eaLnBrk="1" hangingPunct="1">
              <a:spcBef>
                <a:spcPct val="0"/>
              </a:spcBef>
            </a:pPr>
            <a:r>
              <a:rPr lang="en-US" dirty="0" smtClean="0">
                <a:solidFill>
                  <a:srgbClr val="FF0000"/>
                </a:solidFill>
              </a:rPr>
              <a:t>Launch in a Box</a:t>
            </a:r>
          </a:p>
          <a:p>
            <a:pPr eaLnBrk="1" hangingPunct="1">
              <a:spcBef>
                <a:spcPct val="0"/>
              </a:spcBef>
            </a:pPr>
            <a:r>
              <a:rPr lang="en-US" dirty="0" smtClean="0">
                <a:solidFill>
                  <a:srgbClr val="FF0000"/>
                </a:solidFill>
              </a:rPr>
              <a:t>http://infopedia/Pages/EventMaterials.aspx &gt; select </a:t>
            </a:r>
            <a:r>
              <a:rPr lang="en-US" altLang="en-US" dirty="0" smtClean="0">
                <a:solidFill>
                  <a:srgbClr val="FF0000"/>
                </a:solidFill>
              </a:rPr>
              <a:t>‘</a:t>
            </a:r>
            <a:r>
              <a:rPr lang="en-US" dirty="0" smtClean="0">
                <a:solidFill>
                  <a:srgbClr val="FF0000"/>
                </a:solidFill>
              </a:rPr>
              <a:t>Demos</a:t>
            </a:r>
            <a:r>
              <a:rPr lang="en-US" altLang="en-US" dirty="0" smtClean="0">
                <a:solidFill>
                  <a:srgbClr val="FF0000"/>
                </a:solidFill>
              </a:rPr>
              <a:t>’</a:t>
            </a:r>
            <a:r>
              <a:rPr lang="en-US" dirty="0" smtClean="0">
                <a:solidFill>
                  <a:srgbClr val="FF0000"/>
                </a:solidFill>
              </a:rPr>
              <a:t> on the left-hand sidebar</a:t>
            </a:r>
          </a:p>
          <a:p>
            <a:pPr eaLnBrk="1" hangingPunct="1">
              <a:spcBef>
                <a:spcPct val="0"/>
              </a:spcBef>
            </a:pPr>
            <a:r>
              <a:rPr lang="en-US" b="1" dirty="0" smtClean="0"/>
              <a:t>SUGGESTED DEMO:  </a:t>
            </a:r>
            <a:endParaRPr lang="en-US" dirty="0" smtClean="0"/>
          </a:p>
          <a:p>
            <a:pPr lvl="1"/>
            <a:r>
              <a:rPr lang="en-US" dirty="0"/>
              <a:t>Ensure you have logged in and navigated to your Power BI site and that the setup workbook (AW Sales Analysis Demo1) has been uploaded to the Power BI site.</a:t>
            </a:r>
          </a:p>
          <a:p>
            <a:pPr lvl="1"/>
            <a:r>
              <a:rPr lang="en-US" dirty="0"/>
              <a:t>Show that the same features are available but the </a:t>
            </a:r>
            <a:r>
              <a:rPr lang="en-US" dirty="0" err="1"/>
              <a:t>PowerView</a:t>
            </a:r>
            <a:r>
              <a:rPr lang="en-US" dirty="0"/>
              <a:t> sheets (Salesperson Sales, Sales by Country) can be viewed in HTML5 (Link bottom right hand side) which is good for Mobile and Tablets</a:t>
            </a:r>
          </a:p>
          <a:p>
            <a:pPr eaLnBrk="1" hangingPunct="1">
              <a:spcBef>
                <a:spcPct val="0"/>
              </a:spcBef>
            </a:pPr>
            <a:endParaRPr lang="en-US" dirty="0" smtClean="0"/>
          </a:p>
        </p:txBody>
      </p:sp>
      <p:sp>
        <p:nvSpPr>
          <p:cNvPr id="82947"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400">
                <a:solidFill>
                  <a:schemeClr val="tx1"/>
                </a:solidFill>
                <a:latin typeface="Segoe UI" panose="020B0502040204020203" pitchFamily="34" charset="0"/>
                <a:ea typeface="MS PGothic" panose="020B0600070205080204" pitchFamily="34" charset="-128"/>
              </a:defRPr>
            </a:lvl1pPr>
            <a:lvl2pPr marL="751274" indent="-288952" eaLnBrk="0" hangingPunct="0">
              <a:defRPr sz="2400">
                <a:solidFill>
                  <a:schemeClr val="tx1"/>
                </a:solidFill>
                <a:latin typeface="Segoe UI" panose="020B0502040204020203" pitchFamily="34" charset="0"/>
                <a:ea typeface="MS PGothic" panose="020B0600070205080204" pitchFamily="34" charset="-128"/>
              </a:defRPr>
            </a:lvl2pPr>
            <a:lvl3pPr marL="1155807" indent="-231161" eaLnBrk="0" hangingPunct="0">
              <a:defRPr sz="2400">
                <a:solidFill>
                  <a:schemeClr val="tx1"/>
                </a:solidFill>
                <a:latin typeface="Segoe UI" panose="020B0502040204020203" pitchFamily="34" charset="0"/>
                <a:ea typeface="MS PGothic" panose="020B0600070205080204" pitchFamily="34" charset="-128"/>
              </a:defRPr>
            </a:lvl3pPr>
            <a:lvl4pPr marL="1618129" indent="-231161" eaLnBrk="0" hangingPunct="0">
              <a:defRPr sz="2400">
                <a:solidFill>
                  <a:schemeClr val="tx1"/>
                </a:solidFill>
                <a:latin typeface="Segoe UI" panose="020B0502040204020203" pitchFamily="34" charset="0"/>
                <a:ea typeface="MS PGothic" panose="020B0600070205080204" pitchFamily="34" charset="-128"/>
              </a:defRPr>
            </a:lvl4pPr>
            <a:lvl5pPr marL="2080452" indent="-231161" eaLnBrk="0" hangingPunct="0">
              <a:defRPr sz="2400">
                <a:solidFill>
                  <a:schemeClr val="tx1"/>
                </a:solidFill>
                <a:latin typeface="Segoe UI" panose="020B0502040204020203" pitchFamily="34" charset="0"/>
                <a:ea typeface="MS PGothic" panose="020B0600070205080204" pitchFamily="34" charset="-128"/>
              </a:defRPr>
            </a:lvl5pPr>
            <a:lvl6pPr marL="2542775"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6pPr>
            <a:lvl7pPr marL="3005097"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7pPr>
            <a:lvl8pPr marL="3467420"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8pPr>
            <a:lvl9pPr marL="3929743"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9pPr>
          </a:lstStyle>
          <a:p>
            <a:pPr defTabSz="942304" eaLnBrk="1" fontAlgn="base" hangingPunct="1">
              <a:spcBef>
                <a:spcPct val="0"/>
              </a:spcBef>
              <a:spcAft>
                <a:spcPct val="0"/>
              </a:spcAft>
            </a:pPr>
            <a:r>
              <a:rPr lang="en-US" sz="1200">
                <a:solidFill>
                  <a:srgbClr val="000000"/>
                </a:solidFill>
                <a:latin typeface="Calibri" panose="020F0502020204030204" pitchFamily="34" charset="0"/>
              </a:rPr>
              <a:t>System Center Marketing</a:t>
            </a:r>
          </a:p>
        </p:txBody>
      </p:sp>
      <p:sp>
        <p:nvSpPr>
          <p:cNvPr id="5" name="Footer Placeholder 4"/>
          <p:cNvSpPr>
            <a:spLocks noGrp="1"/>
          </p:cNvSpPr>
          <p:nvPr>
            <p:ph type="ftr" sz="quarter" idx="4"/>
          </p:nvPr>
        </p:nvSpPr>
        <p:spPr>
          <a:xfrm>
            <a:off x="0" y="8917423"/>
            <a:ext cx="3077739" cy="471053"/>
          </a:xfrm>
        </p:spPr>
        <p:txBody>
          <a:bodyPr/>
          <a:lstStyle/>
          <a:p>
            <a:pPr defTabSz="95968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5968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82949" name="Date Placeholder 5"/>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Segoe UI" panose="020B0502040204020203" pitchFamily="34" charset="0"/>
                <a:ea typeface="MS PGothic" panose="020B0600070205080204" pitchFamily="34" charset="-128"/>
              </a:defRPr>
            </a:lvl1pPr>
            <a:lvl2pPr marL="751274" indent="-288952" eaLnBrk="0" hangingPunct="0">
              <a:defRPr sz="2400">
                <a:solidFill>
                  <a:schemeClr val="tx1"/>
                </a:solidFill>
                <a:latin typeface="Segoe UI" panose="020B0502040204020203" pitchFamily="34" charset="0"/>
                <a:ea typeface="MS PGothic" panose="020B0600070205080204" pitchFamily="34" charset="-128"/>
              </a:defRPr>
            </a:lvl2pPr>
            <a:lvl3pPr marL="1155807" indent="-231161" eaLnBrk="0" hangingPunct="0">
              <a:defRPr sz="2400">
                <a:solidFill>
                  <a:schemeClr val="tx1"/>
                </a:solidFill>
                <a:latin typeface="Segoe UI" panose="020B0502040204020203" pitchFamily="34" charset="0"/>
                <a:ea typeface="MS PGothic" panose="020B0600070205080204" pitchFamily="34" charset="-128"/>
              </a:defRPr>
            </a:lvl3pPr>
            <a:lvl4pPr marL="1618129" indent="-231161" eaLnBrk="0" hangingPunct="0">
              <a:defRPr sz="2400">
                <a:solidFill>
                  <a:schemeClr val="tx1"/>
                </a:solidFill>
                <a:latin typeface="Segoe UI" panose="020B0502040204020203" pitchFamily="34" charset="0"/>
                <a:ea typeface="MS PGothic" panose="020B0600070205080204" pitchFamily="34" charset="-128"/>
              </a:defRPr>
            </a:lvl4pPr>
            <a:lvl5pPr marL="2080452" indent="-231161" eaLnBrk="0" hangingPunct="0">
              <a:defRPr sz="2400">
                <a:solidFill>
                  <a:schemeClr val="tx1"/>
                </a:solidFill>
                <a:latin typeface="Segoe UI" panose="020B0502040204020203" pitchFamily="34" charset="0"/>
                <a:ea typeface="MS PGothic" panose="020B0600070205080204" pitchFamily="34" charset="-128"/>
              </a:defRPr>
            </a:lvl5pPr>
            <a:lvl6pPr marL="2542775"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6pPr>
            <a:lvl7pPr marL="3005097"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7pPr>
            <a:lvl8pPr marL="3467420"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8pPr>
            <a:lvl9pPr marL="3929743"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9pPr>
          </a:lstStyle>
          <a:p>
            <a:pPr eaLnBrk="1" hangingPunct="1"/>
            <a:fld id="{1E88E028-FFDF-4B67-AC84-56C2ADC55E55}" type="datetime1">
              <a:rPr lang="en-US" sz="1200">
                <a:solidFill>
                  <a:srgbClr val="000000"/>
                </a:solidFill>
                <a:latin typeface="Calibri" panose="020F0502020204030204" pitchFamily="34" charset="0"/>
              </a:rPr>
              <a:pPr eaLnBrk="1" hangingPunct="1"/>
              <a:t>10/6/2014</a:t>
            </a:fld>
            <a:endParaRPr lang="en-US" sz="1200">
              <a:solidFill>
                <a:srgbClr val="000000"/>
              </a:solidFill>
              <a:latin typeface="Calibri" panose="020F0502020204030204" pitchFamily="34" charset="0"/>
            </a:endParaRPr>
          </a:p>
        </p:txBody>
      </p:sp>
      <p:sp>
        <p:nvSpPr>
          <p:cNvPr id="82950"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Segoe UI" panose="020B0502040204020203" pitchFamily="34" charset="0"/>
                <a:ea typeface="MS PGothic" panose="020B0600070205080204" pitchFamily="34" charset="-128"/>
              </a:defRPr>
            </a:lvl1pPr>
            <a:lvl2pPr marL="751274" indent="-288952" eaLnBrk="0" hangingPunct="0">
              <a:defRPr sz="2400">
                <a:solidFill>
                  <a:schemeClr val="tx1"/>
                </a:solidFill>
                <a:latin typeface="Segoe UI" panose="020B0502040204020203" pitchFamily="34" charset="0"/>
                <a:ea typeface="MS PGothic" panose="020B0600070205080204" pitchFamily="34" charset="-128"/>
              </a:defRPr>
            </a:lvl2pPr>
            <a:lvl3pPr marL="1155807" indent="-231161" eaLnBrk="0" hangingPunct="0">
              <a:defRPr sz="2400">
                <a:solidFill>
                  <a:schemeClr val="tx1"/>
                </a:solidFill>
                <a:latin typeface="Segoe UI" panose="020B0502040204020203" pitchFamily="34" charset="0"/>
                <a:ea typeface="MS PGothic" panose="020B0600070205080204" pitchFamily="34" charset="-128"/>
              </a:defRPr>
            </a:lvl3pPr>
            <a:lvl4pPr marL="1618129" indent="-231161" eaLnBrk="0" hangingPunct="0">
              <a:defRPr sz="2400">
                <a:solidFill>
                  <a:schemeClr val="tx1"/>
                </a:solidFill>
                <a:latin typeface="Segoe UI" panose="020B0502040204020203" pitchFamily="34" charset="0"/>
                <a:ea typeface="MS PGothic" panose="020B0600070205080204" pitchFamily="34" charset="-128"/>
              </a:defRPr>
            </a:lvl4pPr>
            <a:lvl5pPr marL="2080452" indent="-231161" eaLnBrk="0" hangingPunct="0">
              <a:defRPr sz="2400">
                <a:solidFill>
                  <a:schemeClr val="tx1"/>
                </a:solidFill>
                <a:latin typeface="Segoe UI" panose="020B0502040204020203" pitchFamily="34" charset="0"/>
                <a:ea typeface="MS PGothic" panose="020B0600070205080204" pitchFamily="34" charset="-128"/>
              </a:defRPr>
            </a:lvl5pPr>
            <a:lvl6pPr marL="2542775"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6pPr>
            <a:lvl7pPr marL="3005097"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7pPr>
            <a:lvl8pPr marL="3467420"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8pPr>
            <a:lvl9pPr marL="3929743" indent="-231161" defTabSz="942304" eaLnBrk="0" fontAlgn="base" hangingPunct="0">
              <a:spcBef>
                <a:spcPct val="0"/>
              </a:spcBef>
              <a:spcAft>
                <a:spcPct val="0"/>
              </a:spcAft>
              <a:defRPr sz="2400">
                <a:solidFill>
                  <a:schemeClr val="tx1"/>
                </a:solidFill>
                <a:latin typeface="Segoe UI" panose="020B0502040204020203" pitchFamily="34" charset="0"/>
                <a:ea typeface="MS PGothic" panose="020B0600070205080204" pitchFamily="34" charset="-128"/>
              </a:defRPr>
            </a:lvl9pPr>
          </a:lstStyle>
          <a:p>
            <a:pPr eaLnBrk="1" hangingPunct="1"/>
            <a:fld id="{62131578-C4D9-4A3C-857A-B2C659DECF86}" type="slidenum">
              <a:rPr lang="en-US" sz="1200">
                <a:solidFill>
                  <a:srgbClr val="000000"/>
                </a:solidFill>
                <a:latin typeface="Calibri" panose="020F0502020204030204" pitchFamily="34" charset="0"/>
              </a:rPr>
              <a:pPr eaLnBrk="1" hangingPunct="1"/>
              <a:t>18</a:t>
            </a:fld>
            <a:endParaRPr lang="en-US" sz="1200">
              <a:solidFill>
                <a:srgbClr val="000000"/>
              </a:solidFill>
              <a:latin typeface="Calibri" panose="020F0502020204030204" pitchFamily="34" charset="0"/>
            </a:endParaRPr>
          </a:p>
        </p:txBody>
      </p:sp>
    </p:spTree>
    <p:extLst>
      <p:ext uri="{BB962C8B-B14F-4D97-AF65-F5344CB8AC3E}">
        <p14:creationId xmlns:p14="http://schemas.microsoft.com/office/powerpoint/2010/main" val="19717270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1798">
              <a:spcAft>
                <a:spcPts val="347"/>
              </a:spcAft>
              <a:defRPr/>
            </a:pPr>
            <a:r>
              <a:rPr lang="en-US" dirty="0" smtClean="0"/>
              <a:t>MediaCom,</a:t>
            </a:r>
            <a:r>
              <a:rPr lang="en-US" baseline="0" dirty="0" smtClean="0"/>
              <a:t> a media agency with 4,600 employees, needed a way to measure the health of the ad campaigns it created for clients in order to optimize campaign performance and “spend” across TV, print, radio, search, display, events, and web. This process was difficult given the large number of diverse datasets from third party vendors (Nielson, </a:t>
            </a:r>
            <a:r>
              <a:rPr lang="en-US" baseline="0" dirty="0" err="1" smtClean="0"/>
              <a:t>comScore</a:t>
            </a:r>
            <a:r>
              <a:rPr lang="en-US" baseline="0" dirty="0" smtClean="0"/>
              <a:t>, Twitter, YouTube etc.) that needed to be integrated in order to create a representative score. Using Power BI, MediaCom brings these datasets into a unified dashboard for real-time data analysis and uses a collaborative BI site where they account team can ask natural-language questions that instantly return answers in the form of charts and graphs. With Power BI, MediaCom anticipates analyses in days vs weeks, supporting adoption across the account and saving up to millions of dollars per campaign. </a:t>
            </a:r>
          </a:p>
          <a:p>
            <a:pPr defTabSz="951798">
              <a:spcAft>
                <a:spcPts val="347"/>
              </a:spcAft>
              <a:defRPr/>
            </a:pPr>
            <a:endParaRPr lang="en-US" baseline="0" dirty="0" smtClean="0"/>
          </a:p>
          <a:p>
            <a:pPr defTabSz="951798">
              <a:spcAft>
                <a:spcPts val="347"/>
              </a:spcAft>
              <a:defRPr/>
            </a:pPr>
            <a:r>
              <a:rPr lang="en-US" baseline="0" dirty="0" smtClean="0"/>
              <a:t>Success:</a:t>
            </a:r>
          </a:p>
          <a:p>
            <a:pPr defTabSz="951798">
              <a:spcAft>
                <a:spcPts val="347"/>
              </a:spcAft>
              <a:defRPr/>
            </a:pPr>
            <a:endParaRPr lang="en-US" baseline="0" dirty="0" smtClean="0"/>
          </a:p>
          <a:p>
            <a:pPr defTabSz="951798">
              <a:spcAft>
                <a:spcPts val="347"/>
              </a:spcAft>
              <a:defRPr/>
            </a:pPr>
            <a:r>
              <a:rPr lang="en-US" baseline="0" dirty="0" smtClean="0"/>
              <a:t>MediaCom can now optimize their digital campaigns daily instead of weekly. They expect more successful campaigns, more clients, and happier clients. </a:t>
            </a:r>
          </a:p>
          <a:p>
            <a:pPr defTabSz="951798">
              <a:spcAft>
                <a:spcPts val="347"/>
              </a:spcAft>
              <a:defRPr/>
            </a:pPr>
            <a:endParaRPr lang="en-US" baseline="0" dirty="0" smtClean="0"/>
          </a:p>
          <a:p>
            <a:pPr defTabSz="951798">
              <a:spcAft>
                <a:spcPts val="347"/>
              </a:spcAft>
              <a:defRPr/>
            </a:pPr>
            <a:r>
              <a:rPr lang="en-US" baseline="0" dirty="0" smtClean="0"/>
              <a:t>With Power BI it took one person a couple of hours to create reports that used to take several weeks and a team of several people. </a:t>
            </a:r>
          </a:p>
          <a:p>
            <a:pPr defTabSz="951798">
              <a:spcAft>
                <a:spcPts val="347"/>
              </a:spcAft>
              <a:defRPr/>
            </a:pPr>
            <a:endParaRPr lang="en-US" baseline="0" dirty="0" smtClean="0"/>
          </a:p>
          <a:p>
            <a:pPr defTabSz="951798">
              <a:spcAft>
                <a:spcPts val="347"/>
              </a:spcAft>
              <a:defRPr/>
            </a:pPr>
            <a:r>
              <a:rPr lang="en-US" baseline="0" dirty="0" smtClean="0"/>
              <a:t>Account teams can use faster analysis to respond to smaller problems before they evolve into larger problems and their clients are better and more frequently informed of campaign status.</a:t>
            </a:r>
          </a:p>
          <a:p>
            <a:pPr defTabSz="951798">
              <a:spcAft>
                <a:spcPts val="347"/>
              </a:spcAft>
              <a:defRPr/>
            </a:pPr>
            <a:endParaRPr lang="en-US" baseline="0" dirty="0" smtClean="0"/>
          </a:p>
          <a:p>
            <a:pPr defTabSz="951798">
              <a:spcAft>
                <a:spcPts val="347"/>
              </a:spcAft>
              <a:defRPr/>
            </a:pPr>
            <a:r>
              <a:rPr lang="en-US" baseline="0" dirty="0" smtClean="0"/>
              <a:t>The ease of use of the product has led to higher adoption. </a:t>
            </a:r>
          </a:p>
          <a:p>
            <a:pPr defTabSz="951798">
              <a:spcAft>
                <a:spcPts val="347"/>
              </a:spcAft>
              <a:defRPr/>
            </a:pPr>
            <a:endParaRPr lang="en-US" baseline="0" dirty="0" smtClean="0"/>
          </a:p>
          <a:p>
            <a:pPr defTabSz="951798">
              <a:spcAft>
                <a:spcPts val="347"/>
              </a:spcAft>
              <a:defRPr/>
            </a:pPr>
            <a:r>
              <a:rPr lang="en-US" baseline="0" dirty="0" smtClean="0"/>
              <a:t>Campaigns are now 10% more productive which has produced savings up to millions of dollars per campaign.</a:t>
            </a:r>
            <a:endParaRPr lang="en-US" dirty="0" smtClean="0"/>
          </a:p>
          <a:p>
            <a:endParaRPr lang="en-US" b="1" dirty="0" smtClean="0"/>
          </a:p>
          <a:p>
            <a:pPr defTabSz="951798">
              <a:spcAft>
                <a:spcPts val="347"/>
              </a:spcAft>
              <a:defRPr/>
            </a:pPr>
            <a:endParaRPr lang="en-US" dirty="0" smtClean="0"/>
          </a:p>
          <a:p>
            <a:pPr defTabSz="951798">
              <a:spcAft>
                <a:spcPts val="347"/>
              </a:spcAft>
              <a:defRPr/>
            </a:pPr>
            <a:endParaRPr lang="en-US" dirty="0" smtClean="0"/>
          </a:p>
        </p:txBody>
      </p:sp>
      <p:sp>
        <p:nvSpPr>
          <p:cNvPr id="4" name="Header Placeholder 3"/>
          <p:cNvSpPr>
            <a:spLocks noGrp="1"/>
          </p:cNvSpPr>
          <p:nvPr>
            <p:ph type="hdr" sz="quarter" idx="10"/>
          </p:nvPr>
        </p:nvSpPr>
        <p:spPr/>
        <p:txBody>
          <a:bodyPr/>
          <a:lstStyle/>
          <a:p>
            <a:r>
              <a:rPr lang="en-US" smtClean="0">
                <a:solidFill>
                  <a:prstClr val="black"/>
                </a:solidFill>
              </a:rPr>
              <a:t>Data Insights Conversation</a:t>
            </a:r>
            <a:endParaRPr lang="en-US" dirty="0" smtClean="0">
              <a:solidFill>
                <a:prstClr val="black"/>
              </a:solidFill>
            </a:endParaRPr>
          </a:p>
        </p:txBody>
      </p:sp>
      <p:sp>
        <p:nvSpPr>
          <p:cNvPr id="5" name="Footer Placeholder 4"/>
          <p:cNvSpPr>
            <a:spLocks noGrp="1"/>
          </p:cNvSpPr>
          <p:nvPr>
            <p:ph type="ftr" sz="quarter" idx="11"/>
          </p:nvPr>
        </p:nvSpPr>
        <p:spPr/>
        <p:txBody>
          <a:bodyPr/>
          <a:lstStyle/>
          <a:p>
            <a:pPr defTabSz="968793"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68793"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1DEC698D-F6CA-4F39-90A1-242B9D815B3D}"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19</a:t>
            </a:fld>
            <a:endParaRPr lang="en-US" dirty="0">
              <a:solidFill>
                <a:prstClr val="black"/>
              </a:solidFill>
            </a:endParaRPr>
          </a:p>
        </p:txBody>
      </p:sp>
    </p:spTree>
    <p:extLst>
      <p:ext uri="{BB962C8B-B14F-4D97-AF65-F5344CB8AC3E}">
        <p14:creationId xmlns:p14="http://schemas.microsoft.com/office/powerpoint/2010/main" val="2308537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4197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4197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95984E4-65F9-4A2A-9DFE-962DAF44035F}" type="datetime1">
              <a:rPr lang="en-US" smtClean="0"/>
              <a:t>10/6/2014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7035762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To summarize – Microsoft is making data and analytics truly accessible by bringing these capabilities directly to the tools that people use every day. </a:t>
            </a:r>
          </a:p>
          <a:p>
            <a:endParaRPr lang="en-US" sz="1100" dirty="0"/>
          </a:p>
          <a:p>
            <a:r>
              <a:rPr lang="en-US" sz="1000" dirty="0"/>
              <a:t>With both Excel and Power BI for Office 365, you can give everyone in your organization a powerful new way to work with data. In Excel, you can now discover, analyze, and visualize data like never before to find valuable business insights. With Power BI for Office 365 you can easily deploy a cloud-based BI environment for users to share insights, collaborate and access reports, from anywhere.</a:t>
            </a:r>
            <a:endParaRPr lang="en-US" sz="1100"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33112"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3112"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40901583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b="1" dirty="0" smtClean="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33112"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3112"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A495AA6-CD70-4FD5-8BB2-7138049B9104}"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21</a:t>
            </a:fld>
            <a:endParaRPr lang="en-US" dirty="0">
              <a:solidFill>
                <a:prstClr val="black"/>
              </a:solidFill>
            </a:endParaRPr>
          </a:p>
        </p:txBody>
      </p:sp>
    </p:spTree>
    <p:extLst>
      <p:ext uri="{BB962C8B-B14F-4D97-AF65-F5344CB8AC3E}">
        <p14:creationId xmlns:p14="http://schemas.microsoft.com/office/powerpoint/2010/main" val="35351585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1" dirty="0"/>
              <a:t>Powerful Self-Service BI in Excel 2013:</a:t>
            </a:r>
            <a:r>
              <a:rPr lang="en-US" sz="1000" dirty="0"/>
              <a:t> We are taking our most powerful business intelligence solutions and building them directly into Excel. These solutions package the data discovery, analysis and visualization process into one self-service BI solution, which is essential for business users who are looking to get bigger returns on their data. </a:t>
            </a:r>
          </a:p>
          <a:p>
            <a:r>
              <a:rPr lang="en-US" sz="1000" dirty="0"/>
              <a:t> </a:t>
            </a:r>
          </a:p>
          <a:p>
            <a:r>
              <a:rPr lang="en-US" sz="1000" b="1" dirty="0"/>
              <a:t>Discover:</a:t>
            </a:r>
          </a:p>
          <a:p>
            <a:pPr marL="175016" indent="-175016">
              <a:buFont typeface="Arial" panose="020B0604020202020204" pitchFamily="34" charset="0"/>
              <a:buChar char="•"/>
            </a:pPr>
            <a:r>
              <a:rPr lang="en-US" sz="1000" dirty="0"/>
              <a:t>Power Query – easily discover and connect to data from public and corporate data sources. This includes new data search capabilities, as well as capabilities to easily transform and merge data from multiple data sources so that users can continue to analyze it in Excel. </a:t>
            </a:r>
          </a:p>
          <a:p>
            <a:endParaRPr lang="en-US" sz="1000" b="1" dirty="0"/>
          </a:p>
          <a:p>
            <a:r>
              <a:rPr lang="en-US" sz="1000" b="1" dirty="0"/>
              <a:t>Analyze:</a:t>
            </a:r>
          </a:p>
          <a:p>
            <a:pPr marL="175016" indent="-175016">
              <a:buFont typeface="Arial" panose="020B0604020202020204" pitchFamily="34" charset="0"/>
              <a:buChar char="•"/>
            </a:pPr>
            <a:r>
              <a:rPr lang="en-US" sz="1000" dirty="0"/>
              <a:t>Power Pivot – continue to create sophisticated data models with that data in Excel by creating relationships, custom measures, hierarchies, and KPI’s. Power Pivot models run in-memory so that users can analyze 100’s of millions of rows with lightning fast performance.</a:t>
            </a:r>
          </a:p>
          <a:p>
            <a:endParaRPr lang="en-US" sz="1000" b="1" dirty="0"/>
          </a:p>
          <a:p>
            <a:r>
              <a:rPr lang="en-US" sz="1000" b="1" dirty="0"/>
              <a:t>Visualize</a:t>
            </a:r>
            <a:r>
              <a:rPr lang="en-US" sz="1000" dirty="0"/>
              <a:t>:</a:t>
            </a:r>
          </a:p>
          <a:p>
            <a:pPr marL="175016" indent="-175016">
              <a:buFont typeface="Arial" panose="020B0604020202020204" pitchFamily="34" charset="0"/>
              <a:buChar char="•"/>
            </a:pPr>
            <a:r>
              <a:rPr lang="en-US" sz="1000" dirty="0"/>
              <a:t>Power View – Easily create visual reports and analytical views through interactive charts and graphs that help you explore and present your data in bold new ways in Excel. </a:t>
            </a:r>
          </a:p>
          <a:p>
            <a:pPr marL="175016" indent="-175016">
              <a:buFont typeface="Arial" panose="020B0604020202020204" pitchFamily="34" charset="0"/>
              <a:buChar char="•"/>
            </a:pPr>
            <a:r>
              <a:rPr lang="en-US" sz="1000" dirty="0"/>
              <a:t>Power Map – gives users the ability to plot geographic and temporal data visually on Bing Maps, analyze that data in 3D, and create interactive tours to share with others. It delivers visualization capabilities that might have never been seen in traditional 2D tables and charts, and enables users of all levels to do self-service BI directly in Excel to create powerful data models, and explore and visualize that data in Bing Maps. Inspiration for Power Map came from Microsoft Research’s </a:t>
            </a:r>
            <a:r>
              <a:rPr lang="en-US" sz="1000" dirty="0" err="1"/>
              <a:t>WorldWide</a:t>
            </a:r>
            <a:r>
              <a:rPr lang="en-US" sz="1000" dirty="0"/>
              <a:t> Telescope project. Launched in 2008, </a:t>
            </a:r>
            <a:r>
              <a:rPr lang="en-US" sz="1000" dirty="0" err="1"/>
              <a:t>WorldWide</a:t>
            </a:r>
            <a:r>
              <a:rPr lang="en-US" sz="1000" dirty="0"/>
              <a:t> Telescope is used by the astronomy community to visualize imagery and data, essentially giving astronomers an observatory in a PC. </a:t>
            </a:r>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33112"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3112"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33251738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8B263312-38AA-4E1E-B2B5-0F8F122B24FE}" type="slidenum">
              <a:rPr lang="en-US" smtClean="0">
                <a:solidFill>
                  <a:prstClr val="black"/>
                </a:solidFill>
              </a:rPr>
              <a:pPr/>
              <a:t>23</a:t>
            </a:fld>
            <a:endParaRPr lang="en-US" dirty="0">
              <a:solidFill>
                <a:prstClr val="black"/>
              </a:solidFill>
            </a:endParaRPr>
          </a:p>
        </p:txBody>
      </p:sp>
      <p:sp>
        <p:nvSpPr>
          <p:cNvPr id="10" name="Slide Image Placeholder 9"/>
          <p:cNvSpPr>
            <a:spLocks noGrp="1" noRot="1" noChangeAspect="1"/>
          </p:cNvSpPr>
          <p:nvPr>
            <p:ph type="sldImg"/>
          </p:nvPr>
        </p:nvSpPr>
        <p:spPr/>
      </p:sp>
      <p:sp>
        <p:nvSpPr>
          <p:cNvPr id="11" name="Notes Placeholder 10"/>
          <p:cNvSpPr>
            <a:spLocks noGrp="1"/>
          </p:cNvSpPr>
          <p:nvPr>
            <p:ph type="body" idx="1"/>
          </p:nvPr>
        </p:nvSpPr>
        <p:spPr/>
        <p:txBody>
          <a:bodyPr/>
          <a:lstStyle/>
          <a:p>
            <a:r>
              <a:rPr lang="en-US" b="0" dirty="0" smtClean="0"/>
              <a:t>Talking Points:</a:t>
            </a:r>
          </a:p>
          <a:p>
            <a:endParaRPr lang="en-US" b="0" dirty="0" smtClean="0"/>
          </a:p>
          <a:p>
            <a:r>
              <a:rPr lang="en-US" b="0" dirty="0" smtClean="0"/>
              <a:t>[Click]</a:t>
            </a:r>
          </a:p>
          <a:p>
            <a:r>
              <a:rPr lang="en-US" b="0" dirty="0" smtClean="0"/>
              <a:t>Microsoft and SAP have recognized</a:t>
            </a:r>
            <a:r>
              <a:rPr lang="en-US" b="0" baseline="0" dirty="0" smtClean="0"/>
              <a:t> an opportunity for helping our customers reimagine their businesses that stretches across the data chasm.</a:t>
            </a:r>
          </a:p>
          <a:p>
            <a:endParaRPr lang="en-US" b="0" baseline="0" dirty="0" smtClean="0"/>
          </a:p>
          <a:p>
            <a:r>
              <a:rPr lang="en-US" b="0" dirty="0" smtClean="0"/>
              <a:t>[Click]</a:t>
            </a:r>
          </a:p>
          <a:p>
            <a:r>
              <a:rPr lang="en-US" b="0" dirty="0" smtClean="0"/>
              <a:t>It</a:t>
            </a:r>
            <a:r>
              <a:rPr lang="en-US" b="0" baseline="0" dirty="0" smtClean="0"/>
              <a:t> begins in Microsoft Excel and Power BI for Office 365…</a:t>
            </a:r>
          </a:p>
          <a:p>
            <a:endParaRPr lang="en-US" b="0" baseline="0" dirty="0" smtClean="0"/>
          </a:p>
          <a:p>
            <a:r>
              <a:rPr lang="en-US" b="0" baseline="0" dirty="0" smtClean="0"/>
              <a:t>[Click]</a:t>
            </a:r>
          </a:p>
          <a:p>
            <a:r>
              <a:rPr lang="en-US" b="0" baseline="0" dirty="0" smtClean="0"/>
              <a:t>and stretches across to SAP BusinessObjects.</a:t>
            </a:r>
          </a:p>
          <a:p>
            <a:endParaRPr lang="en-US" b="0" baseline="0" dirty="0" smtClean="0"/>
          </a:p>
          <a:p>
            <a:r>
              <a:rPr lang="en-US" b="0" baseline="0" dirty="0" smtClean="0"/>
              <a:t>[Click]</a:t>
            </a:r>
          </a:p>
          <a:p>
            <a:r>
              <a:rPr lang="en-US" b="0" baseline="0" dirty="0" smtClean="0"/>
              <a:t>Today, we are excited to announce the public preview of Power BI connectivity to SAP BusinessObjects BI, </a:t>
            </a:r>
            <a:r>
              <a:rPr lang="en-US" dirty="0"/>
              <a:t>a joint business intelligence interoperability solution. With this new solution, users can now seamlessly connect to SAP BusinessObjects BI Universes as another supported data source in Power Query for Excel, enabling them to access and analyze data across the enterprise and share their data and insights in the cloud and any device through Power BI.</a:t>
            </a:r>
          </a:p>
          <a:p>
            <a:endParaRPr lang="en-US" dirty="0"/>
          </a:p>
          <a:p>
            <a:r>
              <a:rPr lang="en-US" dirty="0"/>
              <a:t>Users can rely on the latest, most accurate, and trusted enterprise data directly in Excel through an SAP BusinessObjects BI Universe without having to wrestle with copying and pasting or manually importing data. Companies that have made investments in both BI stacks can now effectively leverage their technology investments to maximize ROI. IT can use the connectivity to continue to manage critical company data sources while giving business users access to trusted enterprise data in familiar tools they use every day without requiring them to learn new skills.</a:t>
            </a:r>
          </a:p>
          <a:p>
            <a:endParaRPr lang="en-US" dirty="0"/>
          </a:p>
          <a:p>
            <a:r>
              <a:rPr lang="en-US" dirty="0"/>
              <a:t>Multiple large joint customers are already using the preview today and experiencing the benefits created through the interoperability. They require this connectivity to ensure business users can bring trusted enterprise data from SAP BusinessObjects BI Universes into the familiar and powerful user experience of Microsoft Excel.</a:t>
            </a:r>
            <a:endParaRPr lang="en-US" dirty="0">
              <a:solidFill>
                <a:schemeClr val="bg1"/>
              </a:solidFill>
              <a:latin typeface="Segoe UI Light"/>
            </a:endParaRPr>
          </a:p>
          <a:p>
            <a:pPr defTabSz="933420">
              <a:lnSpc>
                <a:spcPct val="100000"/>
              </a:lnSpc>
              <a:spcAft>
                <a:spcPts val="0"/>
              </a:spcAft>
              <a:defRPr/>
            </a:pPr>
            <a:endParaRPr lang="en-US" dirty="0">
              <a:solidFill>
                <a:schemeClr val="bg1"/>
              </a:solidFill>
              <a:latin typeface="Segoe UI Light"/>
            </a:endParaRPr>
          </a:p>
          <a:p>
            <a:pPr defTabSz="933420">
              <a:lnSpc>
                <a:spcPct val="100000"/>
              </a:lnSpc>
              <a:spcAft>
                <a:spcPts val="0"/>
              </a:spcAft>
              <a:defRPr/>
            </a:pPr>
            <a:r>
              <a:rPr lang="en-US" dirty="0">
                <a:solidFill>
                  <a:schemeClr val="bg1"/>
                </a:solidFill>
                <a:latin typeface="Segoe UI Light"/>
              </a:rPr>
              <a:t>[Click]</a:t>
            </a:r>
          </a:p>
          <a:p>
            <a:pPr defTabSz="933420">
              <a:lnSpc>
                <a:spcPct val="100000"/>
              </a:lnSpc>
              <a:spcAft>
                <a:spcPts val="0"/>
              </a:spcAft>
              <a:defRPr/>
            </a:pPr>
            <a:r>
              <a:rPr lang="en-US" dirty="0">
                <a:solidFill>
                  <a:schemeClr val="bg1"/>
                </a:solidFill>
                <a:latin typeface="Segoe UI Light"/>
              </a:rPr>
              <a:t>The connectivity promotes a single version of truth with the ability to access and analyze source data reliably. </a:t>
            </a:r>
            <a:r>
              <a:rPr lang="en-US" kern="0" cap="all" dirty="0" smtClean="0">
                <a:ln>
                  <a:solidFill>
                    <a:schemeClr val="bg1">
                      <a:alpha val="0"/>
                    </a:schemeClr>
                  </a:solidFill>
                </a:ln>
                <a:solidFill>
                  <a:schemeClr val="bg1"/>
                </a:solidFill>
              </a:rPr>
              <a:t>Consistent data in both stacks. Access TO latest, accurate, trusted data.</a:t>
            </a:r>
            <a:r>
              <a:rPr lang="en-US" kern="0" cap="all" baseline="0" dirty="0" smtClean="0">
                <a:ln>
                  <a:solidFill>
                    <a:schemeClr val="bg1">
                      <a:alpha val="0"/>
                    </a:schemeClr>
                  </a:solidFill>
                </a:ln>
                <a:solidFill>
                  <a:schemeClr val="bg1"/>
                </a:solidFill>
              </a:rPr>
              <a:t> </a:t>
            </a:r>
            <a:r>
              <a:rPr lang="en-US" kern="0" cap="all" dirty="0" smtClean="0">
                <a:ln>
                  <a:solidFill>
                    <a:schemeClr val="bg1">
                      <a:alpha val="0"/>
                    </a:schemeClr>
                  </a:solidFill>
                </a:ln>
                <a:solidFill>
                  <a:schemeClr val="bg1"/>
                </a:solidFill>
              </a:rPr>
              <a:t>Familiar business friendly Data Semantics.</a:t>
            </a:r>
          </a:p>
          <a:p>
            <a:pPr defTabSz="933420">
              <a:lnSpc>
                <a:spcPct val="100000"/>
              </a:lnSpc>
              <a:spcAft>
                <a:spcPts val="0"/>
              </a:spcAft>
              <a:defRPr/>
            </a:pPr>
            <a:endParaRPr lang="en-US" kern="0" cap="all" dirty="0" smtClean="0">
              <a:ln>
                <a:solidFill>
                  <a:schemeClr val="bg1">
                    <a:alpha val="0"/>
                  </a:schemeClr>
                </a:solidFill>
              </a:ln>
              <a:solidFill>
                <a:schemeClr val="bg1"/>
              </a:solidFill>
            </a:endParaRPr>
          </a:p>
          <a:p>
            <a:pPr defTabSz="933420">
              <a:lnSpc>
                <a:spcPct val="100000"/>
              </a:lnSpc>
              <a:spcAft>
                <a:spcPts val="0"/>
              </a:spcAft>
              <a:defRPr/>
            </a:pPr>
            <a:r>
              <a:rPr lang="en-US" dirty="0">
                <a:solidFill>
                  <a:schemeClr val="bg1"/>
                </a:solidFill>
                <a:latin typeface="Segoe UI Light"/>
              </a:rPr>
              <a:t>[Click]</a:t>
            </a:r>
            <a:endParaRPr lang="en-US" kern="0" cap="none" dirty="0" smtClean="0">
              <a:ln>
                <a:solidFill>
                  <a:schemeClr val="bg1">
                    <a:alpha val="0"/>
                  </a:schemeClr>
                </a:solidFill>
              </a:ln>
              <a:solidFill>
                <a:schemeClr val="bg1"/>
              </a:solidFill>
            </a:endParaRPr>
          </a:p>
          <a:p>
            <a:pPr defTabSz="933420">
              <a:lnSpc>
                <a:spcPct val="100000"/>
              </a:lnSpc>
              <a:spcAft>
                <a:spcPts val="0"/>
              </a:spcAft>
              <a:defRPr/>
            </a:pPr>
            <a:r>
              <a:rPr lang="en-US" dirty="0">
                <a:solidFill>
                  <a:schemeClr val="bg1"/>
                </a:solidFill>
                <a:latin typeface="Segoe UI Light"/>
              </a:rPr>
              <a:t>Users become instantly more productive using familiar tools with trusted enterprise data at their fingertips. </a:t>
            </a:r>
            <a:r>
              <a:rPr lang="en-US" kern="0" cap="all" dirty="0" smtClean="0">
                <a:ln>
                  <a:solidFill>
                    <a:schemeClr val="bg1">
                      <a:alpha val="0"/>
                    </a:schemeClr>
                  </a:solidFill>
                </a:ln>
                <a:solidFill>
                  <a:schemeClr val="bg1"/>
                </a:solidFill>
              </a:rPr>
              <a:t>FAMILIAR TOOLS, TRUSTED ENTERPRISE DATA.</a:t>
            </a:r>
            <a:r>
              <a:rPr lang="en-US" kern="0" cap="all" baseline="0" dirty="0" smtClean="0">
                <a:ln>
                  <a:solidFill>
                    <a:schemeClr val="bg1">
                      <a:alpha val="0"/>
                    </a:schemeClr>
                  </a:solidFill>
                </a:ln>
                <a:solidFill>
                  <a:schemeClr val="bg1"/>
                </a:solidFill>
              </a:rPr>
              <a:t> </a:t>
            </a:r>
            <a:r>
              <a:rPr lang="en-US" kern="0" cap="all" dirty="0" smtClean="0">
                <a:ln>
                  <a:solidFill>
                    <a:schemeClr val="bg1">
                      <a:alpha val="0"/>
                    </a:schemeClr>
                  </a:solidFill>
                </a:ln>
                <a:solidFill>
                  <a:schemeClr val="bg1"/>
                </a:solidFill>
              </a:rPr>
              <a:t>NO HASSLE DATA REFRESH.</a:t>
            </a:r>
            <a:r>
              <a:rPr lang="en-US" kern="0" cap="all" baseline="0" dirty="0" smtClean="0">
                <a:ln>
                  <a:solidFill>
                    <a:schemeClr val="bg1">
                      <a:alpha val="0"/>
                    </a:schemeClr>
                  </a:solidFill>
                </a:ln>
                <a:solidFill>
                  <a:schemeClr val="bg1"/>
                </a:solidFill>
              </a:rPr>
              <a:t> </a:t>
            </a:r>
            <a:r>
              <a:rPr lang="en-US" kern="0" cap="all" dirty="0" smtClean="0">
                <a:ln>
                  <a:solidFill>
                    <a:schemeClr val="bg1">
                      <a:alpha val="0"/>
                    </a:schemeClr>
                  </a:solidFill>
                </a:ln>
                <a:solidFill>
                  <a:schemeClr val="bg1"/>
                </a:solidFill>
              </a:rPr>
              <a:t>EASY, SIMPLE, AND WELL INTEGRATED TO EXISTING WORKFLOWS.</a:t>
            </a:r>
          </a:p>
          <a:p>
            <a:pPr defTabSz="933420">
              <a:lnSpc>
                <a:spcPct val="100000"/>
              </a:lnSpc>
              <a:spcAft>
                <a:spcPts val="0"/>
              </a:spcAft>
              <a:defRPr/>
            </a:pPr>
            <a:endParaRPr lang="en-US" kern="0" cap="all" dirty="0">
              <a:ln>
                <a:solidFill>
                  <a:schemeClr val="bg1">
                    <a:alpha val="0"/>
                  </a:schemeClr>
                </a:solidFill>
              </a:ln>
              <a:solidFill>
                <a:schemeClr val="bg1"/>
              </a:solidFill>
              <a:latin typeface="Segoe UI Light"/>
            </a:endParaRPr>
          </a:p>
          <a:p>
            <a:pPr defTabSz="933420">
              <a:lnSpc>
                <a:spcPct val="100000"/>
              </a:lnSpc>
              <a:spcAft>
                <a:spcPts val="0"/>
              </a:spcAft>
              <a:defRPr/>
            </a:pPr>
            <a:r>
              <a:rPr lang="en-US" dirty="0">
                <a:solidFill>
                  <a:schemeClr val="bg1"/>
                </a:solidFill>
                <a:latin typeface="Segoe UI Light"/>
              </a:rPr>
              <a:t>[Click]</a:t>
            </a:r>
            <a:endParaRPr lang="en-US" kern="0" cap="none" dirty="0" smtClean="0">
              <a:ln>
                <a:solidFill>
                  <a:schemeClr val="bg1">
                    <a:alpha val="0"/>
                  </a:schemeClr>
                </a:solidFill>
              </a:ln>
              <a:solidFill>
                <a:schemeClr val="bg1"/>
              </a:solidFill>
            </a:endParaRPr>
          </a:p>
          <a:p>
            <a:pPr defTabSz="933420">
              <a:lnSpc>
                <a:spcPct val="100000"/>
              </a:lnSpc>
              <a:spcAft>
                <a:spcPts val="0"/>
              </a:spcAft>
              <a:defRPr/>
            </a:pPr>
            <a:r>
              <a:rPr lang="en-US" kern="0" cap="all" dirty="0" smtClean="0">
                <a:ln>
                  <a:solidFill>
                    <a:schemeClr val="bg1">
                      <a:alpha val="0"/>
                    </a:schemeClr>
                  </a:solidFill>
                </a:ln>
                <a:solidFill>
                  <a:schemeClr val="bg1"/>
                </a:solidFill>
              </a:rPr>
              <a:t>LEVERAGE EXISTING INVESTMENTS.</a:t>
            </a:r>
            <a:r>
              <a:rPr lang="en-US" kern="0" cap="all" baseline="0" dirty="0" smtClean="0">
                <a:ln>
                  <a:solidFill>
                    <a:schemeClr val="bg1">
                      <a:alpha val="0"/>
                    </a:schemeClr>
                  </a:solidFill>
                </a:ln>
                <a:solidFill>
                  <a:schemeClr val="bg1"/>
                </a:solidFill>
              </a:rPr>
              <a:t> </a:t>
            </a:r>
            <a:r>
              <a:rPr lang="en-US" kern="0" cap="all" dirty="0" smtClean="0">
                <a:ln>
                  <a:solidFill>
                    <a:schemeClr val="bg1">
                      <a:alpha val="0"/>
                    </a:schemeClr>
                  </a:solidFill>
                </a:ln>
                <a:solidFill>
                  <a:schemeClr val="bg1"/>
                </a:solidFill>
              </a:rPr>
              <a:t>IMPROVED PROFITABILITY FROM FASTER, BETTER, MORE TIMELY DECISIONS.</a:t>
            </a:r>
            <a:r>
              <a:rPr lang="en-US" kern="0" cap="all" baseline="0" dirty="0" smtClean="0">
                <a:ln>
                  <a:solidFill>
                    <a:schemeClr val="bg1">
                      <a:alpha val="0"/>
                    </a:schemeClr>
                  </a:solidFill>
                </a:ln>
                <a:solidFill>
                  <a:schemeClr val="bg1"/>
                </a:solidFill>
              </a:rPr>
              <a:t> </a:t>
            </a:r>
            <a:r>
              <a:rPr lang="en-US" kern="0" cap="all" dirty="0" smtClean="0">
                <a:ln>
                  <a:solidFill>
                    <a:schemeClr val="bg1">
                      <a:alpha val="0"/>
                    </a:schemeClr>
                  </a:solidFill>
                </a:ln>
                <a:solidFill>
                  <a:schemeClr val="bg1"/>
                </a:solidFill>
              </a:rPr>
              <a:t>CREATE INFORMATION DRIVEN CULTURE THROUGH BROADER BI REACH</a:t>
            </a:r>
            <a:r>
              <a:rPr lang="en-US" dirty="0">
                <a:solidFill>
                  <a:schemeClr val="bg1"/>
                </a:solidFill>
                <a:latin typeface="Segoe UI Light"/>
              </a:rPr>
              <a:t> </a:t>
            </a:r>
          </a:p>
          <a:p>
            <a:endParaRPr lang="en-US" dirty="0"/>
          </a:p>
        </p:txBody>
      </p:sp>
      <p:sp>
        <p:nvSpPr>
          <p:cNvPr id="16" name="Date Placeholder 15"/>
          <p:cNvSpPr>
            <a:spLocks noGrp="1"/>
          </p:cNvSpPr>
          <p:nvPr>
            <p:ph type="dt" idx="13"/>
          </p:nvPr>
        </p:nvSpPr>
        <p:spPr/>
        <p:txBody>
          <a:bodyPr/>
          <a:lstStyle/>
          <a:p>
            <a:fld id="{8453B4A1-23F0-4EA8-922A-C21006FB5AB3}" type="datetime1">
              <a:rPr lang="en-US" smtClean="0">
                <a:solidFill>
                  <a:prstClr val="black"/>
                </a:solidFill>
              </a:rPr>
              <a:pPr/>
              <a:t>10/6/2014</a:t>
            </a:fld>
            <a:endParaRPr lang="en-US" dirty="0">
              <a:solidFill>
                <a:prstClr val="black"/>
              </a:solidFill>
            </a:endParaRPr>
          </a:p>
        </p:txBody>
      </p:sp>
      <p:sp>
        <p:nvSpPr>
          <p:cNvPr id="4" name="Footer Placeholder 3"/>
          <p:cNvSpPr>
            <a:spLocks noGrp="1"/>
          </p:cNvSpPr>
          <p:nvPr>
            <p:ph type="ftr" sz="quarter" idx="14"/>
          </p:nvPr>
        </p:nvSpPr>
        <p:spPr/>
        <p:txBody>
          <a:bodyPr/>
          <a:lstStyle/>
          <a:p>
            <a:pPr defTabSz="933112"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6202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Big Data </a:t>
            </a:r>
            <a:r>
              <a:rPr lang="en-US" dirty="0" smtClean="0"/>
              <a:t>– the size,</a:t>
            </a:r>
            <a:r>
              <a:rPr lang="en-US" baseline="0" dirty="0" smtClean="0"/>
              <a:t> type, shape of data that business are analyze is changing. </a:t>
            </a:r>
          </a:p>
          <a:p>
            <a:endParaRPr lang="en-US" baseline="0" dirty="0" smtClean="0"/>
          </a:p>
          <a:p>
            <a:r>
              <a:rPr lang="en-US" b="1" baseline="0" dirty="0" smtClean="0"/>
              <a:t>Data from sensors</a:t>
            </a:r>
            <a:r>
              <a:rPr lang="en-US" baseline="0" dirty="0" smtClean="0"/>
              <a:t>: RFID tags in manufacturing, or location data for company’s with large fleets. </a:t>
            </a:r>
          </a:p>
          <a:p>
            <a:r>
              <a:rPr lang="en-US" b="1" baseline="0" dirty="0" smtClean="0"/>
              <a:t>Data from social media </a:t>
            </a:r>
            <a:r>
              <a:rPr lang="en-US" baseline="0" dirty="0" smtClean="0"/>
              <a:t>like </a:t>
            </a:r>
            <a:r>
              <a:rPr lang="en-US" baseline="0" dirty="0" err="1" smtClean="0"/>
              <a:t>facebook</a:t>
            </a:r>
            <a:r>
              <a:rPr lang="en-US" baseline="0" dirty="0" smtClean="0"/>
              <a:t>, twitter, Linked-In – for analyzing the success of a marketing campaign or to assess customer sentiment or to gather feedback to help shape products or services. </a:t>
            </a:r>
          </a:p>
          <a:p>
            <a:r>
              <a:rPr lang="en-US" b="1" baseline="0" dirty="0" smtClean="0"/>
              <a:t>Public data </a:t>
            </a:r>
            <a:r>
              <a:rPr lang="en-US" baseline="0" dirty="0" smtClean="0"/>
              <a:t>– traffic or weather feeds, or data published from data.gov initiatives </a:t>
            </a:r>
            <a:r>
              <a:rPr lang="en-US" baseline="0" dirty="0" err="1" smtClean="0"/>
              <a:t>etc</a:t>
            </a:r>
            <a:endParaRPr lang="en-US" baseline="0" dirty="0" smtClean="0"/>
          </a:p>
          <a:p>
            <a:endParaRPr lang="en-US" baseline="0" dirty="0" smtClean="0"/>
          </a:p>
          <a:p>
            <a:r>
              <a:rPr lang="en-US" baseline="0" dirty="0" smtClean="0"/>
              <a:t>Being able to easily tap into these data sources from smarter analytics to drive business insight is a prevalent theme. </a:t>
            </a:r>
          </a:p>
          <a:p>
            <a:endParaRPr lang="en-US" baseline="0" dirty="0" smtClean="0"/>
          </a:p>
          <a:p>
            <a:r>
              <a:rPr lang="en-US" b="1" baseline="0" dirty="0" err="1" smtClean="0"/>
              <a:t>Consumerization</a:t>
            </a:r>
            <a:r>
              <a:rPr lang="en-US" b="1" baseline="0" dirty="0" smtClean="0"/>
              <a:t> of IT </a:t>
            </a:r>
            <a:r>
              <a:rPr lang="en-US" baseline="0" dirty="0" smtClean="0"/>
              <a:t>– this is about choice. I as an individual want to work on the device of my choice. From wherever I want to work. This extends beyond devices to include apps and user experiences. I search for information all the time at home on the web, I want to have that same experience at the office. I’ll talk today about how we’re bringing these experiences to the world of data as well.  </a:t>
            </a:r>
          </a:p>
          <a:p>
            <a:endParaRPr lang="en-US" baseline="0" dirty="0" smtClean="0"/>
          </a:p>
          <a:p>
            <a:endParaRPr lang="en-US"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33112"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3112"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2560344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baseline="0" dirty="0" smtClean="0"/>
              <a:t>Our Vision:</a:t>
            </a:r>
          </a:p>
          <a:p>
            <a:endParaRPr lang="en-US" b="0" baseline="0" dirty="0" smtClean="0"/>
          </a:p>
          <a:p>
            <a:r>
              <a:rPr lang="en-US" b="0" baseline="0" dirty="0" smtClean="0"/>
              <a:t>Today only about 10% of an organization’s business users can do business analytics. </a:t>
            </a:r>
            <a:r>
              <a:rPr lang="en-US" b="1" baseline="0" dirty="0" smtClean="0"/>
              <a:t>We believe everyone should have easy access to the data they need to make informed decisions. That’s our goal. </a:t>
            </a:r>
          </a:p>
          <a:p>
            <a:endParaRPr lang="en-US" b="1" baseline="0" dirty="0" smtClean="0"/>
          </a:p>
          <a:p>
            <a:r>
              <a:rPr lang="en-US" b="0" baseline="0" dirty="0" smtClean="0"/>
              <a:t>The challenge is that accessing and analyzing data can be a daunting task. Where does the data live? How do I access it and get it into the right format so that I can analyze it? </a:t>
            </a:r>
          </a:p>
          <a:p>
            <a:endParaRPr lang="en-US" b="0" baseline="0" dirty="0" smtClean="0"/>
          </a:p>
          <a:p>
            <a:r>
              <a:rPr lang="en-US" b="0" baseline="0" dirty="0" smtClean="0"/>
              <a:t>To solve this problem we need to make data of all types much easier to find, access, analyze, and share. This is the path we’re on.</a:t>
            </a:r>
          </a:p>
          <a:p>
            <a:endParaRPr lang="en-US" b="0" baseline="0" dirty="0" smtClean="0"/>
          </a:p>
          <a:p>
            <a:endParaRPr lang="en-US" baseline="0" dirty="0" smtClean="0"/>
          </a:p>
          <a:p>
            <a:endParaRPr lang="en-US" baseline="0" dirty="0" smtClean="0"/>
          </a:p>
          <a:p>
            <a:r>
              <a:rPr lang="en-US" baseline="0" dirty="0" smtClean="0"/>
              <a:t>  </a:t>
            </a:r>
            <a:endParaRPr lang="en-US" dirty="0"/>
          </a:p>
        </p:txBody>
      </p:sp>
      <p:sp>
        <p:nvSpPr>
          <p:cNvPr id="4" name="Header Placeholder 3"/>
          <p:cNvSpPr>
            <a:spLocks noGrp="1"/>
          </p:cNvSpPr>
          <p:nvPr>
            <p:ph type="hdr" sz="quarter" idx="10"/>
          </p:nvPr>
        </p:nvSpPr>
        <p:spPr/>
        <p:txBody>
          <a:bodyPr/>
          <a:lstStyle/>
          <a:p>
            <a:r>
              <a:rPr lang="en-US" smtClean="0"/>
              <a:t>Server &amp; Tools Business</a:t>
            </a:r>
            <a:endParaRPr lang="en-US" dirty="0"/>
          </a:p>
        </p:txBody>
      </p:sp>
      <p:sp>
        <p:nvSpPr>
          <p:cNvPr id="5" name="Footer Placeholder 4"/>
          <p:cNvSpPr>
            <a:spLocks noGrp="1"/>
          </p:cNvSpPr>
          <p:nvPr>
            <p:ph type="ftr" sz="quarter" idx="11"/>
          </p:nvPr>
        </p:nvSpPr>
        <p:spPr/>
        <p:txBody>
          <a:bodyPr/>
          <a:lstStyle/>
          <a:p>
            <a:pPr defTabSz="941953"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41953"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5BBA7239-408D-4065-B41F-8DD4532411C7}" type="datetime1">
              <a:rPr lang="en-US" smtClean="0"/>
              <a:t>10/6/2014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717270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Approach:</a:t>
            </a:r>
          </a:p>
          <a:p>
            <a:endParaRPr lang="en-US" dirty="0" smtClean="0"/>
          </a:p>
          <a:p>
            <a:pPr lvl="1"/>
            <a:r>
              <a:rPr lang="en-US" sz="1000" b="1" dirty="0"/>
              <a:t>Excel is the most commonly used analytical tool for business users</a:t>
            </a:r>
            <a:r>
              <a:rPr lang="en-US" sz="1000" dirty="0"/>
              <a:t> – it truly is accessible to anyone. No other vendor has the ability to reach a billion users through tools they already know and use. Today Excel delivers end-to-end self-service BI functionality through capabilities such as Power Query, Power Pivot, Power View and Power Map. With the accessibility of Excel and proliferation of Office 365, we can lower the barrier of entry for businesses who want to take advantage of the benefits of business intelligence by putting the right analytics tools in everyone’s hands with no friction.</a:t>
            </a:r>
          </a:p>
          <a:p>
            <a:pPr marL="111539" lvl="1" indent="0">
              <a:buNone/>
            </a:pPr>
            <a:endParaRPr lang="en-US" dirty="0" smtClean="0">
              <a:effectLst/>
            </a:endParaRPr>
          </a:p>
          <a:p>
            <a:pPr marL="175016" indent="-175016">
              <a:buFont typeface="Arial" panose="020B0604020202020204" pitchFamily="34" charset="0"/>
              <a:buChar char="•"/>
            </a:pPr>
            <a:r>
              <a:rPr lang="en-US" sz="1000" b="1" dirty="0"/>
              <a:t>Ease of deployment through Office 365.</a:t>
            </a:r>
            <a:r>
              <a:rPr lang="en-US" sz="1000" dirty="0"/>
              <a:t>. Power BI dramatically simplifies and reduces the time it takes for IT to setup and manage the complex infrastructure needed for an enterprise wide BI platform</a:t>
            </a:r>
            <a:r>
              <a:rPr lang="en-US" sz="1100" dirty="0"/>
              <a:t>. Power BI enables businesses to balance between the needs of business users working in Excel and an IT department’s requirements for agility, monitoring and governance. IT can also provide business users the ability to search and access IT sanctioned corporate data sources both on premises and in the cloud while monitoring query usage against their data. </a:t>
            </a:r>
          </a:p>
          <a:p>
            <a:pPr marL="175016" indent="-175016">
              <a:buFont typeface="Arial" panose="020B0604020202020204" pitchFamily="34" charset="0"/>
              <a:buChar char="•"/>
            </a:pPr>
            <a:endParaRPr lang="en-US" sz="1100" b="1" dirty="0"/>
          </a:p>
          <a:p>
            <a:endParaRPr lang="en-US"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Server &amp; Tools Business</a:t>
            </a:r>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41953"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41953"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208224-8D9E-4093-AAD0-274EDEF23CD2}"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165292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1" dirty="0"/>
              <a:t>Powerful Self-Service BI in Excel 2013:</a:t>
            </a:r>
            <a:r>
              <a:rPr lang="en-US" sz="1100" dirty="0"/>
              <a:t> We are taking our most powerful business intelligence solutions and building them directly into Excel.  </a:t>
            </a:r>
          </a:p>
          <a:p>
            <a:endParaRPr lang="en-US" sz="1100" dirty="0"/>
          </a:p>
          <a:p>
            <a:r>
              <a:rPr lang="en-US" sz="1000" dirty="0"/>
              <a:t>There has never been such an abundance of available and useful information as there is today both across the web and across your organization. However, users are challenged with effectively discovering and connecting to this information so that they can gain the insights they need. </a:t>
            </a:r>
          </a:p>
          <a:p>
            <a:r>
              <a:rPr lang="en-US" sz="1000" dirty="0"/>
              <a:t>  </a:t>
            </a:r>
          </a:p>
          <a:p>
            <a:r>
              <a:rPr lang="en-US" sz="1000" dirty="0"/>
              <a:t>Power Query enables information workers with a familiar and intuitive experience for finding and connect to data from within Excel. Providing them with ease of combining and transforming this data so that it can be analyzed and visualized for deeper insight. Power Query supports a wide variety of data sources including relational, structured and semi-structured data, OData, data from the Web, Hadoop, as well as Data Search capabilities that provide users with a search experience for data, returning relevant data sets from across the enterprise and from external sources. </a:t>
            </a:r>
          </a:p>
          <a:p>
            <a:endParaRPr lang="en-US" sz="1100" b="1"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0126095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100" dirty="0"/>
          </a:p>
          <a:p>
            <a:r>
              <a:rPr lang="en-US" sz="1100" dirty="0"/>
              <a:t>Power Pivot allows Excel users continue to create sophisticated models with data in Excel by creating relationships, custom measures and calculations, hierarchies, and KPI’s. Power Pivot models process data in-memory so that users can analyze 100’s of millions of rows of data with lightning fast performance. Power Pivot also compresses the data to reduce file sizes. </a:t>
            </a:r>
            <a:endParaRPr lang="en-US" sz="1100" b="1" dirty="0"/>
          </a:p>
          <a:p>
            <a:endParaRPr lang="en-US" sz="1100"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26645098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5016" indent="-175016" defTabSz="951798">
              <a:spcAft>
                <a:spcPts val="347"/>
              </a:spcAft>
              <a:buFont typeface="Arial" panose="020B0604020202020204" pitchFamily="34" charset="0"/>
              <a:buChar char="•"/>
              <a:defRPr/>
            </a:pPr>
            <a:r>
              <a:rPr lang="en-US" sz="1000" dirty="0"/>
              <a:t>In Excel 2013 we also introduced a host of new visual </a:t>
            </a:r>
            <a:r>
              <a:rPr lang="en-US" sz="1000" dirty="0" err="1"/>
              <a:t>capabilitie</a:t>
            </a:r>
            <a:r>
              <a:rPr lang="en-US" sz="1000" dirty="0"/>
              <a:t>. Quick Analysis provided immediate views of various visualization options and reduced the time to add them on your data, Chart Recommendations used intelligent heuristics to suggest charts. The charting functionality provided live preview, richer data labels, and easier ways to add chart elements, apply styles, and filter directly from the charts. </a:t>
            </a:r>
          </a:p>
          <a:p>
            <a:pPr marL="175016" indent="-175016" defTabSz="951798">
              <a:spcAft>
                <a:spcPts val="347"/>
              </a:spcAft>
              <a:buFont typeface="Arial" panose="020B0604020202020204" pitchFamily="34" charset="0"/>
              <a:buChar char="•"/>
              <a:defRPr/>
            </a:pPr>
            <a:endParaRPr lang="en-US" sz="1000" dirty="0"/>
          </a:p>
          <a:p>
            <a:pPr marL="175016" indent="-175016" defTabSz="951798">
              <a:spcAft>
                <a:spcPts val="347"/>
              </a:spcAft>
              <a:buFont typeface="Arial" panose="020B0604020202020204" pitchFamily="34" charset="0"/>
              <a:buChar char="•"/>
              <a:defRPr/>
            </a:pPr>
            <a:r>
              <a:rPr lang="en-US" sz="1000" dirty="0"/>
              <a:t>Excel 2013 also introduced Power View, and with it brought beautiful interactivity to visualizations and more fluid exploration capabilities. </a:t>
            </a:r>
          </a:p>
          <a:p>
            <a:endParaRPr lang="en-US" sz="1100" dirty="0"/>
          </a:p>
          <a:p>
            <a:pPr marL="175016" indent="-175016">
              <a:buFont typeface="Arial" panose="020B0604020202020204" pitchFamily="34" charset="0"/>
              <a:buChar char="•"/>
            </a:pPr>
            <a:r>
              <a:rPr lang="en-US" sz="1100" dirty="0"/>
              <a:t>Power View easily creates visual reports and analytical views through interactive charts and graphs that help you explore and present your data in bold new ways in Excel. </a:t>
            </a:r>
            <a:r>
              <a:rPr lang="en-US" sz="1000" dirty="0"/>
              <a:t>Customers can create dashboards of interactive visualizations that provide instant answers to variety of questions. This capability has resonated well with our customers, one of whom mentioned the rigidity of static snapshots during meetings has been replaced by the “Power View lifestyle”, their term for the transformational way of presenting and using information.</a:t>
            </a:r>
          </a:p>
          <a:p>
            <a:pPr marL="175016" indent="-175016">
              <a:buFont typeface="Arial" panose="020B0604020202020204" pitchFamily="34" charset="0"/>
              <a:buChar char="•"/>
            </a:pPr>
            <a:endParaRPr lang="en-US" sz="1100"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4209595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1798">
              <a:spcAft>
                <a:spcPts val="347"/>
              </a:spcAft>
              <a:defRPr/>
            </a:pPr>
            <a:r>
              <a:rPr lang="en-US" sz="1000" dirty="0"/>
              <a:t>Increasingly, we have access to geospatial data, and recently introduced </a:t>
            </a:r>
            <a:r>
              <a:rPr lang="en-US" sz="1000" u="sng" dirty="0">
                <a:hlinkClick r:id="rId3"/>
              </a:rPr>
              <a:t>Power Map</a:t>
            </a:r>
            <a:r>
              <a:rPr lang="en-US" sz="1000" dirty="0"/>
              <a:t> brings new 3D visualization tool for mapping, exploring, and interacting with geographical and temporal data to Excel, enabling people to discover and share new insights such as trends, patterns, and outliers in their data over time. In addition, with Power Map, users can easily capture and distribute their insights in the form of an interactive movie, telling compelling stories about their data.</a:t>
            </a:r>
          </a:p>
          <a:p>
            <a:pPr defTabSz="951798">
              <a:spcAft>
                <a:spcPts val="347"/>
              </a:spcAft>
              <a:defRPr/>
            </a:pPr>
            <a:endParaRPr lang="en-US" sz="1000" dirty="0"/>
          </a:p>
          <a:p>
            <a:pPr defTabSz="951798">
              <a:spcAft>
                <a:spcPts val="347"/>
              </a:spcAft>
              <a:defRPr/>
            </a:pPr>
            <a:r>
              <a:rPr lang="en-US" sz="1000" dirty="0"/>
              <a:t>Inspiration for Power Map came from Microsoft Research’s </a:t>
            </a:r>
            <a:r>
              <a:rPr lang="en-US" sz="1000" dirty="0" err="1"/>
              <a:t>WorldWide</a:t>
            </a:r>
            <a:r>
              <a:rPr lang="en-US" sz="1000" dirty="0"/>
              <a:t> Telescope project. Launched in 2008, </a:t>
            </a:r>
            <a:r>
              <a:rPr lang="en-US" sz="1000" dirty="0" err="1"/>
              <a:t>WorldWide</a:t>
            </a:r>
            <a:r>
              <a:rPr lang="en-US" sz="1000" dirty="0"/>
              <a:t> Telescope is used by the astronomy community to visualize imagery and data, essentially giving astronomers an observatory in a PC. </a:t>
            </a:r>
          </a:p>
          <a:p>
            <a:pPr defTabSz="951798">
              <a:spcAft>
                <a:spcPts val="347"/>
              </a:spcAft>
              <a:defRPr/>
            </a:pPr>
            <a:endParaRPr lang="en-US" sz="1000" dirty="0"/>
          </a:p>
          <a:p>
            <a:r>
              <a:rPr lang="en-US" sz="1000" b="1" dirty="0"/>
              <a:t>What’s Next?</a:t>
            </a:r>
          </a:p>
          <a:p>
            <a:r>
              <a:rPr lang="en-US" sz="1000" dirty="0"/>
              <a:t>The importance for data visualization is on the rise. Deeper interactivity that blend analysis and visualizations even more fluidly, newer types of visualizations that enable you to see deeper insights more easily, richer experiences on the devices customers use most, and great storytelling experiences are just a few of the areas we’re investing in to make sure Excel remains the data productivity app of choice as our customer needs evolve.</a:t>
            </a:r>
          </a:p>
          <a:p>
            <a:pPr defTabSz="951798">
              <a:spcAft>
                <a:spcPts val="347"/>
              </a:spcAft>
              <a:defRPr/>
            </a:pPr>
            <a:endParaRPr lang="en-US" sz="1000" dirty="0"/>
          </a:p>
          <a:p>
            <a:endParaRPr lang="en-US" sz="1100" dirty="0"/>
          </a:p>
        </p:txBody>
      </p:sp>
      <p:sp>
        <p:nvSpPr>
          <p:cNvPr id="4" name="Header Placeholder 3"/>
          <p:cNvSpPr>
            <a:spLocks noGrp="1"/>
          </p:cNvSpPr>
          <p:nvPr>
            <p:ph type="hdr" sz="quarter" idx="10"/>
          </p:nvPr>
        </p:nvSpPr>
        <p:spPr/>
        <p:txBody>
          <a:bodyPr/>
          <a:lstStyle/>
          <a:p>
            <a:r>
              <a:rPr lang="en-US" smtClean="0">
                <a:gradFill>
                  <a:gsLst>
                    <a:gs pos="0">
                      <a:prstClr val="black">
                        <a:lumMod val="50000"/>
                      </a:prstClr>
                    </a:gs>
                    <a:gs pos="100000">
                      <a:prstClr val="black">
                        <a:lumMod val="50000"/>
                      </a:prstClr>
                    </a:gs>
                  </a:gsLst>
                  <a:lin ang="5400000" scaled="0"/>
                </a:gradFill>
              </a:rPr>
              <a:t>MGXFY13</a:t>
            </a:r>
          </a:p>
          <a:p>
            <a:endParaRPr lang="en-US" dirty="0">
              <a:gradFill>
                <a:gsLst>
                  <a:gs pos="0">
                    <a:prstClr val="black">
                      <a:lumMod val="50000"/>
                    </a:prstClr>
                  </a:gs>
                  <a:gs pos="100000">
                    <a:prstClr val="black">
                      <a:lumMod val="50000"/>
                    </a:prstClr>
                  </a:gs>
                </a:gsLst>
                <a:lin ang="5400000" scaled="0"/>
              </a:gradFill>
            </a:endParaRPr>
          </a:p>
        </p:txBody>
      </p:sp>
      <p:sp>
        <p:nvSpPr>
          <p:cNvPr id="5" name="Footer Placeholder 4"/>
          <p:cNvSpPr>
            <a:spLocks noGrp="1"/>
          </p:cNvSpPr>
          <p:nvPr>
            <p:ph type="ftr" sz="quarter" idx="11"/>
          </p:nvPr>
        </p:nvSpPr>
        <p:spPr/>
        <p:txBody>
          <a:bodyPr/>
          <a:lstStyle/>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94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C95E057-5B58-4C1B-9A58-04A7F989C703}" type="datetime1">
              <a:rPr lang="en-US" smtClean="0">
                <a:solidFill>
                  <a:prstClr val="black"/>
                </a:solidFill>
              </a:rPr>
              <a:pPr/>
              <a:t>10/6/2014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38588809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Solid">
    <p:bg>
      <p:bgPr>
        <a:solidFill>
          <a:schemeClr val="bg1"/>
        </a:solidFill>
        <a:effectLst/>
      </p:bgPr>
    </p:bg>
    <p:spTree>
      <p:nvGrpSpPr>
        <p:cNvPr id="1" name=""/>
        <p:cNvGrpSpPr/>
        <p:nvPr/>
      </p:nvGrpSpPr>
      <p:grpSpPr>
        <a:xfrm>
          <a:off x="0" y="0"/>
          <a:ext cx="0" cy="0"/>
          <a:chOff x="0" y="0"/>
          <a:chExt cx="0" cy="0"/>
        </a:xfrm>
      </p:grpSpPr>
      <p:pic>
        <p:nvPicPr>
          <p:cNvPr id="9" name="Picture 3"/>
          <p:cNvPicPr>
            <a:picLocks noChangeAspect="1" noChangeArrowheads="1"/>
          </p:cNvPicPr>
          <p:nvPr userDrawn="1"/>
        </p:nvPicPr>
        <p:blipFill rotWithShape="1">
          <a:blip r:embed="rId2" cstate="screen">
            <a:extLst>
              <a:ext uri="{28A0092B-C50C-407E-A947-70E740481C1C}">
                <a14:useLocalDpi xmlns:a14="http://schemas.microsoft.com/office/drawing/2010/main" val="0"/>
              </a:ext>
            </a:extLst>
          </a:blip>
          <a:srcRect/>
          <a:stretch/>
        </p:blipFill>
        <p:spPr bwMode="auto">
          <a:xfrm>
            <a:off x="1" y="-8626"/>
            <a:ext cx="12438062" cy="70046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userDrawn="1"/>
        </p:nvSpPr>
        <p:spPr bwMode="auto">
          <a:xfrm>
            <a:off x="277814" y="296864"/>
            <a:ext cx="6397624" cy="6400799"/>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ctrTitle" hasCustomPrompt="1"/>
          </p:nvPr>
        </p:nvSpPr>
        <p:spPr>
          <a:xfrm>
            <a:off x="274639" y="1456836"/>
            <a:ext cx="5486399" cy="897427"/>
          </a:xfrm>
          <a:prstGeom prst="rect">
            <a:avLst/>
          </a:prstGeom>
        </p:spPr>
        <p:txBody>
          <a:bodyPr/>
          <a:lstStyle>
            <a:lvl1pPr algn="l">
              <a:defRPr sz="5200" baseline="0">
                <a:solidFill>
                  <a:schemeClr val="bg1"/>
                </a:solidFill>
              </a:defRPr>
            </a:lvl1pPr>
          </a:lstStyle>
          <a:p>
            <a:r>
              <a:rPr lang="en-US" dirty="0" smtClean="0"/>
              <a:t>Headline here, second line here</a:t>
            </a:r>
            <a:endParaRPr lang="en-US" dirty="0"/>
          </a:p>
        </p:txBody>
      </p:sp>
      <p:sp>
        <p:nvSpPr>
          <p:cNvPr id="3" name="Subtitle 2"/>
          <p:cNvSpPr>
            <a:spLocks noGrp="1"/>
          </p:cNvSpPr>
          <p:nvPr>
            <p:ph type="subTitle" idx="1" hasCustomPrompt="1"/>
          </p:nvPr>
        </p:nvSpPr>
        <p:spPr>
          <a:xfrm>
            <a:off x="274702" y="4440119"/>
            <a:ext cx="5486336" cy="1055382"/>
          </a:xfrm>
          <a:prstGeom prst="rect">
            <a:avLst/>
          </a:prstGeom>
        </p:spPr>
        <p:txBody>
          <a:bodyPr/>
          <a:lstStyle>
            <a:lvl1pPr marL="0" indent="0" algn="l">
              <a:lnSpc>
                <a:spcPts val="2700"/>
              </a:lnSpc>
              <a:buNone/>
              <a:defRPr sz="22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Speaker Name</a:t>
            </a:r>
            <a:br>
              <a:rPr lang="en-US" dirty="0" smtClean="0"/>
            </a:br>
            <a:r>
              <a:rPr lang="en-US" dirty="0" smtClean="0"/>
              <a:t>Date</a:t>
            </a:r>
          </a:p>
        </p:txBody>
      </p:sp>
      <p:sp>
        <p:nvSpPr>
          <p:cNvPr id="8" name="Text Placeholder 7"/>
          <p:cNvSpPr>
            <a:spLocks noGrp="1"/>
          </p:cNvSpPr>
          <p:nvPr>
            <p:ph type="body" sz="quarter" idx="10" hasCustomPrompt="1"/>
          </p:nvPr>
        </p:nvSpPr>
        <p:spPr>
          <a:xfrm>
            <a:off x="277813" y="3056731"/>
            <a:ext cx="5500687" cy="881063"/>
          </a:xfrm>
          <a:prstGeom prst="rect">
            <a:avLst/>
          </a:prstGeom>
        </p:spPr>
        <p:txBody>
          <a:bodyPr/>
          <a:lstStyle>
            <a:lvl1pPr marL="0" indent="0">
              <a:buNone/>
              <a:defRPr sz="2800" baseline="0">
                <a:solidFill>
                  <a:schemeClr val="bg1"/>
                </a:solidFill>
                <a:latin typeface="+mj-lt"/>
              </a:defRPr>
            </a:lvl1pPr>
            <a:lvl2pPr marL="342900" indent="0">
              <a:buNone/>
              <a:defRPr sz="1600">
                <a:solidFill>
                  <a:schemeClr val="bg1"/>
                </a:solidFill>
                <a:latin typeface="+mj-lt"/>
              </a:defRPr>
            </a:lvl2pPr>
            <a:lvl3pPr marL="571500" indent="0">
              <a:buNone/>
              <a:defRPr sz="1400">
                <a:solidFill>
                  <a:schemeClr val="bg1"/>
                </a:solidFill>
                <a:latin typeface="+mj-lt"/>
              </a:defRPr>
            </a:lvl3pPr>
            <a:lvl4pPr marL="800100" indent="0">
              <a:buNone/>
              <a:defRPr sz="1200">
                <a:solidFill>
                  <a:schemeClr val="bg1"/>
                </a:solidFill>
                <a:latin typeface="+mj-lt"/>
              </a:defRPr>
            </a:lvl4pPr>
            <a:lvl5pPr marL="1028700" indent="0">
              <a:buNone/>
              <a:defRPr sz="1200">
                <a:solidFill>
                  <a:schemeClr val="bg1"/>
                </a:solidFill>
                <a:latin typeface="+mj-lt"/>
              </a:defRPr>
            </a:lvl5pPr>
          </a:lstStyle>
          <a:p>
            <a:pPr lvl="0"/>
            <a:r>
              <a:rPr lang="en-US" dirty="0" smtClean="0"/>
              <a:t>Sub header here</a:t>
            </a:r>
            <a:endParaRPr lang="en-US" dirty="0"/>
          </a:p>
        </p:txBody>
      </p:sp>
      <p:pic>
        <p:nvPicPr>
          <p:cNvPr id="10"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73075" y="479425"/>
            <a:ext cx="13049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759487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74320" y="292082"/>
            <a:ext cx="11887200" cy="946413"/>
          </a:xfrm>
          <a:prstGeom prst="rect">
            <a:avLst/>
          </a:prstGeom>
        </p:spPr>
        <p:txBody>
          <a:bodyPr lIns="146304" tIns="91440" rIns="146304" bIns="91440"/>
          <a:lstStyle>
            <a:lvl1pPr algn="l">
              <a:defRPr sz="5200">
                <a:solidFill>
                  <a:schemeClr val="tx2"/>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916382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74320" y="292082"/>
            <a:ext cx="11887200" cy="946413"/>
          </a:xfrm>
          <a:prstGeom prst="rect">
            <a:avLst/>
          </a:prstGeom>
        </p:spPr>
        <p:txBody>
          <a:bodyPr lIns="146304" tIns="91440" rIns="146304" bIns="91440"/>
          <a:lstStyle>
            <a:lvl1pPr algn="l">
              <a:defRPr sz="5200">
                <a:solidFill>
                  <a:schemeClr val="tx2"/>
                </a:solidFill>
                <a:latin typeface="+mj-lt"/>
              </a:defRPr>
            </a:lvl1pPr>
          </a:lstStyle>
          <a:p>
            <a:r>
              <a:rPr lang="en-US" dirty="0" smtClean="0"/>
              <a:t>Click to edit Master title style</a:t>
            </a:r>
            <a:endParaRPr lang="en-US" dirty="0"/>
          </a:p>
        </p:txBody>
      </p:sp>
      <p:grpSp>
        <p:nvGrpSpPr>
          <p:cNvPr id="4" name="Group 3"/>
          <p:cNvGrpSpPr/>
          <p:nvPr userDrawn="1"/>
        </p:nvGrpSpPr>
        <p:grpSpPr>
          <a:xfrm>
            <a:off x="10075994" y="6494976"/>
            <a:ext cx="2085526" cy="378637"/>
            <a:chOff x="10075994" y="6523798"/>
            <a:chExt cx="2085526" cy="378637"/>
          </a:xfrm>
        </p:grpSpPr>
        <p:sp>
          <p:nvSpPr>
            <p:cNvPr id="5" name="icon BULB"/>
            <p:cNvSpPr>
              <a:spLocks noEditPoints="1"/>
            </p:cNvSpPr>
            <p:nvPr/>
          </p:nvSpPr>
          <p:spPr bwMode="auto">
            <a:xfrm>
              <a:off x="10981759" y="6523798"/>
              <a:ext cx="217746" cy="348394"/>
            </a:xfrm>
            <a:custGeom>
              <a:avLst/>
              <a:gdLst>
                <a:gd name="T0" fmla="*/ 74 w 149"/>
                <a:gd name="T1" fmla="*/ 0 h 241"/>
                <a:gd name="T2" fmla="*/ 74 w 149"/>
                <a:gd name="T3" fmla="*/ 0 h 241"/>
                <a:gd name="T4" fmla="*/ 0 w 149"/>
                <a:gd name="T5" fmla="*/ 70 h 241"/>
                <a:gd name="T6" fmla="*/ 27 w 149"/>
                <a:gd name="T7" fmla="*/ 127 h 241"/>
                <a:gd name="T8" fmla="*/ 33 w 149"/>
                <a:gd name="T9" fmla="*/ 140 h 241"/>
                <a:gd name="T10" fmla="*/ 35 w 149"/>
                <a:gd name="T11" fmla="*/ 154 h 241"/>
                <a:gd name="T12" fmla="*/ 44 w 149"/>
                <a:gd name="T13" fmla="*/ 176 h 241"/>
                <a:gd name="T14" fmla="*/ 107 w 149"/>
                <a:gd name="T15" fmla="*/ 176 h 241"/>
                <a:gd name="T16" fmla="*/ 115 w 149"/>
                <a:gd name="T17" fmla="*/ 154 h 241"/>
                <a:gd name="T18" fmla="*/ 124 w 149"/>
                <a:gd name="T19" fmla="*/ 127 h 241"/>
                <a:gd name="T20" fmla="*/ 137 w 149"/>
                <a:gd name="T21" fmla="*/ 105 h 241"/>
                <a:gd name="T22" fmla="*/ 149 w 149"/>
                <a:gd name="T23" fmla="*/ 70 h 241"/>
                <a:gd name="T24" fmla="*/ 74 w 149"/>
                <a:gd name="T25" fmla="*/ 0 h 241"/>
                <a:gd name="T26" fmla="*/ 58 w 149"/>
                <a:gd name="T27" fmla="*/ 234 h 241"/>
                <a:gd name="T28" fmla="*/ 67 w 149"/>
                <a:gd name="T29" fmla="*/ 241 h 241"/>
                <a:gd name="T30" fmla="*/ 86 w 149"/>
                <a:gd name="T31" fmla="*/ 241 h 241"/>
                <a:gd name="T32" fmla="*/ 94 w 149"/>
                <a:gd name="T33" fmla="*/ 234 h 241"/>
                <a:gd name="T34" fmla="*/ 58 w 149"/>
                <a:gd name="T35" fmla="*/ 234 h 241"/>
                <a:gd name="T36" fmla="*/ 97 w 149"/>
                <a:gd name="T37" fmla="*/ 209 h 241"/>
                <a:gd name="T38" fmla="*/ 55 w 149"/>
                <a:gd name="T39" fmla="*/ 209 h 241"/>
                <a:gd name="T40" fmla="*/ 45 w 149"/>
                <a:gd name="T41" fmla="*/ 217 h 241"/>
                <a:gd name="T42" fmla="*/ 56 w 149"/>
                <a:gd name="T43" fmla="*/ 226 h 241"/>
                <a:gd name="T44" fmla="*/ 97 w 149"/>
                <a:gd name="T45" fmla="*/ 226 h 241"/>
                <a:gd name="T46" fmla="*/ 107 w 149"/>
                <a:gd name="T47" fmla="*/ 217 h 241"/>
                <a:gd name="T48" fmla="*/ 97 w 149"/>
                <a:gd name="T49" fmla="*/ 209 h 241"/>
                <a:gd name="T50" fmla="*/ 99 w 149"/>
                <a:gd name="T51" fmla="*/ 184 h 241"/>
                <a:gd name="T52" fmla="*/ 52 w 149"/>
                <a:gd name="T53" fmla="*/ 184 h 241"/>
                <a:gd name="T54" fmla="*/ 43 w 149"/>
                <a:gd name="T55" fmla="*/ 192 h 241"/>
                <a:gd name="T56" fmla="*/ 53 w 149"/>
                <a:gd name="T57" fmla="*/ 201 h 241"/>
                <a:gd name="T58" fmla="*/ 99 w 149"/>
                <a:gd name="T59" fmla="*/ 201 h 241"/>
                <a:gd name="T60" fmla="*/ 110 w 149"/>
                <a:gd name="T61" fmla="*/ 192 h 241"/>
                <a:gd name="T62" fmla="*/ 99 w 149"/>
                <a:gd name="T63" fmla="*/ 18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241">
                  <a:moveTo>
                    <a:pt x="74" y="0"/>
                  </a:moveTo>
                  <a:cubicBezTo>
                    <a:pt x="74" y="0"/>
                    <a:pt x="74" y="0"/>
                    <a:pt x="74" y="0"/>
                  </a:cubicBezTo>
                  <a:cubicBezTo>
                    <a:pt x="33" y="0"/>
                    <a:pt x="0" y="31"/>
                    <a:pt x="0" y="70"/>
                  </a:cubicBezTo>
                  <a:cubicBezTo>
                    <a:pt x="0" y="92"/>
                    <a:pt x="18" y="107"/>
                    <a:pt x="27" y="127"/>
                  </a:cubicBezTo>
                  <a:cubicBezTo>
                    <a:pt x="30" y="132"/>
                    <a:pt x="31" y="136"/>
                    <a:pt x="33" y="140"/>
                  </a:cubicBezTo>
                  <a:cubicBezTo>
                    <a:pt x="34" y="146"/>
                    <a:pt x="34" y="150"/>
                    <a:pt x="35" y="154"/>
                  </a:cubicBezTo>
                  <a:cubicBezTo>
                    <a:pt x="36" y="162"/>
                    <a:pt x="38" y="170"/>
                    <a:pt x="44" y="176"/>
                  </a:cubicBezTo>
                  <a:cubicBezTo>
                    <a:pt x="107" y="176"/>
                    <a:pt x="107" y="176"/>
                    <a:pt x="107" y="176"/>
                  </a:cubicBezTo>
                  <a:cubicBezTo>
                    <a:pt x="114" y="170"/>
                    <a:pt x="115" y="162"/>
                    <a:pt x="115" y="154"/>
                  </a:cubicBezTo>
                  <a:cubicBezTo>
                    <a:pt x="117" y="146"/>
                    <a:pt x="118" y="138"/>
                    <a:pt x="124" y="127"/>
                  </a:cubicBezTo>
                  <a:cubicBezTo>
                    <a:pt x="127" y="119"/>
                    <a:pt x="132" y="112"/>
                    <a:pt x="137" y="105"/>
                  </a:cubicBezTo>
                  <a:cubicBezTo>
                    <a:pt x="143" y="94"/>
                    <a:pt x="149" y="83"/>
                    <a:pt x="149" y="70"/>
                  </a:cubicBezTo>
                  <a:cubicBezTo>
                    <a:pt x="149" y="31"/>
                    <a:pt x="115" y="0"/>
                    <a:pt x="74" y="0"/>
                  </a:cubicBezTo>
                  <a:moveTo>
                    <a:pt x="58" y="234"/>
                  </a:moveTo>
                  <a:cubicBezTo>
                    <a:pt x="58" y="234"/>
                    <a:pt x="59" y="241"/>
                    <a:pt x="67" y="241"/>
                  </a:cubicBezTo>
                  <a:cubicBezTo>
                    <a:pt x="86" y="241"/>
                    <a:pt x="86" y="241"/>
                    <a:pt x="86" y="241"/>
                  </a:cubicBezTo>
                  <a:cubicBezTo>
                    <a:pt x="93" y="241"/>
                    <a:pt x="94" y="234"/>
                    <a:pt x="94" y="234"/>
                  </a:cubicBezTo>
                  <a:lnTo>
                    <a:pt x="58" y="234"/>
                  </a:lnTo>
                  <a:close/>
                  <a:moveTo>
                    <a:pt x="97" y="209"/>
                  </a:moveTo>
                  <a:cubicBezTo>
                    <a:pt x="55" y="209"/>
                    <a:pt x="55" y="209"/>
                    <a:pt x="55" y="209"/>
                  </a:cubicBezTo>
                  <a:cubicBezTo>
                    <a:pt x="50" y="209"/>
                    <a:pt x="45" y="213"/>
                    <a:pt x="45" y="217"/>
                  </a:cubicBezTo>
                  <a:cubicBezTo>
                    <a:pt x="45" y="223"/>
                    <a:pt x="50" y="226"/>
                    <a:pt x="56" y="226"/>
                  </a:cubicBezTo>
                  <a:cubicBezTo>
                    <a:pt x="97" y="226"/>
                    <a:pt x="97" y="226"/>
                    <a:pt x="97" y="226"/>
                  </a:cubicBezTo>
                  <a:cubicBezTo>
                    <a:pt x="103" y="226"/>
                    <a:pt x="107" y="223"/>
                    <a:pt x="107" y="217"/>
                  </a:cubicBezTo>
                  <a:cubicBezTo>
                    <a:pt x="107" y="213"/>
                    <a:pt x="103" y="209"/>
                    <a:pt x="97" y="209"/>
                  </a:cubicBezTo>
                  <a:moveTo>
                    <a:pt x="99" y="184"/>
                  </a:moveTo>
                  <a:cubicBezTo>
                    <a:pt x="52" y="184"/>
                    <a:pt x="52" y="184"/>
                    <a:pt x="52" y="184"/>
                  </a:cubicBezTo>
                  <a:cubicBezTo>
                    <a:pt x="47" y="184"/>
                    <a:pt x="43" y="187"/>
                    <a:pt x="43" y="192"/>
                  </a:cubicBezTo>
                  <a:cubicBezTo>
                    <a:pt x="43" y="197"/>
                    <a:pt x="47" y="201"/>
                    <a:pt x="53" y="201"/>
                  </a:cubicBezTo>
                  <a:cubicBezTo>
                    <a:pt x="99" y="201"/>
                    <a:pt x="99" y="201"/>
                    <a:pt x="99" y="201"/>
                  </a:cubicBezTo>
                  <a:cubicBezTo>
                    <a:pt x="105" y="201"/>
                    <a:pt x="110" y="197"/>
                    <a:pt x="110" y="192"/>
                  </a:cubicBezTo>
                  <a:cubicBezTo>
                    <a:pt x="110" y="187"/>
                    <a:pt x="105" y="184"/>
                    <a:pt x="99" y="184"/>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6" name="icon  BINARY"/>
            <p:cNvSpPr>
              <a:spLocks noEditPoints="1"/>
            </p:cNvSpPr>
            <p:nvPr/>
          </p:nvSpPr>
          <p:spPr bwMode="auto">
            <a:xfrm>
              <a:off x="10075994" y="6534685"/>
              <a:ext cx="397992" cy="326620"/>
            </a:xfrm>
            <a:custGeom>
              <a:avLst/>
              <a:gdLst>
                <a:gd name="T0" fmla="*/ 64 w 275"/>
                <a:gd name="T1" fmla="*/ 55 h 226"/>
                <a:gd name="T2" fmla="*/ 65 w 275"/>
                <a:gd name="T3" fmla="*/ 0 h 226"/>
                <a:gd name="T4" fmla="*/ 64 w 275"/>
                <a:gd name="T5" fmla="*/ 9 h 226"/>
                <a:gd name="T6" fmla="*/ 72 w 275"/>
                <a:gd name="T7" fmla="*/ 28 h 226"/>
                <a:gd name="T8" fmla="*/ 96 w 275"/>
                <a:gd name="T9" fmla="*/ 45 h 226"/>
                <a:gd name="T10" fmla="*/ 96 w 275"/>
                <a:gd name="T11" fmla="*/ 15 h 226"/>
                <a:gd name="T12" fmla="*/ 119 w 275"/>
                <a:gd name="T13" fmla="*/ 45 h 226"/>
                <a:gd name="T14" fmla="*/ 178 w 275"/>
                <a:gd name="T15" fmla="*/ 54 h 226"/>
                <a:gd name="T16" fmla="*/ 155 w 275"/>
                <a:gd name="T17" fmla="*/ 45 h 226"/>
                <a:gd name="T18" fmla="*/ 144 w 275"/>
                <a:gd name="T19" fmla="*/ 5 h 226"/>
                <a:gd name="T20" fmla="*/ 178 w 275"/>
                <a:gd name="T21" fmla="*/ 45 h 226"/>
                <a:gd name="T22" fmla="*/ 222 w 275"/>
                <a:gd name="T23" fmla="*/ 48 h 226"/>
                <a:gd name="T24" fmla="*/ 194 w 275"/>
                <a:gd name="T25" fmla="*/ 7 h 226"/>
                <a:gd name="T26" fmla="*/ 215 w 275"/>
                <a:gd name="T27" fmla="*/ 28 h 226"/>
                <a:gd name="T28" fmla="*/ 208 w 275"/>
                <a:gd name="T29" fmla="*/ 46 h 226"/>
                <a:gd name="T30" fmla="*/ 269 w 275"/>
                <a:gd name="T31" fmla="*/ 48 h 226"/>
                <a:gd name="T32" fmla="*/ 242 w 275"/>
                <a:gd name="T33" fmla="*/ 7 h 226"/>
                <a:gd name="T34" fmla="*/ 263 w 275"/>
                <a:gd name="T35" fmla="*/ 28 h 226"/>
                <a:gd name="T36" fmla="*/ 256 w 275"/>
                <a:gd name="T37" fmla="*/ 46 h 226"/>
                <a:gd name="T38" fmla="*/ 0 w 275"/>
                <a:gd name="T39" fmla="*/ 140 h 226"/>
                <a:gd name="T40" fmla="*/ 11 w 275"/>
                <a:gd name="T41" fmla="*/ 98 h 226"/>
                <a:gd name="T42" fmla="*/ 23 w 275"/>
                <a:gd name="T43" fmla="*/ 85 h 226"/>
                <a:gd name="T44" fmla="*/ 34 w 275"/>
                <a:gd name="T45" fmla="*/ 140 h 226"/>
                <a:gd name="T46" fmla="*/ 64 w 275"/>
                <a:gd name="T47" fmla="*/ 141 h 226"/>
                <a:gd name="T48" fmla="*/ 65 w 275"/>
                <a:gd name="T49" fmla="*/ 85 h 226"/>
                <a:gd name="T50" fmla="*/ 64 w 275"/>
                <a:gd name="T51" fmla="*/ 94 h 226"/>
                <a:gd name="T52" fmla="*/ 71 w 275"/>
                <a:gd name="T53" fmla="*/ 113 h 226"/>
                <a:gd name="T54" fmla="*/ 111 w 275"/>
                <a:gd name="T55" fmla="*/ 141 h 226"/>
                <a:gd name="T56" fmla="*/ 112 w 275"/>
                <a:gd name="T57" fmla="*/ 85 h 226"/>
                <a:gd name="T58" fmla="*/ 112 w 275"/>
                <a:gd name="T59" fmla="*/ 94 h 226"/>
                <a:gd name="T60" fmla="*/ 119 w 275"/>
                <a:gd name="T61" fmla="*/ 113 h 226"/>
                <a:gd name="T62" fmla="*/ 145 w 275"/>
                <a:gd name="T63" fmla="*/ 130 h 226"/>
                <a:gd name="T64" fmla="*/ 144 w 275"/>
                <a:gd name="T65" fmla="*/ 100 h 226"/>
                <a:gd name="T66" fmla="*/ 167 w 275"/>
                <a:gd name="T67" fmla="*/ 130 h 226"/>
                <a:gd name="T68" fmla="*/ 227 w 275"/>
                <a:gd name="T69" fmla="*/ 113 h 226"/>
                <a:gd name="T70" fmla="*/ 188 w 275"/>
                <a:gd name="T71" fmla="*/ 115 h 226"/>
                <a:gd name="T72" fmla="*/ 227 w 275"/>
                <a:gd name="T73" fmla="*/ 113 h 226"/>
                <a:gd name="T74" fmla="*/ 200 w 275"/>
                <a:gd name="T75" fmla="*/ 113 h 226"/>
                <a:gd name="T76" fmla="*/ 83 w 275"/>
                <a:gd name="T77" fmla="*/ 199 h 226"/>
                <a:gd name="T78" fmla="*/ 45 w 275"/>
                <a:gd name="T79" fmla="*/ 200 h 226"/>
                <a:gd name="T80" fmla="*/ 83 w 275"/>
                <a:gd name="T81" fmla="*/ 199 h 226"/>
                <a:gd name="T82" fmla="*/ 56 w 275"/>
                <a:gd name="T83" fmla="*/ 200 h 226"/>
                <a:gd name="T84" fmla="*/ 132 w 275"/>
                <a:gd name="T85" fmla="*/ 199 h 226"/>
                <a:gd name="T86" fmla="*/ 93 w 275"/>
                <a:gd name="T87" fmla="*/ 200 h 226"/>
                <a:gd name="T88" fmla="*/ 132 w 275"/>
                <a:gd name="T89" fmla="*/ 199 h 226"/>
                <a:gd name="T90" fmla="*/ 105 w 275"/>
                <a:gd name="T91" fmla="*/ 200 h 226"/>
                <a:gd name="T92" fmla="*/ 178 w 275"/>
                <a:gd name="T93" fmla="*/ 225 h 226"/>
                <a:gd name="T94" fmla="*/ 155 w 275"/>
                <a:gd name="T95" fmla="*/ 216 h 226"/>
                <a:gd name="T96" fmla="*/ 144 w 275"/>
                <a:gd name="T97" fmla="*/ 176 h 226"/>
                <a:gd name="T98" fmla="*/ 178 w 275"/>
                <a:gd name="T99" fmla="*/ 216 h 226"/>
                <a:gd name="T100" fmla="*/ 222 w 275"/>
                <a:gd name="T101" fmla="*/ 220 h 226"/>
                <a:gd name="T102" fmla="*/ 194 w 275"/>
                <a:gd name="T103" fmla="*/ 178 h 226"/>
                <a:gd name="T104" fmla="*/ 215 w 275"/>
                <a:gd name="T105" fmla="*/ 199 h 226"/>
                <a:gd name="T106" fmla="*/ 208 w 275"/>
                <a:gd name="T107" fmla="*/ 218 h 226"/>
                <a:gd name="T108" fmla="*/ 240 w 275"/>
                <a:gd name="T109" fmla="*/ 225 h 226"/>
                <a:gd name="T110" fmla="*/ 252 w 275"/>
                <a:gd name="T111" fmla="*/ 183 h 226"/>
                <a:gd name="T112" fmla="*/ 263 w 275"/>
                <a:gd name="T113" fmla="*/ 172 h 226"/>
                <a:gd name="T114" fmla="*/ 274 w 275"/>
                <a:gd name="T115" fmla="*/ 225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5" h="226">
                  <a:moveTo>
                    <a:pt x="83" y="27"/>
                  </a:moveTo>
                  <a:cubicBezTo>
                    <a:pt x="83" y="36"/>
                    <a:pt x="82" y="44"/>
                    <a:pt x="78" y="48"/>
                  </a:cubicBezTo>
                  <a:cubicBezTo>
                    <a:pt x="75" y="53"/>
                    <a:pt x="70" y="55"/>
                    <a:pt x="64" y="55"/>
                  </a:cubicBezTo>
                  <a:cubicBezTo>
                    <a:pt x="51" y="55"/>
                    <a:pt x="45" y="46"/>
                    <a:pt x="45" y="28"/>
                  </a:cubicBezTo>
                  <a:cubicBezTo>
                    <a:pt x="45" y="19"/>
                    <a:pt x="46" y="13"/>
                    <a:pt x="51" y="7"/>
                  </a:cubicBezTo>
                  <a:cubicBezTo>
                    <a:pt x="54" y="3"/>
                    <a:pt x="58" y="0"/>
                    <a:pt x="65" y="0"/>
                  </a:cubicBezTo>
                  <a:cubicBezTo>
                    <a:pt x="77" y="0"/>
                    <a:pt x="83" y="9"/>
                    <a:pt x="83" y="27"/>
                  </a:cubicBezTo>
                  <a:moveTo>
                    <a:pt x="72" y="28"/>
                  </a:moveTo>
                  <a:cubicBezTo>
                    <a:pt x="72" y="16"/>
                    <a:pt x="68" y="9"/>
                    <a:pt x="64" y="9"/>
                  </a:cubicBezTo>
                  <a:cubicBezTo>
                    <a:pt x="60" y="9"/>
                    <a:pt x="56" y="16"/>
                    <a:pt x="56" y="28"/>
                  </a:cubicBezTo>
                  <a:cubicBezTo>
                    <a:pt x="56" y="41"/>
                    <a:pt x="60" y="46"/>
                    <a:pt x="64" y="46"/>
                  </a:cubicBezTo>
                  <a:cubicBezTo>
                    <a:pt x="68" y="46"/>
                    <a:pt x="72" y="41"/>
                    <a:pt x="72" y="28"/>
                  </a:cubicBezTo>
                  <a:moveTo>
                    <a:pt x="129" y="54"/>
                  </a:moveTo>
                  <a:cubicBezTo>
                    <a:pt x="96" y="54"/>
                    <a:pt x="96" y="54"/>
                    <a:pt x="96" y="54"/>
                  </a:cubicBezTo>
                  <a:cubicBezTo>
                    <a:pt x="96" y="45"/>
                    <a:pt x="96" y="45"/>
                    <a:pt x="96" y="45"/>
                  </a:cubicBezTo>
                  <a:cubicBezTo>
                    <a:pt x="107" y="45"/>
                    <a:pt x="107" y="45"/>
                    <a:pt x="107" y="45"/>
                  </a:cubicBezTo>
                  <a:cubicBezTo>
                    <a:pt x="107" y="11"/>
                    <a:pt x="107" y="11"/>
                    <a:pt x="107" y="11"/>
                  </a:cubicBezTo>
                  <a:cubicBezTo>
                    <a:pt x="96" y="15"/>
                    <a:pt x="96" y="15"/>
                    <a:pt x="96" y="15"/>
                  </a:cubicBezTo>
                  <a:cubicBezTo>
                    <a:pt x="96" y="5"/>
                    <a:pt x="96" y="5"/>
                    <a:pt x="96" y="5"/>
                  </a:cubicBezTo>
                  <a:cubicBezTo>
                    <a:pt x="119" y="0"/>
                    <a:pt x="119" y="0"/>
                    <a:pt x="119" y="0"/>
                  </a:cubicBezTo>
                  <a:cubicBezTo>
                    <a:pt x="119" y="45"/>
                    <a:pt x="119" y="45"/>
                    <a:pt x="119" y="45"/>
                  </a:cubicBezTo>
                  <a:cubicBezTo>
                    <a:pt x="129" y="45"/>
                    <a:pt x="129" y="45"/>
                    <a:pt x="129" y="45"/>
                  </a:cubicBezTo>
                  <a:lnTo>
                    <a:pt x="129" y="54"/>
                  </a:lnTo>
                  <a:close/>
                  <a:moveTo>
                    <a:pt x="178" y="54"/>
                  </a:moveTo>
                  <a:cubicBezTo>
                    <a:pt x="144" y="54"/>
                    <a:pt x="144" y="54"/>
                    <a:pt x="144" y="54"/>
                  </a:cubicBezTo>
                  <a:cubicBezTo>
                    <a:pt x="144" y="45"/>
                    <a:pt x="144" y="45"/>
                    <a:pt x="144" y="45"/>
                  </a:cubicBezTo>
                  <a:cubicBezTo>
                    <a:pt x="155" y="45"/>
                    <a:pt x="155" y="45"/>
                    <a:pt x="155" y="45"/>
                  </a:cubicBezTo>
                  <a:cubicBezTo>
                    <a:pt x="155" y="11"/>
                    <a:pt x="155" y="11"/>
                    <a:pt x="155" y="11"/>
                  </a:cubicBezTo>
                  <a:cubicBezTo>
                    <a:pt x="144" y="15"/>
                    <a:pt x="144" y="15"/>
                    <a:pt x="144" y="15"/>
                  </a:cubicBezTo>
                  <a:cubicBezTo>
                    <a:pt x="144" y="5"/>
                    <a:pt x="144" y="5"/>
                    <a:pt x="144" y="5"/>
                  </a:cubicBezTo>
                  <a:cubicBezTo>
                    <a:pt x="167" y="0"/>
                    <a:pt x="167" y="0"/>
                    <a:pt x="167" y="0"/>
                  </a:cubicBezTo>
                  <a:cubicBezTo>
                    <a:pt x="167" y="45"/>
                    <a:pt x="167" y="45"/>
                    <a:pt x="167" y="45"/>
                  </a:cubicBezTo>
                  <a:cubicBezTo>
                    <a:pt x="178" y="45"/>
                    <a:pt x="178" y="45"/>
                    <a:pt x="178" y="45"/>
                  </a:cubicBezTo>
                  <a:lnTo>
                    <a:pt x="178" y="54"/>
                  </a:lnTo>
                  <a:close/>
                  <a:moveTo>
                    <a:pt x="227" y="27"/>
                  </a:moveTo>
                  <a:cubicBezTo>
                    <a:pt x="227" y="36"/>
                    <a:pt x="225" y="44"/>
                    <a:pt x="222" y="48"/>
                  </a:cubicBezTo>
                  <a:cubicBezTo>
                    <a:pt x="218" y="53"/>
                    <a:pt x="214" y="55"/>
                    <a:pt x="207" y="55"/>
                  </a:cubicBezTo>
                  <a:cubicBezTo>
                    <a:pt x="195" y="55"/>
                    <a:pt x="188" y="46"/>
                    <a:pt x="188" y="28"/>
                  </a:cubicBezTo>
                  <a:cubicBezTo>
                    <a:pt x="188" y="19"/>
                    <a:pt x="191" y="13"/>
                    <a:pt x="194" y="7"/>
                  </a:cubicBezTo>
                  <a:cubicBezTo>
                    <a:pt x="197" y="3"/>
                    <a:pt x="203" y="0"/>
                    <a:pt x="208" y="0"/>
                  </a:cubicBezTo>
                  <a:cubicBezTo>
                    <a:pt x="220" y="0"/>
                    <a:pt x="227" y="9"/>
                    <a:pt x="227" y="27"/>
                  </a:cubicBezTo>
                  <a:moveTo>
                    <a:pt x="215" y="28"/>
                  </a:moveTo>
                  <a:cubicBezTo>
                    <a:pt x="215" y="16"/>
                    <a:pt x="213" y="9"/>
                    <a:pt x="208" y="9"/>
                  </a:cubicBezTo>
                  <a:cubicBezTo>
                    <a:pt x="203" y="9"/>
                    <a:pt x="200" y="16"/>
                    <a:pt x="200" y="28"/>
                  </a:cubicBezTo>
                  <a:cubicBezTo>
                    <a:pt x="200" y="41"/>
                    <a:pt x="203" y="46"/>
                    <a:pt x="208" y="46"/>
                  </a:cubicBezTo>
                  <a:cubicBezTo>
                    <a:pt x="213" y="46"/>
                    <a:pt x="215" y="41"/>
                    <a:pt x="215" y="28"/>
                  </a:cubicBezTo>
                  <a:moveTo>
                    <a:pt x="275" y="27"/>
                  </a:moveTo>
                  <a:cubicBezTo>
                    <a:pt x="275" y="36"/>
                    <a:pt x="274" y="44"/>
                    <a:pt x="269" y="48"/>
                  </a:cubicBezTo>
                  <a:cubicBezTo>
                    <a:pt x="266" y="53"/>
                    <a:pt x="262" y="55"/>
                    <a:pt x="256" y="55"/>
                  </a:cubicBezTo>
                  <a:cubicBezTo>
                    <a:pt x="243" y="55"/>
                    <a:pt x="236" y="46"/>
                    <a:pt x="236" y="28"/>
                  </a:cubicBezTo>
                  <a:cubicBezTo>
                    <a:pt x="236" y="19"/>
                    <a:pt x="238" y="13"/>
                    <a:pt x="242" y="7"/>
                  </a:cubicBezTo>
                  <a:cubicBezTo>
                    <a:pt x="245" y="3"/>
                    <a:pt x="250" y="0"/>
                    <a:pt x="256" y="0"/>
                  </a:cubicBezTo>
                  <a:cubicBezTo>
                    <a:pt x="269" y="0"/>
                    <a:pt x="275" y="9"/>
                    <a:pt x="275" y="27"/>
                  </a:cubicBezTo>
                  <a:moveTo>
                    <a:pt x="263" y="28"/>
                  </a:moveTo>
                  <a:cubicBezTo>
                    <a:pt x="263" y="16"/>
                    <a:pt x="260" y="9"/>
                    <a:pt x="256" y="9"/>
                  </a:cubicBezTo>
                  <a:cubicBezTo>
                    <a:pt x="250" y="9"/>
                    <a:pt x="248" y="16"/>
                    <a:pt x="248" y="28"/>
                  </a:cubicBezTo>
                  <a:cubicBezTo>
                    <a:pt x="248" y="41"/>
                    <a:pt x="250" y="46"/>
                    <a:pt x="256" y="46"/>
                  </a:cubicBezTo>
                  <a:cubicBezTo>
                    <a:pt x="260" y="46"/>
                    <a:pt x="263" y="41"/>
                    <a:pt x="263" y="28"/>
                  </a:cubicBezTo>
                  <a:moveTo>
                    <a:pt x="34" y="140"/>
                  </a:moveTo>
                  <a:cubicBezTo>
                    <a:pt x="0" y="140"/>
                    <a:pt x="0" y="140"/>
                    <a:pt x="0" y="140"/>
                  </a:cubicBezTo>
                  <a:cubicBezTo>
                    <a:pt x="0" y="130"/>
                    <a:pt x="0" y="130"/>
                    <a:pt x="0" y="130"/>
                  </a:cubicBezTo>
                  <a:cubicBezTo>
                    <a:pt x="11" y="130"/>
                    <a:pt x="11" y="130"/>
                    <a:pt x="11" y="130"/>
                  </a:cubicBezTo>
                  <a:cubicBezTo>
                    <a:pt x="11" y="98"/>
                    <a:pt x="11" y="98"/>
                    <a:pt x="11" y="98"/>
                  </a:cubicBezTo>
                  <a:cubicBezTo>
                    <a:pt x="0" y="100"/>
                    <a:pt x="0" y="100"/>
                    <a:pt x="0" y="100"/>
                  </a:cubicBezTo>
                  <a:cubicBezTo>
                    <a:pt x="0" y="90"/>
                    <a:pt x="0" y="90"/>
                    <a:pt x="0" y="90"/>
                  </a:cubicBezTo>
                  <a:cubicBezTo>
                    <a:pt x="23" y="85"/>
                    <a:pt x="23" y="85"/>
                    <a:pt x="23" y="85"/>
                  </a:cubicBezTo>
                  <a:cubicBezTo>
                    <a:pt x="23" y="130"/>
                    <a:pt x="23" y="130"/>
                    <a:pt x="23" y="130"/>
                  </a:cubicBezTo>
                  <a:cubicBezTo>
                    <a:pt x="34" y="130"/>
                    <a:pt x="34" y="130"/>
                    <a:pt x="34" y="130"/>
                  </a:cubicBezTo>
                  <a:lnTo>
                    <a:pt x="34" y="140"/>
                  </a:lnTo>
                  <a:close/>
                  <a:moveTo>
                    <a:pt x="84" y="113"/>
                  </a:moveTo>
                  <a:cubicBezTo>
                    <a:pt x="84" y="122"/>
                    <a:pt x="81" y="129"/>
                    <a:pt x="78" y="134"/>
                  </a:cubicBezTo>
                  <a:cubicBezTo>
                    <a:pt x="75" y="139"/>
                    <a:pt x="70" y="141"/>
                    <a:pt x="64" y="141"/>
                  </a:cubicBezTo>
                  <a:cubicBezTo>
                    <a:pt x="51" y="141"/>
                    <a:pt x="45" y="132"/>
                    <a:pt x="45" y="115"/>
                  </a:cubicBezTo>
                  <a:cubicBezTo>
                    <a:pt x="45" y="104"/>
                    <a:pt x="47" y="98"/>
                    <a:pt x="50" y="93"/>
                  </a:cubicBezTo>
                  <a:cubicBezTo>
                    <a:pt x="54" y="88"/>
                    <a:pt x="58" y="85"/>
                    <a:pt x="65" y="85"/>
                  </a:cubicBezTo>
                  <a:cubicBezTo>
                    <a:pt x="77" y="85"/>
                    <a:pt x="84" y="94"/>
                    <a:pt x="84" y="113"/>
                  </a:cubicBezTo>
                  <a:moveTo>
                    <a:pt x="71" y="113"/>
                  </a:moveTo>
                  <a:cubicBezTo>
                    <a:pt x="71" y="101"/>
                    <a:pt x="69" y="94"/>
                    <a:pt x="64" y="94"/>
                  </a:cubicBezTo>
                  <a:cubicBezTo>
                    <a:pt x="59" y="94"/>
                    <a:pt x="57" y="101"/>
                    <a:pt x="57" y="113"/>
                  </a:cubicBezTo>
                  <a:cubicBezTo>
                    <a:pt x="57" y="126"/>
                    <a:pt x="59" y="132"/>
                    <a:pt x="64" y="132"/>
                  </a:cubicBezTo>
                  <a:cubicBezTo>
                    <a:pt x="69" y="132"/>
                    <a:pt x="71" y="126"/>
                    <a:pt x="71" y="113"/>
                  </a:cubicBezTo>
                  <a:moveTo>
                    <a:pt x="131" y="113"/>
                  </a:moveTo>
                  <a:cubicBezTo>
                    <a:pt x="131" y="122"/>
                    <a:pt x="129" y="129"/>
                    <a:pt x="126" y="134"/>
                  </a:cubicBezTo>
                  <a:cubicBezTo>
                    <a:pt x="122" y="139"/>
                    <a:pt x="118" y="141"/>
                    <a:pt x="111" y="141"/>
                  </a:cubicBezTo>
                  <a:cubicBezTo>
                    <a:pt x="99" y="141"/>
                    <a:pt x="92" y="132"/>
                    <a:pt x="92" y="115"/>
                  </a:cubicBezTo>
                  <a:cubicBezTo>
                    <a:pt x="92" y="104"/>
                    <a:pt x="95" y="98"/>
                    <a:pt x="98" y="93"/>
                  </a:cubicBezTo>
                  <a:cubicBezTo>
                    <a:pt x="101" y="88"/>
                    <a:pt x="106" y="85"/>
                    <a:pt x="112" y="85"/>
                  </a:cubicBezTo>
                  <a:cubicBezTo>
                    <a:pt x="125" y="85"/>
                    <a:pt x="131" y="94"/>
                    <a:pt x="131" y="113"/>
                  </a:cubicBezTo>
                  <a:moveTo>
                    <a:pt x="119" y="113"/>
                  </a:moveTo>
                  <a:cubicBezTo>
                    <a:pt x="119" y="101"/>
                    <a:pt x="117" y="94"/>
                    <a:pt x="112" y="94"/>
                  </a:cubicBezTo>
                  <a:cubicBezTo>
                    <a:pt x="107" y="94"/>
                    <a:pt x="105" y="101"/>
                    <a:pt x="105" y="113"/>
                  </a:cubicBezTo>
                  <a:cubicBezTo>
                    <a:pt x="105" y="126"/>
                    <a:pt x="107" y="132"/>
                    <a:pt x="111" y="132"/>
                  </a:cubicBezTo>
                  <a:cubicBezTo>
                    <a:pt x="117" y="132"/>
                    <a:pt x="119" y="126"/>
                    <a:pt x="119" y="113"/>
                  </a:cubicBezTo>
                  <a:moveTo>
                    <a:pt x="178" y="140"/>
                  </a:moveTo>
                  <a:cubicBezTo>
                    <a:pt x="145" y="140"/>
                    <a:pt x="145" y="140"/>
                    <a:pt x="145" y="140"/>
                  </a:cubicBezTo>
                  <a:cubicBezTo>
                    <a:pt x="145" y="130"/>
                    <a:pt x="145" y="130"/>
                    <a:pt x="145" y="130"/>
                  </a:cubicBezTo>
                  <a:cubicBezTo>
                    <a:pt x="156" y="130"/>
                    <a:pt x="156" y="130"/>
                    <a:pt x="156" y="130"/>
                  </a:cubicBezTo>
                  <a:cubicBezTo>
                    <a:pt x="156" y="98"/>
                    <a:pt x="156" y="98"/>
                    <a:pt x="156" y="98"/>
                  </a:cubicBezTo>
                  <a:cubicBezTo>
                    <a:pt x="144" y="100"/>
                    <a:pt x="144" y="100"/>
                    <a:pt x="144" y="100"/>
                  </a:cubicBezTo>
                  <a:cubicBezTo>
                    <a:pt x="144" y="90"/>
                    <a:pt x="144" y="90"/>
                    <a:pt x="144" y="90"/>
                  </a:cubicBezTo>
                  <a:cubicBezTo>
                    <a:pt x="167" y="85"/>
                    <a:pt x="167" y="85"/>
                    <a:pt x="167" y="85"/>
                  </a:cubicBezTo>
                  <a:cubicBezTo>
                    <a:pt x="167" y="130"/>
                    <a:pt x="167" y="130"/>
                    <a:pt x="167" y="130"/>
                  </a:cubicBezTo>
                  <a:cubicBezTo>
                    <a:pt x="178" y="130"/>
                    <a:pt x="178" y="130"/>
                    <a:pt x="178" y="130"/>
                  </a:cubicBezTo>
                  <a:lnTo>
                    <a:pt x="178" y="140"/>
                  </a:lnTo>
                  <a:close/>
                  <a:moveTo>
                    <a:pt x="227" y="113"/>
                  </a:moveTo>
                  <a:cubicBezTo>
                    <a:pt x="227" y="122"/>
                    <a:pt x="226" y="129"/>
                    <a:pt x="221" y="134"/>
                  </a:cubicBezTo>
                  <a:cubicBezTo>
                    <a:pt x="218" y="139"/>
                    <a:pt x="213" y="141"/>
                    <a:pt x="208" y="141"/>
                  </a:cubicBezTo>
                  <a:cubicBezTo>
                    <a:pt x="195" y="141"/>
                    <a:pt x="188" y="132"/>
                    <a:pt x="188" y="115"/>
                  </a:cubicBezTo>
                  <a:cubicBezTo>
                    <a:pt x="188" y="104"/>
                    <a:pt x="190" y="98"/>
                    <a:pt x="193" y="93"/>
                  </a:cubicBezTo>
                  <a:cubicBezTo>
                    <a:pt x="197" y="88"/>
                    <a:pt x="202" y="85"/>
                    <a:pt x="208" y="85"/>
                  </a:cubicBezTo>
                  <a:cubicBezTo>
                    <a:pt x="221" y="85"/>
                    <a:pt x="227" y="94"/>
                    <a:pt x="227" y="113"/>
                  </a:cubicBezTo>
                  <a:moveTo>
                    <a:pt x="215" y="113"/>
                  </a:moveTo>
                  <a:cubicBezTo>
                    <a:pt x="215" y="101"/>
                    <a:pt x="212" y="94"/>
                    <a:pt x="208" y="94"/>
                  </a:cubicBezTo>
                  <a:cubicBezTo>
                    <a:pt x="202" y="94"/>
                    <a:pt x="200" y="101"/>
                    <a:pt x="200" y="113"/>
                  </a:cubicBezTo>
                  <a:cubicBezTo>
                    <a:pt x="200" y="126"/>
                    <a:pt x="202" y="132"/>
                    <a:pt x="208" y="132"/>
                  </a:cubicBezTo>
                  <a:cubicBezTo>
                    <a:pt x="212" y="132"/>
                    <a:pt x="215" y="126"/>
                    <a:pt x="215" y="113"/>
                  </a:cubicBezTo>
                  <a:moveTo>
                    <a:pt x="83" y="199"/>
                  </a:moveTo>
                  <a:cubicBezTo>
                    <a:pt x="83" y="207"/>
                    <a:pt x="82" y="214"/>
                    <a:pt x="78" y="220"/>
                  </a:cubicBezTo>
                  <a:cubicBezTo>
                    <a:pt x="75" y="224"/>
                    <a:pt x="70" y="226"/>
                    <a:pt x="64" y="226"/>
                  </a:cubicBezTo>
                  <a:cubicBezTo>
                    <a:pt x="51" y="226"/>
                    <a:pt x="45" y="218"/>
                    <a:pt x="45" y="200"/>
                  </a:cubicBezTo>
                  <a:cubicBezTo>
                    <a:pt x="45" y="191"/>
                    <a:pt x="46" y="183"/>
                    <a:pt x="51" y="178"/>
                  </a:cubicBezTo>
                  <a:cubicBezTo>
                    <a:pt x="54" y="174"/>
                    <a:pt x="58" y="172"/>
                    <a:pt x="65" y="172"/>
                  </a:cubicBezTo>
                  <a:cubicBezTo>
                    <a:pt x="77" y="172"/>
                    <a:pt x="83" y="181"/>
                    <a:pt x="83" y="199"/>
                  </a:cubicBezTo>
                  <a:moveTo>
                    <a:pt x="72" y="199"/>
                  </a:moveTo>
                  <a:cubicBezTo>
                    <a:pt x="72" y="186"/>
                    <a:pt x="68" y="181"/>
                    <a:pt x="64" y="181"/>
                  </a:cubicBezTo>
                  <a:cubicBezTo>
                    <a:pt x="60" y="181"/>
                    <a:pt x="56" y="186"/>
                    <a:pt x="56" y="200"/>
                  </a:cubicBezTo>
                  <a:cubicBezTo>
                    <a:pt x="56" y="211"/>
                    <a:pt x="60" y="218"/>
                    <a:pt x="64" y="218"/>
                  </a:cubicBezTo>
                  <a:cubicBezTo>
                    <a:pt x="68" y="218"/>
                    <a:pt x="72" y="211"/>
                    <a:pt x="72" y="199"/>
                  </a:cubicBezTo>
                  <a:moveTo>
                    <a:pt x="132" y="199"/>
                  </a:moveTo>
                  <a:cubicBezTo>
                    <a:pt x="132" y="207"/>
                    <a:pt x="129" y="214"/>
                    <a:pt x="126" y="220"/>
                  </a:cubicBezTo>
                  <a:cubicBezTo>
                    <a:pt x="123" y="224"/>
                    <a:pt x="118" y="226"/>
                    <a:pt x="112" y="226"/>
                  </a:cubicBezTo>
                  <a:cubicBezTo>
                    <a:pt x="99" y="226"/>
                    <a:pt x="93" y="218"/>
                    <a:pt x="93" y="200"/>
                  </a:cubicBezTo>
                  <a:cubicBezTo>
                    <a:pt x="93" y="191"/>
                    <a:pt x="95" y="183"/>
                    <a:pt x="98" y="178"/>
                  </a:cubicBezTo>
                  <a:cubicBezTo>
                    <a:pt x="102" y="174"/>
                    <a:pt x="106" y="172"/>
                    <a:pt x="113" y="172"/>
                  </a:cubicBezTo>
                  <a:cubicBezTo>
                    <a:pt x="125" y="172"/>
                    <a:pt x="132" y="181"/>
                    <a:pt x="132" y="199"/>
                  </a:cubicBezTo>
                  <a:moveTo>
                    <a:pt x="119" y="199"/>
                  </a:moveTo>
                  <a:cubicBezTo>
                    <a:pt x="119" y="186"/>
                    <a:pt x="117" y="181"/>
                    <a:pt x="112" y="181"/>
                  </a:cubicBezTo>
                  <a:cubicBezTo>
                    <a:pt x="107" y="181"/>
                    <a:pt x="105" y="186"/>
                    <a:pt x="105" y="200"/>
                  </a:cubicBezTo>
                  <a:cubicBezTo>
                    <a:pt x="105" y="211"/>
                    <a:pt x="107" y="218"/>
                    <a:pt x="112" y="218"/>
                  </a:cubicBezTo>
                  <a:cubicBezTo>
                    <a:pt x="117" y="218"/>
                    <a:pt x="119" y="211"/>
                    <a:pt x="119" y="199"/>
                  </a:cubicBezTo>
                  <a:moveTo>
                    <a:pt x="178" y="225"/>
                  </a:moveTo>
                  <a:cubicBezTo>
                    <a:pt x="144" y="225"/>
                    <a:pt x="144" y="225"/>
                    <a:pt x="144" y="225"/>
                  </a:cubicBezTo>
                  <a:cubicBezTo>
                    <a:pt x="144" y="216"/>
                    <a:pt x="144" y="216"/>
                    <a:pt x="144" y="216"/>
                  </a:cubicBezTo>
                  <a:cubicBezTo>
                    <a:pt x="155" y="216"/>
                    <a:pt x="155" y="216"/>
                    <a:pt x="155" y="216"/>
                  </a:cubicBezTo>
                  <a:cubicBezTo>
                    <a:pt x="155" y="183"/>
                    <a:pt x="155" y="183"/>
                    <a:pt x="155" y="183"/>
                  </a:cubicBezTo>
                  <a:cubicBezTo>
                    <a:pt x="144" y="185"/>
                    <a:pt x="144" y="185"/>
                    <a:pt x="144" y="185"/>
                  </a:cubicBezTo>
                  <a:cubicBezTo>
                    <a:pt x="144" y="176"/>
                    <a:pt x="144" y="176"/>
                    <a:pt x="144" y="176"/>
                  </a:cubicBezTo>
                  <a:cubicBezTo>
                    <a:pt x="167" y="172"/>
                    <a:pt x="167" y="172"/>
                    <a:pt x="167" y="172"/>
                  </a:cubicBezTo>
                  <a:cubicBezTo>
                    <a:pt x="167" y="216"/>
                    <a:pt x="167" y="216"/>
                    <a:pt x="167" y="216"/>
                  </a:cubicBezTo>
                  <a:cubicBezTo>
                    <a:pt x="178" y="216"/>
                    <a:pt x="178" y="216"/>
                    <a:pt x="178" y="216"/>
                  </a:cubicBezTo>
                  <a:lnTo>
                    <a:pt x="178" y="225"/>
                  </a:lnTo>
                  <a:close/>
                  <a:moveTo>
                    <a:pt x="227" y="199"/>
                  </a:moveTo>
                  <a:cubicBezTo>
                    <a:pt x="227" y="207"/>
                    <a:pt x="225" y="214"/>
                    <a:pt x="222" y="220"/>
                  </a:cubicBezTo>
                  <a:cubicBezTo>
                    <a:pt x="218" y="224"/>
                    <a:pt x="214" y="226"/>
                    <a:pt x="207" y="226"/>
                  </a:cubicBezTo>
                  <a:cubicBezTo>
                    <a:pt x="195" y="226"/>
                    <a:pt x="188" y="218"/>
                    <a:pt x="188" y="200"/>
                  </a:cubicBezTo>
                  <a:cubicBezTo>
                    <a:pt x="188" y="191"/>
                    <a:pt x="191" y="183"/>
                    <a:pt x="194" y="178"/>
                  </a:cubicBezTo>
                  <a:cubicBezTo>
                    <a:pt x="197" y="174"/>
                    <a:pt x="203" y="172"/>
                    <a:pt x="208" y="172"/>
                  </a:cubicBezTo>
                  <a:cubicBezTo>
                    <a:pt x="220" y="172"/>
                    <a:pt x="227" y="181"/>
                    <a:pt x="227" y="199"/>
                  </a:cubicBezTo>
                  <a:moveTo>
                    <a:pt x="215" y="199"/>
                  </a:moveTo>
                  <a:cubicBezTo>
                    <a:pt x="215" y="186"/>
                    <a:pt x="213" y="181"/>
                    <a:pt x="208" y="181"/>
                  </a:cubicBezTo>
                  <a:cubicBezTo>
                    <a:pt x="203" y="181"/>
                    <a:pt x="200" y="186"/>
                    <a:pt x="200" y="200"/>
                  </a:cubicBezTo>
                  <a:cubicBezTo>
                    <a:pt x="200" y="211"/>
                    <a:pt x="203" y="218"/>
                    <a:pt x="208" y="218"/>
                  </a:cubicBezTo>
                  <a:cubicBezTo>
                    <a:pt x="213" y="218"/>
                    <a:pt x="215" y="211"/>
                    <a:pt x="215" y="199"/>
                  </a:cubicBezTo>
                  <a:moveTo>
                    <a:pt x="274" y="225"/>
                  </a:moveTo>
                  <a:cubicBezTo>
                    <a:pt x="240" y="225"/>
                    <a:pt x="240" y="225"/>
                    <a:pt x="240" y="225"/>
                  </a:cubicBezTo>
                  <a:cubicBezTo>
                    <a:pt x="240" y="216"/>
                    <a:pt x="240" y="216"/>
                    <a:pt x="240" y="216"/>
                  </a:cubicBezTo>
                  <a:cubicBezTo>
                    <a:pt x="252" y="216"/>
                    <a:pt x="252" y="216"/>
                    <a:pt x="252" y="216"/>
                  </a:cubicBezTo>
                  <a:cubicBezTo>
                    <a:pt x="252" y="183"/>
                    <a:pt x="252" y="183"/>
                    <a:pt x="252" y="183"/>
                  </a:cubicBezTo>
                  <a:cubicBezTo>
                    <a:pt x="240" y="185"/>
                    <a:pt x="240" y="185"/>
                    <a:pt x="240" y="185"/>
                  </a:cubicBezTo>
                  <a:cubicBezTo>
                    <a:pt x="240" y="176"/>
                    <a:pt x="240" y="176"/>
                    <a:pt x="240" y="176"/>
                  </a:cubicBezTo>
                  <a:cubicBezTo>
                    <a:pt x="263" y="172"/>
                    <a:pt x="263" y="172"/>
                    <a:pt x="263" y="172"/>
                  </a:cubicBezTo>
                  <a:cubicBezTo>
                    <a:pt x="263" y="216"/>
                    <a:pt x="263" y="216"/>
                    <a:pt x="263" y="216"/>
                  </a:cubicBezTo>
                  <a:cubicBezTo>
                    <a:pt x="274" y="216"/>
                    <a:pt x="274" y="216"/>
                    <a:pt x="274" y="216"/>
                  </a:cubicBezTo>
                  <a:lnTo>
                    <a:pt x="274" y="22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7" name="icon GEARS"/>
            <p:cNvSpPr>
              <a:spLocks noEditPoints="1"/>
            </p:cNvSpPr>
            <p:nvPr/>
          </p:nvSpPr>
          <p:spPr bwMode="auto">
            <a:xfrm>
              <a:off x="11707277" y="6523798"/>
              <a:ext cx="454243" cy="378637"/>
            </a:xfrm>
            <a:custGeom>
              <a:avLst/>
              <a:gdLst>
                <a:gd name="T0" fmla="*/ 114 w 315"/>
                <a:gd name="T1" fmla="*/ 169 h 262"/>
                <a:gd name="T2" fmla="*/ 114 w 315"/>
                <a:gd name="T3" fmla="*/ 132 h 262"/>
                <a:gd name="T4" fmla="*/ 227 w 315"/>
                <a:gd name="T5" fmla="*/ 139 h 262"/>
                <a:gd name="T6" fmla="*/ 195 w 315"/>
                <a:gd name="T7" fmla="*/ 159 h 262"/>
                <a:gd name="T8" fmla="*/ 216 w 315"/>
                <a:gd name="T9" fmla="*/ 187 h 262"/>
                <a:gd name="T10" fmla="*/ 208 w 315"/>
                <a:gd name="T11" fmla="*/ 214 h 262"/>
                <a:gd name="T12" fmla="*/ 170 w 315"/>
                <a:gd name="T13" fmla="*/ 209 h 262"/>
                <a:gd name="T14" fmla="*/ 172 w 315"/>
                <a:gd name="T15" fmla="*/ 242 h 262"/>
                <a:gd name="T16" fmla="*/ 149 w 315"/>
                <a:gd name="T17" fmla="*/ 258 h 262"/>
                <a:gd name="T18" fmla="*/ 123 w 315"/>
                <a:gd name="T19" fmla="*/ 231 h 262"/>
                <a:gd name="T20" fmla="*/ 113 w 315"/>
                <a:gd name="T21" fmla="*/ 232 h 262"/>
                <a:gd name="T22" fmla="*/ 90 w 315"/>
                <a:gd name="T23" fmla="*/ 261 h 262"/>
                <a:gd name="T24" fmla="*/ 65 w 315"/>
                <a:gd name="T25" fmla="*/ 247 h 262"/>
                <a:gd name="T26" fmla="*/ 60 w 315"/>
                <a:gd name="T27" fmla="*/ 212 h 262"/>
                <a:gd name="T28" fmla="*/ 23 w 315"/>
                <a:gd name="T29" fmla="*/ 219 h 262"/>
                <a:gd name="T30" fmla="*/ 14 w 315"/>
                <a:gd name="T31" fmla="*/ 192 h 262"/>
                <a:gd name="T32" fmla="*/ 33 w 315"/>
                <a:gd name="T33" fmla="*/ 159 h 262"/>
                <a:gd name="T34" fmla="*/ 1 w 315"/>
                <a:gd name="T35" fmla="*/ 140 h 262"/>
                <a:gd name="T36" fmla="*/ 12 w 315"/>
                <a:gd name="T37" fmla="*/ 113 h 262"/>
                <a:gd name="T38" fmla="*/ 45 w 315"/>
                <a:gd name="T39" fmla="*/ 106 h 262"/>
                <a:gd name="T40" fmla="*/ 33 w 315"/>
                <a:gd name="T41" fmla="*/ 70 h 262"/>
                <a:gd name="T42" fmla="*/ 58 w 315"/>
                <a:gd name="T43" fmla="*/ 57 h 262"/>
                <a:gd name="T44" fmla="*/ 90 w 315"/>
                <a:gd name="T45" fmla="*/ 72 h 262"/>
                <a:gd name="T46" fmla="*/ 103 w 315"/>
                <a:gd name="T47" fmla="*/ 37 h 262"/>
                <a:gd name="T48" fmla="*/ 131 w 315"/>
                <a:gd name="T49" fmla="*/ 43 h 262"/>
                <a:gd name="T50" fmla="*/ 146 w 315"/>
                <a:gd name="T51" fmla="*/ 75 h 262"/>
                <a:gd name="T52" fmla="*/ 179 w 315"/>
                <a:gd name="T53" fmla="*/ 57 h 262"/>
                <a:gd name="T54" fmla="*/ 196 w 315"/>
                <a:gd name="T55" fmla="*/ 80 h 262"/>
                <a:gd name="T56" fmla="*/ 186 w 315"/>
                <a:gd name="T57" fmla="*/ 113 h 262"/>
                <a:gd name="T58" fmla="*/ 223 w 315"/>
                <a:gd name="T59" fmla="*/ 120 h 262"/>
                <a:gd name="T60" fmla="*/ 157 w 315"/>
                <a:gd name="T61" fmla="*/ 150 h 262"/>
                <a:gd name="T62" fmla="*/ 70 w 315"/>
                <a:gd name="T63" fmla="*/ 150 h 262"/>
                <a:gd name="T64" fmla="*/ 157 w 315"/>
                <a:gd name="T65" fmla="*/ 150 h 262"/>
                <a:gd name="T66" fmla="*/ 312 w 315"/>
                <a:gd name="T67" fmla="*/ 93 h 262"/>
                <a:gd name="T68" fmla="*/ 300 w 315"/>
                <a:gd name="T69" fmla="*/ 98 h 262"/>
                <a:gd name="T70" fmla="*/ 273 w 315"/>
                <a:gd name="T71" fmla="*/ 102 h 262"/>
                <a:gd name="T72" fmla="*/ 263 w 315"/>
                <a:gd name="T73" fmla="*/ 120 h 262"/>
                <a:gd name="T74" fmla="*/ 252 w 315"/>
                <a:gd name="T75" fmla="*/ 114 h 262"/>
                <a:gd name="T76" fmla="*/ 233 w 315"/>
                <a:gd name="T77" fmla="*/ 93 h 262"/>
                <a:gd name="T78" fmla="*/ 213 w 315"/>
                <a:gd name="T79" fmla="*/ 96 h 262"/>
                <a:gd name="T80" fmla="*/ 211 w 315"/>
                <a:gd name="T81" fmla="*/ 83 h 262"/>
                <a:gd name="T82" fmla="*/ 218 w 315"/>
                <a:gd name="T83" fmla="*/ 61 h 262"/>
                <a:gd name="T84" fmla="*/ 220 w 315"/>
                <a:gd name="T85" fmla="*/ 48 h 262"/>
                <a:gd name="T86" fmla="*/ 210 w 315"/>
                <a:gd name="T87" fmla="*/ 29 h 262"/>
                <a:gd name="T88" fmla="*/ 221 w 315"/>
                <a:gd name="T89" fmla="*/ 23 h 262"/>
                <a:gd name="T90" fmla="*/ 233 w 315"/>
                <a:gd name="T91" fmla="*/ 28 h 262"/>
                <a:gd name="T92" fmla="*/ 252 w 315"/>
                <a:gd name="T93" fmla="*/ 7 h 262"/>
                <a:gd name="T94" fmla="*/ 263 w 315"/>
                <a:gd name="T95" fmla="*/ 0 h 262"/>
                <a:gd name="T96" fmla="*/ 273 w 315"/>
                <a:gd name="T97" fmla="*/ 19 h 262"/>
                <a:gd name="T98" fmla="*/ 301 w 315"/>
                <a:gd name="T99" fmla="*/ 23 h 262"/>
                <a:gd name="T100" fmla="*/ 313 w 315"/>
                <a:gd name="T101" fmla="*/ 29 h 262"/>
                <a:gd name="T102" fmla="*/ 303 w 315"/>
                <a:gd name="T103" fmla="*/ 48 h 262"/>
                <a:gd name="T104" fmla="*/ 302 w 315"/>
                <a:gd name="T105" fmla="*/ 74 h 262"/>
                <a:gd name="T106" fmla="*/ 276 w 315"/>
                <a:gd name="T107" fmla="*/ 61 h 262"/>
                <a:gd name="T108" fmla="*/ 246 w 315"/>
                <a:gd name="T109" fmla="*/ 61 h 262"/>
                <a:gd name="T110" fmla="*/ 276 w 315"/>
                <a:gd name="T111" fmla="*/ 6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5" h="262">
                  <a:moveTo>
                    <a:pt x="132" y="150"/>
                  </a:moveTo>
                  <a:cubicBezTo>
                    <a:pt x="132" y="160"/>
                    <a:pt x="124" y="169"/>
                    <a:pt x="114" y="169"/>
                  </a:cubicBezTo>
                  <a:cubicBezTo>
                    <a:pt x="103" y="169"/>
                    <a:pt x="95" y="160"/>
                    <a:pt x="95" y="150"/>
                  </a:cubicBezTo>
                  <a:cubicBezTo>
                    <a:pt x="95" y="140"/>
                    <a:pt x="103" y="132"/>
                    <a:pt x="114" y="132"/>
                  </a:cubicBezTo>
                  <a:cubicBezTo>
                    <a:pt x="124" y="132"/>
                    <a:pt x="132" y="140"/>
                    <a:pt x="132" y="150"/>
                  </a:cubicBezTo>
                  <a:close/>
                  <a:moveTo>
                    <a:pt x="227" y="139"/>
                  </a:moveTo>
                  <a:cubicBezTo>
                    <a:pt x="227" y="143"/>
                    <a:pt x="225" y="147"/>
                    <a:pt x="222" y="148"/>
                  </a:cubicBezTo>
                  <a:cubicBezTo>
                    <a:pt x="195" y="159"/>
                    <a:pt x="195" y="159"/>
                    <a:pt x="195" y="159"/>
                  </a:cubicBezTo>
                  <a:cubicBezTo>
                    <a:pt x="194" y="162"/>
                    <a:pt x="194" y="165"/>
                    <a:pt x="193" y="168"/>
                  </a:cubicBezTo>
                  <a:cubicBezTo>
                    <a:pt x="216" y="187"/>
                    <a:pt x="216" y="187"/>
                    <a:pt x="216" y="187"/>
                  </a:cubicBezTo>
                  <a:cubicBezTo>
                    <a:pt x="218" y="189"/>
                    <a:pt x="219" y="193"/>
                    <a:pt x="217" y="196"/>
                  </a:cubicBezTo>
                  <a:cubicBezTo>
                    <a:pt x="208" y="214"/>
                    <a:pt x="208" y="214"/>
                    <a:pt x="208" y="214"/>
                  </a:cubicBezTo>
                  <a:cubicBezTo>
                    <a:pt x="206" y="217"/>
                    <a:pt x="202" y="219"/>
                    <a:pt x="198" y="218"/>
                  </a:cubicBezTo>
                  <a:cubicBezTo>
                    <a:pt x="170" y="209"/>
                    <a:pt x="170" y="209"/>
                    <a:pt x="170" y="209"/>
                  </a:cubicBezTo>
                  <a:cubicBezTo>
                    <a:pt x="169" y="210"/>
                    <a:pt x="168" y="211"/>
                    <a:pt x="166" y="213"/>
                  </a:cubicBezTo>
                  <a:cubicBezTo>
                    <a:pt x="172" y="242"/>
                    <a:pt x="172" y="242"/>
                    <a:pt x="172" y="242"/>
                  </a:cubicBezTo>
                  <a:cubicBezTo>
                    <a:pt x="173" y="245"/>
                    <a:pt x="171" y="249"/>
                    <a:pt x="168" y="250"/>
                  </a:cubicBezTo>
                  <a:cubicBezTo>
                    <a:pt x="149" y="258"/>
                    <a:pt x="149" y="258"/>
                    <a:pt x="149" y="258"/>
                  </a:cubicBezTo>
                  <a:cubicBezTo>
                    <a:pt x="146" y="260"/>
                    <a:pt x="142" y="258"/>
                    <a:pt x="140" y="256"/>
                  </a:cubicBezTo>
                  <a:cubicBezTo>
                    <a:pt x="123" y="231"/>
                    <a:pt x="123" y="231"/>
                    <a:pt x="123" y="231"/>
                  </a:cubicBezTo>
                  <a:cubicBezTo>
                    <a:pt x="120" y="232"/>
                    <a:pt x="117" y="232"/>
                    <a:pt x="114" y="232"/>
                  </a:cubicBezTo>
                  <a:cubicBezTo>
                    <a:pt x="113" y="232"/>
                    <a:pt x="113" y="232"/>
                    <a:pt x="113" y="232"/>
                  </a:cubicBezTo>
                  <a:cubicBezTo>
                    <a:pt x="99" y="258"/>
                    <a:pt x="99" y="258"/>
                    <a:pt x="99" y="258"/>
                  </a:cubicBezTo>
                  <a:cubicBezTo>
                    <a:pt x="97" y="261"/>
                    <a:pt x="93" y="262"/>
                    <a:pt x="90" y="261"/>
                  </a:cubicBezTo>
                  <a:cubicBezTo>
                    <a:pt x="70" y="255"/>
                    <a:pt x="70" y="255"/>
                    <a:pt x="70" y="255"/>
                  </a:cubicBezTo>
                  <a:cubicBezTo>
                    <a:pt x="67" y="254"/>
                    <a:pt x="65" y="251"/>
                    <a:pt x="65" y="247"/>
                  </a:cubicBezTo>
                  <a:cubicBezTo>
                    <a:pt x="68" y="218"/>
                    <a:pt x="68" y="218"/>
                    <a:pt x="68" y="218"/>
                  </a:cubicBezTo>
                  <a:cubicBezTo>
                    <a:pt x="65" y="216"/>
                    <a:pt x="63" y="214"/>
                    <a:pt x="60" y="212"/>
                  </a:cubicBezTo>
                  <a:cubicBezTo>
                    <a:pt x="32" y="222"/>
                    <a:pt x="32" y="222"/>
                    <a:pt x="32" y="222"/>
                  </a:cubicBezTo>
                  <a:cubicBezTo>
                    <a:pt x="29" y="223"/>
                    <a:pt x="25" y="222"/>
                    <a:pt x="23" y="219"/>
                  </a:cubicBezTo>
                  <a:cubicBezTo>
                    <a:pt x="12" y="202"/>
                    <a:pt x="12" y="202"/>
                    <a:pt x="12" y="202"/>
                  </a:cubicBezTo>
                  <a:cubicBezTo>
                    <a:pt x="11" y="199"/>
                    <a:pt x="11" y="195"/>
                    <a:pt x="14" y="192"/>
                  </a:cubicBezTo>
                  <a:cubicBezTo>
                    <a:pt x="35" y="172"/>
                    <a:pt x="35" y="172"/>
                    <a:pt x="35" y="172"/>
                  </a:cubicBezTo>
                  <a:cubicBezTo>
                    <a:pt x="34" y="168"/>
                    <a:pt x="33" y="163"/>
                    <a:pt x="33" y="159"/>
                  </a:cubicBezTo>
                  <a:cubicBezTo>
                    <a:pt x="5" y="148"/>
                    <a:pt x="5" y="148"/>
                    <a:pt x="5" y="148"/>
                  </a:cubicBezTo>
                  <a:cubicBezTo>
                    <a:pt x="2" y="147"/>
                    <a:pt x="0" y="143"/>
                    <a:pt x="1" y="140"/>
                  </a:cubicBezTo>
                  <a:cubicBezTo>
                    <a:pt x="4" y="120"/>
                    <a:pt x="4" y="120"/>
                    <a:pt x="4" y="120"/>
                  </a:cubicBezTo>
                  <a:cubicBezTo>
                    <a:pt x="5" y="116"/>
                    <a:pt x="8" y="113"/>
                    <a:pt x="12" y="113"/>
                  </a:cubicBezTo>
                  <a:cubicBezTo>
                    <a:pt x="41" y="113"/>
                    <a:pt x="41" y="113"/>
                    <a:pt x="41" y="113"/>
                  </a:cubicBezTo>
                  <a:cubicBezTo>
                    <a:pt x="42" y="110"/>
                    <a:pt x="44" y="108"/>
                    <a:pt x="45" y="106"/>
                  </a:cubicBezTo>
                  <a:cubicBezTo>
                    <a:pt x="31" y="80"/>
                    <a:pt x="31" y="80"/>
                    <a:pt x="31" y="80"/>
                  </a:cubicBezTo>
                  <a:cubicBezTo>
                    <a:pt x="29" y="77"/>
                    <a:pt x="30" y="73"/>
                    <a:pt x="33" y="70"/>
                  </a:cubicBezTo>
                  <a:cubicBezTo>
                    <a:pt x="48" y="57"/>
                    <a:pt x="48" y="57"/>
                    <a:pt x="48" y="57"/>
                  </a:cubicBezTo>
                  <a:cubicBezTo>
                    <a:pt x="51" y="55"/>
                    <a:pt x="55" y="55"/>
                    <a:pt x="58" y="57"/>
                  </a:cubicBezTo>
                  <a:cubicBezTo>
                    <a:pt x="81" y="75"/>
                    <a:pt x="81" y="75"/>
                    <a:pt x="81" y="75"/>
                  </a:cubicBezTo>
                  <a:cubicBezTo>
                    <a:pt x="84" y="74"/>
                    <a:pt x="87" y="73"/>
                    <a:pt x="90" y="72"/>
                  </a:cubicBezTo>
                  <a:cubicBezTo>
                    <a:pt x="96" y="43"/>
                    <a:pt x="96" y="43"/>
                    <a:pt x="96" y="43"/>
                  </a:cubicBezTo>
                  <a:cubicBezTo>
                    <a:pt x="97" y="40"/>
                    <a:pt x="100" y="37"/>
                    <a:pt x="103" y="37"/>
                  </a:cubicBezTo>
                  <a:cubicBezTo>
                    <a:pt x="124" y="37"/>
                    <a:pt x="124" y="37"/>
                    <a:pt x="124" y="37"/>
                  </a:cubicBezTo>
                  <a:cubicBezTo>
                    <a:pt x="127" y="37"/>
                    <a:pt x="131" y="40"/>
                    <a:pt x="131" y="43"/>
                  </a:cubicBezTo>
                  <a:cubicBezTo>
                    <a:pt x="137" y="72"/>
                    <a:pt x="137" y="72"/>
                    <a:pt x="137" y="72"/>
                  </a:cubicBezTo>
                  <a:cubicBezTo>
                    <a:pt x="140" y="73"/>
                    <a:pt x="143" y="74"/>
                    <a:pt x="146" y="75"/>
                  </a:cubicBezTo>
                  <a:cubicBezTo>
                    <a:pt x="169" y="57"/>
                    <a:pt x="169" y="57"/>
                    <a:pt x="169" y="57"/>
                  </a:cubicBezTo>
                  <a:cubicBezTo>
                    <a:pt x="171" y="55"/>
                    <a:pt x="176" y="55"/>
                    <a:pt x="179" y="57"/>
                  </a:cubicBezTo>
                  <a:cubicBezTo>
                    <a:pt x="194" y="70"/>
                    <a:pt x="194" y="70"/>
                    <a:pt x="194" y="70"/>
                  </a:cubicBezTo>
                  <a:cubicBezTo>
                    <a:pt x="197" y="72"/>
                    <a:pt x="198" y="77"/>
                    <a:pt x="196" y="80"/>
                  </a:cubicBezTo>
                  <a:cubicBezTo>
                    <a:pt x="182" y="106"/>
                    <a:pt x="182" y="106"/>
                    <a:pt x="182" y="106"/>
                  </a:cubicBezTo>
                  <a:cubicBezTo>
                    <a:pt x="183" y="108"/>
                    <a:pt x="185" y="110"/>
                    <a:pt x="186" y="113"/>
                  </a:cubicBezTo>
                  <a:cubicBezTo>
                    <a:pt x="216" y="113"/>
                    <a:pt x="216" y="113"/>
                    <a:pt x="216" y="113"/>
                  </a:cubicBezTo>
                  <a:cubicBezTo>
                    <a:pt x="219" y="113"/>
                    <a:pt x="222" y="116"/>
                    <a:pt x="223" y="120"/>
                  </a:cubicBezTo>
                  <a:lnTo>
                    <a:pt x="227" y="139"/>
                  </a:lnTo>
                  <a:close/>
                  <a:moveTo>
                    <a:pt x="157" y="150"/>
                  </a:moveTo>
                  <a:cubicBezTo>
                    <a:pt x="157" y="126"/>
                    <a:pt x="137" y="107"/>
                    <a:pt x="114" y="107"/>
                  </a:cubicBezTo>
                  <a:cubicBezTo>
                    <a:pt x="90" y="107"/>
                    <a:pt x="70" y="126"/>
                    <a:pt x="70" y="150"/>
                  </a:cubicBezTo>
                  <a:cubicBezTo>
                    <a:pt x="70" y="174"/>
                    <a:pt x="90" y="193"/>
                    <a:pt x="114" y="193"/>
                  </a:cubicBezTo>
                  <a:cubicBezTo>
                    <a:pt x="137" y="193"/>
                    <a:pt x="157" y="174"/>
                    <a:pt x="157" y="150"/>
                  </a:cubicBezTo>
                  <a:close/>
                  <a:moveTo>
                    <a:pt x="311" y="83"/>
                  </a:moveTo>
                  <a:cubicBezTo>
                    <a:pt x="313" y="85"/>
                    <a:pt x="314" y="90"/>
                    <a:pt x="312" y="93"/>
                  </a:cubicBezTo>
                  <a:cubicBezTo>
                    <a:pt x="310" y="96"/>
                    <a:pt x="310" y="96"/>
                    <a:pt x="310" y="96"/>
                  </a:cubicBezTo>
                  <a:cubicBezTo>
                    <a:pt x="308" y="99"/>
                    <a:pt x="304" y="100"/>
                    <a:pt x="300" y="98"/>
                  </a:cubicBezTo>
                  <a:cubicBezTo>
                    <a:pt x="289" y="93"/>
                    <a:pt x="289" y="93"/>
                    <a:pt x="289" y="93"/>
                  </a:cubicBezTo>
                  <a:cubicBezTo>
                    <a:pt x="285" y="97"/>
                    <a:pt x="279" y="100"/>
                    <a:pt x="273" y="102"/>
                  </a:cubicBezTo>
                  <a:cubicBezTo>
                    <a:pt x="271" y="114"/>
                    <a:pt x="271" y="114"/>
                    <a:pt x="271" y="114"/>
                  </a:cubicBezTo>
                  <a:cubicBezTo>
                    <a:pt x="270" y="118"/>
                    <a:pt x="267" y="120"/>
                    <a:pt x="263" y="120"/>
                  </a:cubicBezTo>
                  <a:cubicBezTo>
                    <a:pt x="259" y="120"/>
                    <a:pt x="259" y="120"/>
                    <a:pt x="259" y="120"/>
                  </a:cubicBezTo>
                  <a:cubicBezTo>
                    <a:pt x="256" y="120"/>
                    <a:pt x="253" y="118"/>
                    <a:pt x="252" y="114"/>
                  </a:cubicBezTo>
                  <a:cubicBezTo>
                    <a:pt x="250" y="102"/>
                    <a:pt x="250" y="102"/>
                    <a:pt x="250" y="102"/>
                  </a:cubicBezTo>
                  <a:cubicBezTo>
                    <a:pt x="244" y="100"/>
                    <a:pt x="238" y="97"/>
                    <a:pt x="233" y="93"/>
                  </a:cubicBezTo>
                  <a:cubicBezTo>
                    <a:pt x="222" y="98"/>
                    <a:pt x="222" y="98"/>
                    <a:pt x="222" y="98"/>
                  </a:cubicBezTo>
                  <a:cubicBezTo>
                    <a:pt x="219" y="100"/>
                    <a:pt x="215" y="99"/>
                    <a:pt x="213" y="96"/>
                  </a:cubicBezTo>
                  <a:cubicBezTo>
                    <a:pt x="210" y="93"/>
                    <a:pt x="210" y="93"/>
                    <a:pt x="210" y="93"/>
                  </a:cubicBezTo>
                  <a:cubicBezTo>
                    <a:pt x="208" y="90"/>
                    <a:pt x="209" y="85"/>
                    <a:pt x="211" y="83"/>
                  </a:cubicBezTo>
                  <a:cubicBezTo>
                    <a:pt x="220" y="74"/>
                    <a:pt x="220" y="74"/>
                    <a:pt x="220" y="74"/>
                  </a:cubicBezTo>
                  <a:cubicBezTo>
                    <a:pt x="219" y="70"/>
                    <a:pt x="218" y="65"/>
                    <a:pt x="218" y="61"/>
                  </a:cubicBezTo>
                  <a:cubicBezTo>
                    <a:pt x="218" y="56"/>
                    <a:pt x="219" y="52"/>
                    <a:pt x="220" y="48"/>
                  </a:cubicBezTo>
                  <a:cubicBezTo>
                    <a:pt x="220" y="48"/>
                    <a:pt x="220" y="48"/>
                    <a:pt x="220" y="48"/>
                  </a:cubicBezTo>
                  <a:cubicBezTo>
                    <a:pt x="211" y="39"/>
                    <a:pt x="211" y="39"/>
                    <a:pt x="211" y="39"/>
                  </a:cubicBezTo>
                  <a:cubicBezTo>
                    <a:pt x="208" y="37"/>
                    <a:pt x="208" y="32"/>
                    <a:pt x="210" y="29"/>
                  </a:cubicBezTo>
                  <a:cubicBezTo>
                    <a:pt x="212" y="26"/>
                    <a:pt x="212" y="26"/>
                    <a:pt x="212" y="26"/>
                  </a:cubicBezTo>
                  <a:cubicBezTo>
                    <a:pt x="214" y="23"/>
                    <a:pt x="218" y="22"/>
                    <a:pt x="221" y="23"/>
                  </a:cubicBezTo>
                  <a:cubicBezTo>
                    <a:pt x="233" y="28"/>
                    <a:pt x="233" y="28"/>
                    <a:pt x="233" y="28"/>
                  </a:cubicBezTo>
                  <a:cubicBezTo>
                    <a:pt x="233" y="28"/>
                    <a:pt x="233" y="28"/>
                    <a:pt x="233" y="28"/>
                  </a:cubicBezTo>
                  <a:cubicBezTo>
                    <a:pt x="238" y="24"/>
                    <a:pt x="243" y="21"/>
                    <a:pt x="249" y="19"/>
                  </a:cubicBezTo>
                  <a:cubicBezTo>
                    <a:pt x="252" y="7"/>
                    <a:pt x="252" y="7"/>
                    <a:pt x="252" y="7"/>
                  </a:cubicBezTo>
                  <a:cubicBezTo>
                    <a:pt x="253" y="3"/>
                    <a:pt x="256" y="0"/>
                    <a:pt x="259" y="0"/>
                  </a:cubicBezTo>
                  <a:cubicBezTo>
                    <a:pt x="263" y="0"/>
                    <a:pt x="263" y="0"/>
                    <a:pt x="263" y="0"/>
                  </a:cubicBezTo>
                  <a:cubicBezTo>
                    <a:pt x="267" y="0"/>
                    <a:pt x="270" y="3"/>
                    <a:pt x="271" y="7"/>
                  </a:cubicBezTo>
                  <a:cubicBezTo>
                    <a:pt x="273" y="19"/>
                    <a:pt x="273" y="19"/>
                    <a:pt x="273" y="19"/>
                  </a:cubicBezTo>
                  <a:cubicBezTo>
                    <a:pt x="279" y="21"/>
                    <a:pt x="285" y="24"/>
                    <a:pt x="290" y="28"/>
                  </a:cubicBezTo>
                  <a:cubicBezTo>
                    <a:pt x="301" y="23"/>
                    <a:pt x="301" y="23"/>
                    <a:pt x="301" y="23"/>
                  </a:cubicBezTo>
                  <a:cubicBezTo>
                    <a:pt x="305" y="22"/>
                    <a:pt x="309" y="23"/>
                    <a:pt x="311" y="26"/>
                  </a:cubicBezTo>
                  <a:cubicBezTo>
                    <a:pt x="313" y="29"/>
                    <a:pt x="313" y="29"/>
                    <a:pt x="313" y="29"/>
                  </a:cubicBezTo>
                  <a:cubicBezTo>
                    <a:pt x="315" y="32"/>
                    <a:pt x="314" y="37"/>
                    <a:pt x="312" y="39"/>
                  </a:cubicBezTo>
                  <a:cubicBezTo>
                    <a:pt x="303" y="48"/>
                    <a:pt x="303" y="48"/>
                    <a:pt x="303" y="48"/>
                  </a:cubicBezTo>
                  <a:cubicBezTo>
                    <a:pt x="304" y="52"/>
                    <a:pt x="304" y="56"/>
                    <a:pt x="304" y="61"/>
                  </a:cubicBezTo>
                  <a:cubicBezTo>
                    <a:pt x="304" y="65"/>
                    <a:pt x="304" y="70"/>
                    <a:pt x="302" y="74"/>
                  </a:cubicBezTo>
                  <a:lnTo>
                    <a:pt x="311" y="83"/>
                  </a:lnTo>
                  <a:close/>
                  <a:moveTo>
                    <a:pt x="276" y="61"/>
                  </a:moveTo>
                  <a:cubicBezTo>
                    <a:pt x="276" y="52"/>
                    <a:pt x="269" y="46"/>
                    <a:pt x="261" y="46"/>
                  </a:cubicBezTo>
                  <a:cubicBezTo>
                    <a:pt x="253" y="46"/>
                    <a:pt x="246" y="52"/>
                    <a:pt x="246" y="61"/>
                  </a:cubicBezTo>
                  <a:cubicBezTo>
                    <a:pt x="246" y="69"/>
                    <a:pt x="253" y="75"/>
                    <a:pt x="261" y="75"/>
                  </a:cubicBezTo>
                  <a:cubicBezTo>
                    <a:pt x="269" y="75"/>
                    <a:pt x="276" y="69"/>
                    <a:pt x="276" y="61"/>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8" name="Freeform 72"/>
            <p:cNvSpPr>
              <a:spLocks noEditPoints="1"/>
            </p:cNvSpPr>
            <p:nvPr/>
          </p:nvSpPr>
          <p:spPr bwMode="auto">
            <a:xfrm>
              <a:off x="10649888" y="6630565"/>
              <a:ext cx="155969" cy="155969"/>
            </a:xfrm>
            <a:custGeom>
              <a:avLst/>
              <a:gdLst>
                <a:gd name="T0" fmla="*/ 78 w 155"/>
                <a:gd name="T1" fmla="*/ 0 h 155"/>
                <a:gd name="T2" fmla="*/ 0 w 155"/>
                <a:gd name="T3" fmla="*/ 78 h 155"/>
                <a:gd name="T4" fmla="*/ 78 w 155"/>
                <a:gd name="T5" fmla="*/ 155 h 155"/>
                <a:gd name="T6" fmla="*/ 155 w 155"/>
                <a:gd name="T7" fmla="*/ 78 h 155"/>
                <a:gd name="T8" fmla="*/ 78 w 155"/>
                <a:gd name="T9" fmla="*/ 0 h 155"/>
                <a:gd name="T10" fmla="*/ 86 w 155"/>
                <a:gd name="T11" fmla="*/ 120 h 155"/>
                <a:gd name="T12" fmla="*/ 58 w 155"/>
                <a:gd name="T13" fmla="*/ 120 h 155"/>
                <a:gd name="T14" fmla="*/ 90 w 155"/>
                <a:gd name="T15" fmla="*/ 88 h 155"/>
                <a:gd name="T16" fmla="*/ 27 w 155"/>
                <a:gd name="T17" fmla="*/ 88 h 155"/>
                <a:gd name="T18" fmla="*/ 27 w 155"/>
                <a:gd name="T19" fmla="*/ 67 h 155"/>
                <a:gd name="T20" fmla="*/ 90 w 155"/>
                <a:gd name="T21" fmla="*/ 67 h 155"/>
                <a:gd name="T22" fmla="*/ 58 w 155"/>
                <a:gd name="T23" fmla="*/ 36 h 155"/>
                <a:gd name="T24" fmla="*/ 86 w 155"/>
                <a:gd name="T25" fmla="*/ 36 h 155"/>
                <a:gd name="T26" fmla="*/ 128 w 155"/>
                <a:gd name="T27" fmla="*/ 78 h 155"/>
                <a:gd name="T28" fmla="*/ 86 w 155"/>
                <a:gd name="T29" fmla="*/ 12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5" h="155">
                  <a:moveTo>
                    <a:pt x="78" y="0"/>
                  </a:moveTo>
                  <a:cubicBezTo>
                    <a:pt x="35" y="0"/>
                    <a:pt x="0" y="35"/>
                    <a:pt x="0" y="78"/>
                  </a:cubicBezTo>
                  <a:cubicBezTo>
                    <a:pt x="0" y="121"/>
                    <a:pt x="35" y="155"/>
                    <a:pt x="78" y="155"/>
                  </a:cubicBezTo>
                  <a:cubicBezTo>
                    <a:pt x="121" y="155"/>
                    <a:pt x="155" y="121"/>
                    <a:pt x="155" y="78"/>
                  </a:cubicBezTo>
                  <a:cubicBezTo>
                    <a:pt x="155" y="35"/>
                    <a:pt x="121" y="0"/>
                    <a:pt x="78" y="0"/>
                  </a:cubicBezTo>
                  <a:close/>
                  <a:moveTo>
                    <a:pt x="86" y="120"/>
                  </a:moveTo>
                  <a:cubicBezTo>
                    <a:pt x="58" y="120"/>
                    <a:pt x="58" y="120"/>
                    <a:pt x="58" y="120"/>
                  </a:cubicBezTo>
                  <a:cubicBezTo>
                    <a:pt x="90" y="88"/>
                    <a:pt x="90" y="88"/>
                    <a:pt x="90" y="88"/>
                  </a:cubicBezTo>
                  <a:cubicBezTo>
                    <a:pt x="27" y="88"/>
                    <a:pt x="27" y="88"/>
                    <a:pt x="27" y="88"/>
                  </a:cubicBezTo>
                  <a:cubicBezTo>
                    <a:pt x="27" y="67"/>
                    <a:pt x="27" y="67"/>
                    <a:pt x="27" y="67"/>
                  </a:cubicBezTo>
                  <a:cubicBezTo>
                    <a:pt x="90" y="67"/>
                    <a:pt x="90" y="67"/>
                    <a:pt x="90" y="67"/>
                  </a:cubicBezTo>
                  <a:cubicBezTo>
                    <a:pt x="58" y="36"/>
                    <a:pt x="58" y="36"/>
                    <a:pt x="58" y="36"/>
                  </a:cubicBezTo>
                  <a:cubicBezTo>
                    <a:pt x="86" y="36"/>
                    <a:pt x="86" y="36"/>
                    <a:pt x="86" y="36"/>
                  </a:cubicBezTo>
                  <a:cubicBezTo>
                    <a:pt x="128" y="78"/>
                    <a:pt x="128" y="78"/>
                    <a:pt x="128" y="78"/>
                  </a:cubicBezTo>
                  <a:lnTo>
                    <a:pt x="86" y="120"/>
                  </a:lnTo>
                  <a:close/>
                </a:path>
              </a:pathLst>
            </a:custGeom>
            <a:solidFill>
              <a:srgbClr val="D2D2D2"/>
            </a:solidFill>
            <a:ln>
              <a:noFill/>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9" name="Freeform 72"/>
            <p:cNvSpPr>
              <a:spLocks noEditPoints="1"/>
            </p:cNvSpPr>
            <p:nvPr/>
          </p:nvSpPr>
          <p:spPr bwMode="auto">
            <a:xfrm>
              <a:off x="11375407" y="6630565"/>
              <a:ext cx="155969" cy="155969"/>
            </a:xfrm>
            <a:custGeom>
              <a:avLst/>
              <a:gdLst>
                <a:gd name="T0" fmla="*/ 78 w 155"/>
                <a:gd name="T1" fmla="*/ 0 h 155"/>
                <a:gd name="T2" fmla="*/ 0 w 155"/>
                <a:gd name="T3" fmla="*/ 78 h 155"/>
                <a:gd name="T4" fmla="*/ 78 w 155"/>
                <a:gd name="T5" fmla="*/ 155 h 155"/>
                <a:gd name="T6" fmla="*/ 155 w 155"/>
                <a:gd name="T7" fmla="*/ 78 h 155"/>
                <a:gd name="T8" fmla="*/ 78 w 155"/>
                <a:gd name="T9" fmla="*/ 0 h 155"/>
                <a:gd name="T10" fmla="*/ 86 w 155"/>
                <a:gd name="T11" fmla="*/ 120 h 155"/>
                <a:gd name="T12" fmla="*/ 58 w 155"/>
                <a:gd name="T13" fmla="*/ 120 h 155"/>
                <a:gd name="T14" fmla="*/ 90 w 155"/>
                <a:gd name="T15" fmla="*/ 88 h 155"/>
                <a:gd name="T16" fmla="*/ 27 w 155"/>
                <a:gd name="T17" fmla="*/ 88 h 155"/>
                <a:gd name="T18" fmla="*/ 27 w 155"/>
                <a:gd name="T19" fmla="*/ 67 h 155"/>
                <a:gd name="T20" fmla="*/ 90 w 155"/>
                <a:gd name="T21" fmla="*/ 67 h 155"/>
                <a:gd name="T22" fmla="*/ 58 w 155"/>
                <a:gd name="T23" fmla="*/ 36 h 155"/>
                <a:gd name="T24" fmla="*/ 86 w 155"/>
                <a:gd name="T25" fmla="*/ 36 h 155"/>
                <a:gd name="T26" fmla="*/ 128 w 155"/>
                <a:gd name="T27" fmla="*/ 78 h 155"/>
                <a:gd name="T28" fmla="*/ 86 w 155"/>
                <a:gd name="T29" fmla="*/ 12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5" h="155">
                  <a:moveTo>
                    <a:pt x="78" y="0"/>
                  </a:moveTo>
                  <a:cubicBezTo>
                    <a:pt x="35" y="0"/>
                    <a:pt x="0" y="35"/>
                    <a:pt x="0" y="78"/>
                  </a:cubicBezTo>
                  <a:cubicBezTo>
                    <a:pt x="0" y="121"/>
                    <a:pt x="35" y="155"/>
                    <a:pt x="78" y="155"/>
                  </a:cubicBezTo>
                  <a:cubicBezTo>
                    <a:pt x="121" y="155"/>
                    <a:pt x="155" y="121"/>
                    <a:pt x="155" y="78"/>
                  </a:cubicBezTo>
                  <a:cubicBezTo>
                    <a:pt x="155" y="35"/>
                    <a:pt x="121" y="0"/>
                    <a:pt x="78" y="0"/>
                  </a:cubicBezTo>
                  <a:close/>
                  <a:moveTo>
                    <a:pt x="86" y="120"/>
                  </a:moveTo>
                  <a:cubicBezTo>
                    <a:pt x="58" y="120"/>
                    <a:pt x="58" y="120"/>
                    <a:pt x="58" y="120"/>
                  </a:cubicBezTo>
                  <a:cubicBezTo>
                    <a:pt x="90" y="88"/>
                    <a:pt x="90" y="88"/>
                    <a:pt x="90" y="88"/>
                  </a:cubicBezTo>
                  <a:cubicBezTo>
                    <a:pt x="27" y="88"/>
                    <a:pt x="27" y="88"/>
                    <a:pt x="27" y="88"/>
                  </a:cubicBezTo>
                  <a:cubicBezTo>
                    <a:pt x="27" y="67"/>
                    <a:pt x="27" y="67"/>
                    <a:pt x="27" y="67"/>
                  </a:cubicBezTo>
                  <a:cubicBezTo>
                    <a:pt x="90" y="67"/>
                    <a:pt x="90" y="67"/>
                    <a:pt x="90" y="67"/>
                  </a:cubicBezTo>
                  <a:cubicBezTo>
                    <a:pt x="58" y="36"/>
                    <a:pt x="58" y="36"/>
                    <a:pt x="58" y="36"/>
                  </a:cubicBezTo>
                  <a:cubicBezTo>
                    <a:pt x="86" y="36"/>
                    <a:pt x="86" y="36"/>
                    <a:pt x="86" y="36"/>
                  </a:cubicBezTo>
                  <a:cubicBezTo>
                    <a:pt x="128" y="78"/>
                    <a:pt x="128" y="78"/>
                    <a:pt x="128" y="78"/>
                  </a:cubicBezTo>
                  <a:lnTo>
                    <a:pt x="86" y="120"/>
                  </a:lnTo>
                  <a:close/>
                </a:path>
              </a:pathLst>
            </a:custGeom>
            <a:solidFill>
              <a:srgbClr val="D2D2D2"/>
            </a:solidFill>
            <a:ln>
              <a:noFill/>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grpSp>
    </p:spTree>
    <p:extLst>
      <p:ext uri="{BB962C8B-B14F-4D97-AF65-F5344CB8AC3E}">
        <p14:creationId xmlns:p14="http://schemas.microsoft.com/office/powerpoint/2010/main" val="2547469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pt Title/30pt Sub/White BG">
    <p:bg>
      <p:bgPr>
        <a:solidFill>
          <a:schemeClr val="bg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rgbClr val="002050"/>
                </a:solidFill>
              </a:defRPr>
            </a:lvl1pPr>
          </a:lstStyle>
          <a:p>
            <a:r>
              <a:rPr dirty="0" smtClean="0"/>
              <a:t>Microsoft Confidential</a:t>
            </a:r>
            <a:endParaRPr dirty="0"/>
          </a:p>
        </p:txBody>
      </p:sp>
      <p:sp>
        <p:nvSpPr>
          <p:cNvPr id="4" name="Slide Number Placeholder 3"/>
          <p:cNvSpPr>
            <a:spLocks noGrp="1"/>
          </p:cNvSpPr>
          <p:nvPr>
            <p:ph type="sldNum" sz="quarter" idx="11"/>
          </p:nvPr>
        </p:nvSpPr>
        <p:spPr/>
        <p:txBody>
          <a:bodyPr/>
          <a:lstStyle>
            <a:lvl1pPr>
              <a:defRPr>
                <a:solidFill>
                  <a:srgbClr val="002050"/>
                </a:solidFill>
              </a:defRPr>
            </a:lvl1pPr>
          </a:lstStyle>
          <a:p>
            <a:fld id="{27258FFF-F925-446B-8502-81C933981705}" type="slidenum">
              <a:rPr smtClean="0"/>
              <a:pPr/>
              <a:t>‹#›</a:t>
            </a:fld>
            <a:endParaRPr dirty="0"/>
          </a:p>
        </p:txBody>
      </p:sp>
      <p:sp>
        <p:nvSpPr>
          <p:cNvPr id="6" name="Text Placeholder 8"/>
          <p:cNvSpPr>
            <a:spLocks noGrp="1"/>
          </p:cNvSpPr>
          <p:nvPr>
            <p:ph type="body" sz="quarter" idx="12"/>
          </p:nvPr>
        </p:nvSpPr>
        <p:spPr>
          <a:xfrm>
            <a:off x="274638" y="296863"/>
            <a:ext cx="10972800" cy="906462"/>
          </a:xfrm>
          <a:prstGeom prst="rect">
            <a:avLst/>
          </a:prstGeom>
          <a:noFill/>
        </p:spPr>
        <p:txBody>
          <a:bodyPr/>
          <a:lstStyle>
            <a:lvl1pPr marL="0" indent="0">
              <a:lnSpc>
                <a:spcPts val="5500"/>
              </a:lnSpc>
              <a:spcBef>
                <a:spcPts val="0"/>
              </a:spcBef>
              <a:buFontTx/>
              <a:buNone/>
              <a:defRPr sz="5200">
                <a:solidFill>
                  <a:schemeClr val="tx2"/>
                </a:solidFill>
                <a:latin typeface="+mj-lt"/>
              </a:defRPr>
            </a:lvl1pPr>
            <a:lvl2pPr marL="0" indent="0">
              <a:lnSpc>
                <a:spcPts val="2600"/>
              </a:lnSpc>
              <a:spcBef>
                <a:spcPts val="1800"/>
              </a:spcBef>
              <a:spcAft>
                <a:spcPts val="0"/>
              </a:spcAft>
              <a:buFontTx/>
              <a:buNone/>
              <a:defRPr sz="5400">
                <a:solidFill>
                  <a:schemeClr val="tx2"/>
                </a:solidFill>
                <a:latin typeface="+mj-lt"/>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dirty="0" smtClean="0"/>
              <a:t>Click to edit Master text styles</a:t>
            </a:r>
          </a:p>
        </p:txBody>
      </p:sp>
    </p:spTree>
    <p:extLst>
      <p:ext uri="{BB962C8B-B14F-4D97-AF65-F5344CB8AC3E}">
        <p14:creationId xmlns:p14="http://schemas.microsoft.com/office/powerpoint/2010/main" val="521072561"/>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2_Title Only">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20" y="292082"/>
            <a:ext cx="11887200" cy="946413"/>
          </a:xfrm>
          <a:prstGeom prst="rect">
            <a:avLst/>
          </a:prstGeom>
        </p:spPr>
        <p:txBody>
          <a:bodyPr/>
          <a:lstStyle>
            <a:lvl1pPr algn="l">
              <a:defRPr sz="5200">
                <a:gradFill>
                  <a:gsLst>
                    <a:gs pos="1250">
                      <a:schemeClr val="tx1"/>
                    </a:gs>
                    <a:gs pos="100000">
                      <a:schemeClr val="tx1"/>
                    </a:gs>
                  </a:gsLst>
                  <a:lin ang="5400000" scaled="0"/>
                </a:gradFill>
              </a:defRPr>
            </a:lvl1pPr>
          </a:lstStyle>
          <a:p>
            <a:r>
              <a:rPr lang="en-US" dirty="0" smtClean="0"/>
              <a:t>Click to edit master title style</a:t>
            </a:r>
            <a:endParaRPr lang="en-US" dirty="0"/>
          </a:p>
        </p:txBody>
      </p:sp>
      <p:sp>
        <p:nvSpPr>
          <p:cNvPr id="8" name="Slide Number Placeholder 7"/>
          <p:cNvSpPr>
            <a:spLocks noGrp="1"/>
          </p:cNvSpPr>
          <p:nvPr>
            <p:ph type="sldNum" sz="quarter" idx="11"/>
          </p:nvPr>
        </p:nvSpPr>
        <p:spPr/>
        <p:txBody>
          <a:bodyPr/>
          <a:lstStyle/>
          <a:p>
            <a:pPr>
              <a:lnSpc>
                <a:spcPct val="90000"/>
              </a:lnSpc>
            </a:pPr>
            <a:fld id="{1BC86A1F-E589-44B2-A543-2EC98F5547A7}" type="slidenum">
              <a:rPr>
                <a:gradFill>
                  <a:gsLst>
                    <a:gs pos="0">
                      <a:srgbClr val="EFEFEF"/>
                    </a:gs>
                    <a:gs pos="100000">
                      <a:srgbClr val="EFEFEF"/>
                    </a:gs>
                  </a:gsLst>
                  <a:lin ang="5400000" scaled="0"/>
                </a:gradFill>
              </a:rPr>
              <a:pPr>
                <a:lnSpc>
                  <a:spcPct val="90000"/>
                </a:lnSpc>
              </a:pPr>
              <a:t>‹#›</a:t>
            </a:fld>
            <a:endParaRPr dirty="0">
              <a:gradFill>
                <a:gsLst>
                  <a:gs pos="0">
                    <a:srgbClr val="EFEFEF"/>
                  </a:gs>
                  <a:gs pos="100000">
                    <a:srgbClr val="EFEFEF"/>
                  </a:gs>
                </a:gsLst>
                <a:lin ang="5400000" scaled="0"/>
              </a:gradFill>
            </a:endParaRPr>
          </a:p>
        </p:txBody>
      </p:sp>
    </p:spTree>
    <p:extLst>
      <p:ext uri="{BB962C8B-B14F-4D97-AF65-F5344CB8AC3E}">
        <p14:creationId xmlns:p14="http://schemas.microsoft.com/office/powerpoint/2010/main" val="264768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Change 48pt Title">
    <p:bg>
      <p:bgPr>
        <a:solidFill>
          <a:schemeClr val="accent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a:prstGeom prst="rect">
            <a:avLst/>
          </a:prstGeom>
        </p:spPr>
        <p:txBody>
          <a:bodyPr/>
          <a:lstStyle>
            <a:lvl1pPr marL="0" indent="0">
              <a:buNone/>
              <a:defRPr>
                <a:solidFill>
                  <a:schemeClr val="bg1"/>
                </a:solidFill>
              </a:defRPr>
            </a:lvl1pPr>
          </a:lstStyle>
          <a:p>
            <a:r>
              <a:rPr lang="en-US" smtClean="0"/>
              <a:t>Click icon to add picture</a:t>
            </a:r>
            <a:endParaRPr lang="en-US" dirty="0"/>
          </a:p>
        </p:txBody>
      </p:sp>
      <p:sp>
        <p:nvSpPr>
          <p:cNvPr id="3" name="Text Placeholder 2"/>
          <p:cNvSpPr>
            <a:spLocks noGrp="1"/>
          </p:cNvSpPr>
          <p:nvPr>
            <p:ph type="body" sz="quarter" idx="11"/>
          </p:nvPr>
        </p:nvSpPr>
        <p:spPr>
          <a:xfrm>
            <a:off x="274638" y="1211263"/>
            <a:ext cx="4572000" cy="4572000"/>
          </a:xfrm>
          <a:prstGeom prst="rect">
            <a:avLst/>
          </a:prstGeom>
          <a:solidFill>
            <a:srgbClr val="008272">
              <a:alpha val="90588"/>
            </a:srgbClr>
          </a:solidFill>
        </p:spPr>
        <p:txBody>
          <a:bodyPr lIns="146304" tIns="91440" rIns="146304" bIns="91440">
            <a:noAutofit/>
          </a:bodyPr>
          <a:lstStyle>
            <a:lvl1pPr marL="0" indent="0" algn="l">
              <a:buNone/>
              <a:defRPr lang="en-US" sz="4800" kern="1200" spc="0" baseline="0" dirty="0" smtClean="0">
                <a:solidFill>
                  <a:schemeClr val="bg1"/>
                </a:solidFill>
                <a:latin typeface="+mj-lt"/>
                <a:ea typeface="+mn-ea"/>
                <a:cs typeface="+mn-cs"/>
              </a:defRPr>
            </a:lvl1pPr>
            <a:lvl2pPr marL="342867" indent="0" algn="l">
              <a:buNone/>
              <a:defRPr sz="4800"/>
            </a:lvl2pPr>
            <a:lvl3pPr marL="571444" indent="0" algn="l">
              <a:buNone/>
              <a:defRPr sz="4800"/>
            </a:lvl3pPr>
            <a:lvl4pPr marL="800021" indent="0" algn="l">
              <a:buNone/>
              <a:defRPr sz="4800"/>
            </a:lvl4pPr>
            <a:lvl5pPr marL="1028598" indent="0" algn="l">
              <a:buNone/>
              <a:defRPr sz="4800"/>
            </a:lvl5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p:txBody>
      </p:sp>
      <p:sp>
        <p:nvSpPr>
          <p:cNvPr id="5" name="Footer Placeholder 2"/>
          <p:cNvSpPr>
            <a:spLocks noGrp="1"/>
          </p:cNvSpPr>
          <p:nvPr>
            <p:ph type="ftr" sz="quarter" idx="3"/>
          </p:nvPr>
        </p:nvSpPr>
        <p:spPr>
          <a:xfrm>
            <a:off x="457200" y="6565392"/>
            <a:ext cx="3937000" cy="137160"/>
          </a:xfrm>
          <a:prstGeom prst="rect">
            <a:avLst/>
          </a:prstGeom>
        </p:spPr>
        <p:txBody>
          <a:bodyPr vert="horz" lIns="0" tIns="0" rIns="91440" bIns="0" rtlCol="0" anchor="ctr"/>
          <a:lstStyle>
            <a:lvl1pPr marL="0" algn="l" defTabSz="932742" rtl="0" eaLnBrk="1" latinLnBrk="0" hangingPunct="1">
              <a:defRPr lang="en-US" sz="900" kern="1200">
                <a:solidFill>
                  <a:schemeClr val="bg1"/>
                </a:solidFill>
                <a:latin typeface="+mn-lt"/>
                <a:ea typeface="+mn-ea"/>
                <a:cs typeface="+mn-cs"/>
              </a:defRPr>
            </a:lvl1pPr>
          </a:lstStyle>
          <a:p>
            <a:r>
              <a:rPr smtClean="0">
                <a:solidFill>
                  <a:srgbClr val="FFFFFF"/>
                </a:solidFill>
              </a:rPr>
              <a:t>Microsoft Confidential</a:t>
            </a:r>
            <a:endParaRPr>
              <a:solidFill>
                <a:srgbClr val="FFFFFF"/>
              </a:solidFill>
            </a:endParaRPr>
          </a:p>
        </p:txBody>
      </p:sp>
      <p:sp>
        <p:nvSpPr>
          <p:cNvPr id="6" name="Slide Number Placeholder 4"/>
          <p:cNvSpPr>
            <a:spLocks noGrp="1"/>
          </p:cNvSpPr>
          <p:nvPr>
            <p:ph type="sldNum" sz="quarter" idx="4"/>
          </p:nvPr>
        </p:nvSpPr>
        <p:spPr>
          <a:xfrm>
            <a:off x="11595101" y="6565392"/>
            <a:ext cx="566737" cy="137160"/>
          </a:xfrm>
          <a:prstGeom prst="rect">
            <a:avLst/>
          </a:prstGeom>
        </p:spPr>
        <p:txBody>
          <a:bodyPr vert="horz" lIns="91440" tIns="0" rIns="0" bIns="0" rtlCol="0" anchor="ctr"/>
          <a:lstStyle>
            <a:lvl1pPr algn="r">
              <a:defRPr lang="en-US" sz="900" b="0" kern="1200" smtClean="0">
                <a:solidFill>
                  <a:schemeClr val="bg1"/>
                </a:solidFill>
                <a:latin typeface="+mn-lt"/>
                <a:ea typeface="+mn-ea"/>
                <a:cs typeface="+mn-cs"/>
              </a:defRPr>
            </a:lvl1pPr>
          </a:lstStyle>
          <a:p>
            <a:fld id="{27258FFF-F925-446B-8502-81C933981705}" type="slidenum">
              <a:rPr>
                <a:solidFill>
                  <a:srgbClr val="FFFFFF"/>
                </a:solidFill>
              </a:rPr>
              <a:pPr/>
              <a:t>‹#›</a:t>
            </a:fld>
            <a:endParaRPr>
              <a:solidFill>
                <a:srgbClr val="FFFFFF"/>
              </a:solidFill>
            </a:endParaRPr>
          </a:p>
        </p:txBody>
      </p:sp>
    </p:spTree>
    <p:extLst>
      <p:ext uri="{BB962C8B-B14F-4D97-AF65-F5344CB8AC3E}">
        <p14:creationId xmlns:p14="http://schemas.microsoft.com/office/powerpoint/2010/main" val="229783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smtClean="0">
                <a:solidFill>
                  <a:srgbClr val="505050"/>
                </a:solidFill>
              </a:rPr>
              <a:t>Microsoft Confidential</a:t>
            </a:r>
            <a:endParaRPr>
              <a:solidFill>
                <a:srgbClr val="505050"/>
              </a:solidFill>
            </a:endParaRPr>
          </a:p>
        </p:txBody>
      </p:sp>
      <p:sp>
        <p:nvSpPr>
          <p:cNvPr id="3" name="Slide Number Placeholder 2"/>
          <p:cNvSpPr>
            <a:spLocks noGrp="1"/>
          </p:cNvSpPr>
          <p:nvPr>
            <p:ph type="sldNum" sz="quarter" idx="11"/>
          </p:nvPr>
        </p:nvSpPr>
        <p:spPr/>
        <p:txBody>
          <a:bodyPr/>
          <a:lstStyle/>
          <a:p>
            <a:fld id="{27258FFF-F925-446B-8502-81C933981705}" type="slidenum">
              <a:rPr>
                <a:solidFill>
                  <a:srgbClr val="505050"/>
                </a:solidFill>
              </a:rPr>
              <a:pPr/>
              <a:t>‹#›</a:t>
            </a:fld>
            <a:endParaRPr>
              <a:solidFill>
                <a:srgbClr val="505050"/>
              </a:solidFill>
            </a:endParaRPr>
          </a:p>
        </p:txBody>
      </p:sp>
    </p:spTree>
    <p:extLst>
      <p:ext uri="{BB962C8B-B14F-4D97-AF65-F5344CB8AC3E}">
        <p14:creationId xmlns:p14="http://schemas.microsoft.com/office/powerpoint/2010/main" val="342904564"/>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70pt Title w/photo">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0"/>
            <a:ext cx="12436475" cy="6994525"/>
          </a:xfrm>
          <a:prstGeom prst="rect">
            <a:avLst/>
          </a:prstGeom>
        </p:spPr>
        <p:txBody>
          <a:bodyPr anchor="ctr"/>
          <a:lstStyle>
            <a:lvl1pPr marL="0" indent="0">
              <a:buNone/>
              <a:defRPr baseline="0"/>
            </a:lvl1pPr>
          </a:lstStyle>
          <a:p>
            <a:r>
              <a:rPr lang="en-US" dirty="0" smtClean="0"/>
              <a:t>click icon to insert photo</a:t>
            </a:r>
            <a:endParaRPr lang="en-US" dirty="0"/>
          </a:p>
        </p:txBody>
      </p:sp>
      <p:sp>
        <p:nvSpPr>
          <p:cNvPr id="7" name="Text Placeholder 4"/>
          <p:cNvSpPr>
            <a:spLocks noGrp="1"/>
          </p:cNvSpPr>
          <p:nvPr>
            <p:ph type="body" sz="quarter" idx="12"/>
          </p:nvPr>
        </p:nvSpPr>
        <p:spPr>
          <a:xfrm>
            <a:off x="274639" y="296867"/>
            <a:ext cx="10972802" cy="1130491"/>
          </a:xfrm>
          <a:prstGeom prst="rect">
            <a:avLst/>
          </a:prstGeom>
        </p:spPr>
        <p:txBody>
          <a:bodyPr lIns="146304" tIns="91440" rIns="146304" bIns="91440">
            <a:noAutofit/>
          </a:bodyPr>
          <a:lstStyle>
            <a:lvl1pPr marL="0" indent="0">
              <a:lnSpc>
                <a:spcPct val="90000"/>
              </a:lnSpc>
              <a:spcBef>
                <a:spcPts val="1199"/>
              </a:spcBef>
              <a:spcAft>
                <a:spcPts val="2402"/>
              </a:spcAft>
              <a:buFontTx/>
              <a:buNone/>
              <a:defRPr lang="en-US" sz="7003" b="0" i="0" kern="1200" spc="0" baseline="0" dirty="0" smtClean="0">
                <a:solidFill>
                  <a:schemeClr val="bg1"/>
                </a:solidFill>
                <a:latin typeface="+mj-lt"/>
                <a:ea typeface="+mn-ea"/>
                <a:cs typeface="+mn-cs"/>
              </a:defRPr>
            </a:lvl1pPr>
          </a:lstStyle>
          <a:p>
            <a:pPr marL="0" marR="0" lvl="0" indent="0" algn="l" defTabSz="932901" rtl="0" eaLnBrk="1" fontAlgn="auto" latinLnBrk="0" hangingPunct="1">
              <a:lnSpc>
                <a:spcPct val="90000"/>
              </a:lnSpc>
              <a:spcBef>
                <a:spcPts val="1199"/>
              </a:spcBef>
              <a:spcAft>
                <a:spcPts val="2402"/>
              </a:spcAft>
              <a:buClrTx/>
              <a:buSzPct val="90000"/>
              <a:buFontTx/>
              <a:buNone/>
              <a:tabLst/>
            </a:pPr>
            <a:r>
              <a:rPr lang="en-US" dirty="0" smtClean="0"/>
              <a:t>Click to edit Master text</a:t>
            </a:r>
          </a:p>
        </p:txBody>
      </p:sp>
    </p:spTree>
    <p:extLst>
      <p:ext uri="{BB962C8B-B14F-4D97-AF65-F5344CB8AC3E}">
        <p14:creationId xmlns:p14="http://schemas.microsoft.com/office/powerpoint/2010/main" val="4191282479"/>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a:prstGeom prst="rect">
            <a:avLst/>
          </a:prstGeom>
        </p:spPr>
        <p:txBody>
          <a:bodyPr>
            <a:spAutoFit/>
          </a:bodyPr>
          <a:lstStyle>
            <a:lvl1pPr>
              <a:buClr>
                <a:schemeClr val="tx2"/>
              </a:buClr>
              <a:defRPr>
                <a:gradFill>
                  <a:gsLst>
                    <a:gs pos="13869">
                      <a:schemeClr val="tx2"/>
                    </a:gs>
                    <a:gs pos="42000">
                      <a:schemeClr val="tx2"/>
                    </a:gs>
                  </a:gsLst>
                  <a:lin ang="5400000" scaled="0"/>
                </a:gradFill>
              </a:defRPr>
            </a:lvl1pPr>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a:xfrm>
            <a:off x="274639" y="295274"/>
            <a:ext cx="11889564" cy="917575"/>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1854426991"/>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People-centric IT Title">
    <p:bg>
      <p:bgPr>
        <a:solidFill>
          <a:schemeClr val="accent5"/>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12436475" cy="6994525"/>
          </a:xfrm>
          <a:prstGeom prst="rect">
            <a:avLst/>
          </a:prstGeom>
          <a:solidFill>
            <a:srgbClr val="0072C6"/>
          </a:solidFill>
        </p:spPr>
      </p:pic>
      <p:sp>
        <p:nvSpPr>
          <p:cNvPr id="7" name="Rectangle 6"/>
          <p:cNvSpPr/>
          <p:nvPr userDrawn="1"/>
        </p:nvSpPr>
        <p:spPr bwMode="auto">
          <a:xfrm>
            <a:off x="274638" y="296863"/>
            <a:ext cx="5486400" cy="5486400"/>
          </a:xfrm>
          <a:prstGeom prst="rect">
            <a:avLst/>
          </a:prstGeom>
          <a:solidFill>
            <a:schemeClr val="accent5">
              <a:alpha val="9098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ctrTitle" hasCustomPrompt="1"/>
          </p:nvPr>
        </p:nvSpPr>
        <p:spPr>
          <a:xfrm>
            <a:off x="274639" y="2142636"/>
            <a:ext cx="5303526" cy="1720381"/>
          </a:xfrm>
          <a:prstGeom prst="rect">
            <a:avLst/>
          </a:prstGeom>
        </p:spPr>
        <p:txBody>
          <a:bodyPr lIns="146304" tIns="91440" rIns="146304" bIns="91440"/>
          <a:lstStyle>
            <a:lvl1pPr algn="l">
              <a:lnSpc>
                <a:spcPct val="90000"/>
              </a:lnSpc>
              <a:defRPr sz="6000" baseline="0">
                <a:solidFill>
                  <a:schemeClr val="bg1"/>
                </a:solidFill>
              </a:defRPr>
            </a:lvl1pPr>
          </a:lstStyle>
          <a:p>
            <a:r>
              <a:rPr lang="en-US" smtClean="0"/>
              <a:t>SQL Server headline</a:t>
            </a:r>
            <a:endParaRPr lang="en-US"/>
          </a:p>
        </p:txBody>
      </p:sp>
      <p:sp>
        <p:nvSpPr>
          <p:cNvPr id="3" name="Subtitle 2"/>
          <p:cNvSpPr>
            <a:spLocks noGrp="1"/>
          </p:cNvSpPr>
          <p:nvPr>
            <p:ph type="subTitle" idx="1" hasCustomPrompt="1"/>
          </p:nvPr>
        </p:nvSpPr>
        <p:spPr>
          <a:xfrm>
            <a:off x="274702" y="3954463"/>
            <a:ext cx="5303462" cy="1055382"/>
          </a:xfrm>
          <a:prstGeom prst="rect">
            <a:avLst/>
          </a:prstGeom>
        </p:spPr>
        <p:txBody>
          <a:bodyPr lIns="182880" tIns="146304" rIns="182880" bIns="146304"/>
          <a:lstStyle>
            <a:lvl1pPr marL="0" indent="0" algn="l">
              <a:lnSpc>
                <a:spcPct val="90000"/>
              </a:lnSpc>
              <a:buNone/>
              <a:defRPr sz="220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Speaker Name</a:t>
            </a:r>
            <a:br>
              <a:rPr lang="en-US" smtClean="0"/>
            </a:br>
            <a:r>
              <a:rPr lang="en-US" smtClean="0"/>
              <a:t>Date</a:t>
            </a:r>
          </a:p>
        </p:txBody>
      </p:sp>
      <p:pic>
        <p:nvPicPr>
          <p:cNvPr id="10" name="Picture 9"/>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473324" y="479775"/>
            <a:ext cx="1304123" cy="285764"/>
          </a:xfrm>
          <a:prstGeom prst="rect">
            <a:avLst/>
          </a:prstGeom>
        </p:spPr>
      </p:pic>
    </p:spTree>
    <p:extLst>
      <p:ext uri="{BB962C8B-B14F-4D97-AF65-F5344CB8AC3E}">
        <p14:creationId xmlns:p14="http://schemas.microsoft.com/office/powerpoint/2010/main" val="175865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Change 48pt Title">
    <p:bg>
      <p:bgPr>
        <a:solidFill>
          <a:schemeClr val="accent5"/>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a:prstGeom prst="rect">
            <a:avLst/>
          </a:prstGeom>
        </p:spPr>
        <p:txBody>
          <a:bodyPr/>
          <a:lstStyle>
            <a:lvl1pPr marL="0" indent="0">
              <a:buNone/>
              <a:defRPr>
                <a:solidFill>
                  <a:schemeClr val="bg1"/>
                </a:solidFill>
              </a:defRPr>
            </a:lvl1pPr>
          </a:lstStyle>
          <a:p>
            <a:r>
              <a:rPr lang="en-US" smtClean="0"/>
              <a:t>Click icon to add picture</a:t>
            </a:r>
            <a:endParaRPr lang="en-US" dirty="0"/>
          </a:p>
        </p:txBody>
      </p:sp>
      <p:sp>
        <p:nvSpPr>
          <p:cNvPr id="3" name="Text Placeholder 2"/>
          <p:cNvSpPr>
            <a:spLocks noGrp="1"/>
          </p:cNvSpPr>
          <p:nvPr>
            <p:ph type="body" sz="quarter" idx="11"/>
          </p:nvPr>
        </p:nvSpPr>
        <p:spPr>
          <a:xfrm>
            <a:off x="274638" y="1211263"/>
            <a:ext cx="4572000" cy="4572000"/>
          </a:xfrm>
          <a:prstGeom prst="rect">
            <a:avLst/>
          </a:prstGeom>
          <a:solidFill>
            <a:schemeClr val="accent5">
              <a:alpha val="90588"/>
            </a:schemeClr>
          </a:solidFill>
        </p:spPr>
        <p:txBody>
          <a:bodyPr lIns="146304" tIns="91440" rIns="146304" bIns="91440">
            <a:noAutofit/>
          </a:bodyPr>
          <a:lstStyle>
            <a:lvl1pPr marL="0" indent="0" algn="l">
              <a:buNone/>
              <a:defRPr lang="en-US" sz="4800" kern="1200" spc="0" baseline="0" dirty="0" smtClean="0">
                <a:solidFill>
                  <a:schemeClr val="bg1"/>
                </a:solidFill>
                <a:latin typeface="+mj-lt"/>
                <a:ea typeface="+mn-ea"/>
                <a:cs typeface="+mn-cs"/>
              </a:defRPr>
            </a:lvl1pPr>
            <a:lvl2pPr marL="342867" indent="0" algn="l">
              <a:buNone/>
              <a:defRPr sz="4800"/>
            </a:lvl2pPr>
            <a:lvl3pPr marL="571444" indent="0" algn="l">
              <a:buNone/>
              <a:defRPr sz="4800"/>
            </a:lvl3pPr>
            <a:lvl4pPr marL="800021" indent="0" algn="l">
              <a:buNone/>
              <a:defRPr sz="4800"/>
            </a:lvl4pPr>
            <a:lvl5pPr marL="1028598" indent="0" algn="l">
              <a:buNone/>
              <a:defRPr sz="4800"/>
            </a:lvl5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p:txBody>
      </p:sp>
      <p:sp>
        <p:nvSpPr>
          <p:cNvPr id="5" name="Footer Placeholder 2"/>
          <p:cNvSpPr>
            <a:spLocks noGrp="1"/>
          </p:cNvSpPr>
          <p:nvPr>
            <p:ph type="ftr" sz="quarter" idx="3"/>
          </p:nvPr>
        </p:nvSpPr>
        <p:spPr>
          <a:xfrm>
            <a:off x="457200" y="6565392"/>
            <a:ext cx="3937000" cy="137160"/>
          </a:xfrm>
          <a:prstGeom prst="rect">
            <a:avLst/>
          </a:prstGeom>
        </p:spPr>
        <p:txBody>
          <a:bodyPr vert="horz" lIns="0" tIns="0" rIns="91440" bIns="0" rtlCol="0" anchor="ctr"/>
          <a:lstStyle>
            <a:lvl1pPr marL="0" algn="l" defTabSz="932742" rtl="0" eaLnBrk="1" latinLnBrk="0" hangingPunct="1">
              <a:defRPr lang="en-US" sz="900" kern="1200">
                <a:solidFill>
                  <a:schemeClr val="bg1"/>
                </a:solidFill>
                <a:latin typeface="+mn-lt"/>
                <a:ea typeface="+mn-ea"/>
                <a:cs typeface="+mn-cs"/>
              </a:defRPr>
            </a:lvl1pPr>
          </a:lstStyle>
          <a:p>
            <a:r>
              <a:rPr lang="en-US" smtClean="0"/>
              <a:t>Microsoft Confidential</a:t>
            </a:r>
            <a:endParaRPr lang="en-US"/>
          </a:p>
        </p:txBody>
      </p:sp>
      <p:sp>
        <p:nvSpPr>
          <p:cNvPr id="6" name="Slide Number Placeholder 4"/>
          <p:cNvSpPr>
            <a:spLocks noGrp="1"/>
          </p:cNvSpPr>
          <p:nvPr>
            <p:ph type="sldNum" sz="quarter" idx="4"/>
          </p:nvPr>
        </p:nvSpPr>
        <p:spPr>
          <a:xfrm>
            <a:off x="11595101" y="6565392"/>
            <a:ext cx="566737" cy="137160"/>
          </a:xfrm>
          <a:prstGeom prst="rect">
            <a:avLst/>
          </a:prstGeom>
        </p:spPr>
        <p:txBody>
          <a:bodyPr vert="horz" lIns="91440" tIns="0" rIns="0" bIns="0" rtlCol="0" anchor="ctr"/>
          <a:lstStyle>
            <a:lvl1pPr algn="r">
              <a:defRPr lang="en-US" sz="900" b="0" kern="1200" smtClean="0">
                <a:solidFill>
                  <a:schemeClr val="bg1"/>
                </a:solidFill>
                <a:latin typeface="+mn-lt"/>
                <a:ea typeface="+mn-ea"/>
                <a:cs typeface="+mn-cs"/>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3801232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ue Tile Title">
    <p:spTree>
      <p:nvGrpSpPr>
        <p:cNvPr id="1" name=""/>
        <p:cNvGrpSpPr/>
        <p:nvPr/>
      </p:nvGrpSpPr>
      <p:grpSpPr>
        <a:xfrm>
          <a:off x="0" y="0"/>
          <a:ext cx="0" cy="0"/>
          <a:chOff x="0" y="0"/>
          <a:chExt cx="0" cy="0"/>
        </a:xfrm>
      </p:grpSpPr>
      <p:pic>
        <p:nvPicPr>
          <p:cNvPr id="5" name="Picture 3"/>
          <p:cNvPicPr>
            <a:picLocks noChangeAspect="1" noChangeArrowheads="1"/>
          </p:cNvPicPr>
          <p:nvPr userDrawn="1"/>
        </p:nvPicPr>
        <p:blipFill rotWithShape="1">
          <a:blip r:embed="rId2" cstate="screen">
            <a:extLst>
              <a:ext uri="{28A0092B-C50C-407E-A947-70E740481C1C}">
                <a14:useLocalDpi xmlns:a14="http://schemas.microsoft.com/office/drawing/2010/main" val="0"/>
              </a:ext>
            </a:extLst>
          </a:blip>
          <a:srcRect/>
          <a:stretch/>
        </p:blipFill>
        <p:spPr bwMode="auto">
          <a:xfrm>
            <a:off x="-8773" y="0"/>
            <a:ext cx="12455610" cy="70074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 Placeholder 8"/>
          <p:cNvSpPr>
            <a:spLocks noGrp="1"/>
          </p:cNvSpPr>
          <p:nvPr>
            <p:ph type="body" sz="quarter" idx="10"/>
          </p:nvPr>
        </p:nvSpPr>
        <p:spPr>
          <a:xfrm>
            <a:off x="285750" y="304799"/>
            <a:ext cx="6397768" cy="6403975"/>
          </a:xfrm>
          <a:prstGeom prst="rect">
            <a:avLst/>
          </a:prstGeom>
          <a:solidFill>
            <a:srgbClr val="68217A">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dirty="0" smtClean="0"/>
              <a:t>Click to edit Master text styles</a:t>
            </a:r>
          </a:p>
          <a:p>
            <a:pPr lvl="1"/>
            <a:r>
              <a:rPr lang="en-US" dirty="0" smtClean="0"/>
              <a:t>Second level</a:t>
            </a:r>
          </a:p>
        </p:txBody>
      </p:sp>
      <p:sp>
        <p:nvSpPr>
          <p:cNvPr id="3" name="TextBox 2"/>
          <p:cNvSpPr txBox="1"/>
          <p:nvPr userDrawn="1"/>
        </p:nvSpPr>
        <p:spPr>
          <a:xfrm>
            <a:off x="-1886788" y="-362881"/>
            <a:ext cx="914400" cy="914400"/>
          </a:xfrm>
          <a:prstGeom prst="rect">
            <a:avLst/>
          </a:prstGeom>
          <a:noFill/>
        </p:spPr>
        <p:txBody>
          <a:bodyPr wrap="none" lIns="182880" tIns="146304" rIns="182880" bIns="146304" rtlCol="0">
            <a:noAutofit/>
          </a:bodyPr>
          <a:lstStyle/>
          <a:p>
            <a:pPr defTabSz="932688">
              <a:lnSpc>
                <a:spcPct val="90000"/>
              </a:lnSpc>
              <a:spcAft>
                <a:spcPts val="600"/>
              </a:spcAft>
            </a:pPr>
            <a:endParaRPr lang="en-US" sz="2400" dirty="0" smtClean="0">
              <a:gradFill>
                <a:gsLst>
                  <a:gs pos="2917">
                    <a:srgbClr val="000000"/>
                  </a:gs>
                  <a:gs pos="30000">
                    <a:srgbClr val="000000"/>
                  </a:gs>
                </a:gsLst>
                <a:lin ang="5400000" scaled="0"/>
              </a:gradFill>
            </a:endParaRPr>
          </a:p>
        </p:txBody>
      </p:sp>
    </p:spTree>
    <p:extLst>
      <p:ext uri="{BB962C8B-B14F-4D97-AF65-F5344CB8AC3E}">
        <p14:creationId xmlns:p14="http://schemas.microsoft.com/office/powerpoint/2010/main" val="789199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5"/>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1"/>
          </p:nvPr>
        </p:nvSpPr>
        <p:spPr/>
        <p:txBody>
          <a:bodyPr/>
          <a:lstStyle>
            <a:lvl1pPr>
              <a:defRPr>
                <a:solidFill>
                  <a:schemeClr val="bg1"/>
                </a:solidFill>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1964008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4pt Title">
    <p:bg>
      <p:bgPr>
        <a:solidFill>
          <a:schemeClr val="accent5"/>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4"/>
          </p:nvPr>
        </p:nvSpPr>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27258FFF-F925-446B-8502-81C933981705}" type="slidenum">
              <a:rPr lang="en-US" smtClean="0"/>
              <a:pPr/>
              <a:t>‹#›</a:t>
            </a:fld>
            <a:endParaRPr lang="en-US"/>
          </a:p>
        </p:txBody>
      </p:sp>
      <p:sp>
        <p:nvSpPr>
          <p:cNvPr id="10" name="Text Placeholder 4"/>
          <p:cNvSpPr>
            <a:spLocks noGrp="1"/>
          </p:cNvSpPr>
          <p:nvPr>
            <p:ph type="body" sz="quarter" idx="10"/>
          </p:nvPr>
        </p:nvSpPr>
        <p:spPr>
          <a:xfrm>
            <a:off x="274819" y="375657"/>
            <a:ext cx="6400614" cy="457195"/>
          </a:xfrm>
          <a:prstGeom prst="rect">
            <a:avLst/>
          </a:prstGeom>
        </p:spPr>
        <p:txBody>
          <a:bodyPr lIns="182880" tIns="146304" rIns="182880" bIns="146304" anchor="ctr" anchorCtr="0"/>
          <a:lstStyle>
            <a:lvl1pPr marL="0" indent="0">
              <a:lnSpc>
                <a:spcPts val="2800"/>
              </a:lnSpc>
              <a:spcBef>
                <a:spcPts val="0"/>
              </a:spcBef>
              <a:buFontTx/>
              <a:buNone/>
              <a:defRPr sz="2400">
                <a:solidFill>
                  <a:schemeClr val="bg1"/>
                </a:soli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dirty="0" smtClean="0"/>
              <a:t>Click to edit Master </a:t>
            </a:r>
            <a:r>
              <a:rPr lang="en-US" smtClean="0"/>
              <a:t>text styles</a:t>
            </a:r>
          </a:p>
        </p:txBody>
      </p:sp>
    </p:spTree>
    <p:extLst>
      <p:ext uri="{BB962C8B-B14F-4D97-AF65-F5344CB8AC3E}">
        <p14:creationId xmlns:p14="http://schemas.microsoft.com/office/powerpoint/2010/main" val="3079236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tatement">
    <p:bg>
      <p:bgPr>
        <a:solidFill>
          <a:schemeClr val="accent5"/>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4635854" y="2125677"/>
            <a:ext cx="3502323" cy="2798708"/>
          </a:xfrm>
          <a:prstGeom prst="rect">
            <a:avLst/>
          </a:prstGeom>
        </p:spPr>
        <p:txBody>
          <a:bodyPr lIns="146304" tIns="91440" rIns="146304" bIns="91440" anchor="ctr">
            <a:noAutofit/>
          </a:bodyPr>
          <a:lstStyle>
            <a:lvl1pPr marL="0" indent="0">
              <a:lnSpc>
                <a:spcPts val="6000"/>
              </a:lnSpc>
              <a:spcBef>
                <a:spcPts val="0"/>
              </a:spcBef>
              <a:spcAft>
                <a:spcPts val="0"/>
              </a:spcAft>
              <a:buFontTx/>
              <a:buNone/>
              <a:defRPr sz="5400" b="0" i="0" baseline="0">
                <a:solidFill>
                  <a:schemeClr val="bg1"/>
                </a:solidFill>
                <a:latin typeface="+mj-lt"/>
              </a:defRPr>
            </a:lvl1pPr>
          </a:lstStyle>
          <a:p>
            <a:pPr lvl="0"/>
            <a:r>
              <a:rPr lang="en-US" smtClean="0"/>
              <a:t>SQL Server</a:t>
            </a:r>
            <a:br>
              <a:rPr lang="en-US" smtClean="0"/>
            </a:br>
            <a:r>
              <a:rPr lang="en-US" smtClean="0"/>
              <a:t>statement</a:t>
            </a:r>
          </a:p>
        </p:txBody>
      </p:sp>
      <p:sp>
        <p:nvSpPr>
          <p:cNvPr id="2" name="Footer Placeholder 1"/>
          <p:cNvSpPr>
            <a:spLocks noGrp="1"/>
          </p:cNvSpPr>
          <p:nvPr>
            <p:ph type="ftr" sz="quarter" idx="11"/>
          </p:nvPr>
        </p:nvSpPr>
        <p:spPr/>
        <p:txBody>
          <a:bodyPr/>
          <a:lstStyle>
            <a:lvl1pPr>
              <a:defRPr>
                <a:solidFill>
                  <a:schemeClr val="bg1"/>
                </a:solidFill>
              </a:defRPr>
            </a:lvl1pPr>
          </a:lstStyle>
          <a:p>
            <a:r>
              <a:rPr lang="en-US" smtClean="0"/>
              <a:t>Microsoft Confidential</a:t>
            </a:r>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7258FFF-F925-446B-8502-81C933981705}" type="slidenum">
              <a:rPr lang="en-US" smtClean="0"/>
              <a:pPr/>
              <a:t>‹#›</a:t>
            </a:fld>
            <a:endParaRPr lang="en-US"/>
          </a:p>
        </p:txBody>
      </p:sp>
      <p:sp>
        <p:nvSpPr>
          <p:cNvPr id="7" name="Rectangle 6"/>
          <p:cNvSpPr/>
          <p:nvPr userDrawn="1"/>
        </p:nvSpPr>
        <p:spPr bwMode="auto">
          <a:xfrm>
            <a:off x="3932238" y="121126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7955608" y="523622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bwMode="auto">
          <a:xfrm>
            <a:off x="3932238" y="523464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userDrawn="1"/>
        </p:nvSpPr>
        <p:spPr bwMode="auto">
          <a:xfrm>
            <a:off x="7955608" y="121126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189541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anim calcmode="lin" valueType="num">
                                      <p:cBhvr>
                                        <p:cTn id="10" dur="500" fill="hold"/>
                                        <p:tgtEl>
                                          <p:spTgt spid="5"/>
                                        </p:tgtEl>
                                        <p:attrNameLst>
                                          <p:attrName>ppt_x</p:attrName>
                                        </p:attrNameLst>
                                      </p:cBhvr>
                                      <p:tavLst>
                                        <p:tav tm="0">
                                          <p:val>
                                            <p:fltVal val="0.5"/>
                                          </p:val>
                                        </p:tav>
                                        <p:tav tm="100000">
                                          <p:val>
                                            <p:strVal val="#ppt_x"/>
                                          </p:val>
                                        </p:tav>
                                      </p:tavLst>
                                    </p:anim>
                                    <p:anim calcmode="lin" valueType="num">
                                      <p:cBhvr>
                                        <p:cTn id="11" dur="500" fill="hold"/>
                                        <p:tgtEl>
                                          <p:spTgt spid="5"/>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anim calcmode="lin" valueType="num">
                                      <p:cBhvr>
                                        <p:cTn id="17" dur="500" fill="hold"/>
                                        <p:tgtEl>
                                          <p:spTgt spid="7"/>
                                        </p:tgtEl>
                                        <p:attrNameLst>
                                          <p:attrName>ppt_x</p:attrName>
                                        </p:attrNameLst>
                                      </p:cBhvr>
                                      <p:tavLst>
                                        <p:tav tm="0">
                                          <p:val>
                                            <p:fltVal val="0.5"/>
                                          </p:val>
                                        </p:tav>
                                        <p:tav tm="100000">
                                          <p:val>
                                            <p:strVal val="#ppt_x"/>
                                          </p:val>
                                        </p:tav>
                                      </p:tavLst>
                                    </p:anim>
                                    <p:anim calcmode="lin" valueType="num">
                                      <p:cBhvr>
                                        <p:cTn id="18" dur="500" fill="hold"/>
                                        <p:tgtEl>
                                          <p:spTgt spid="7"/>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anim calcmode="lin" valueType="num">
                                      <p:cBhvr>
                                        <p:cTn id="24" dur="500" fill="hold"/>
                                        <p:tgtEl>
                                          <p:spTgt spid="8"/>
                                        </p:tgtEl>
                                        <p:attrNameLst>
                                          <p:attrName>ppt_x</p:attrName>
                                        </p:attrNameLst>
                                      </p:cBhvr>
                                      <p:tavLst>
                                        <p:tav tm="0">
                                          <p:val>
                                            <p:fltVal val="0.5"/>
                                          </p:val>
                                        </p:tav>
                                        <p:tav tm="100000">
                                          <p:val>
                                            <p:strVal val="#ppt_x"/>
                                          </p:val>
                                        </p:tav>
                                      </p:tavLst>
                                    </p:anim>
                                    <p:anim calcmode="lin" valueType="num">
                                      <p:cBhvr>
                                        <p:cTn id="25" dur="500" fill="hold"/>
                                        <p:tgtEl>
                                          <p:spTgt spid="8"/>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anim calcmode="lin" valueType="num">
                                      <p:cBhvr>
                                        <p:cTn id="31" dur="500" fill="hold"/>
                                        <p:tgtEl>
                                          <p:spTgt spid="9"/>
                                        </p:tgtEl>
                                        <p:attrNameLst>
                                          <p:attrName>ppt_x</p:attrName>
                                        </p:attrNameLst>
                                      </p:cBhvr>
                                      <p:tavLst>
                                        <p:tav tm="0">
                                          <p:val>
                                            <p:fltVal val="0.5"/>
                                          </p:val>
                                        </p:tav>
                                        <p:tav tm="100000">
                                          <p:val>
                                            <p:strVal val="#ppt_x"/>
                                          </p:val>
                                        </p:tav>
                                      </p:tavLst>
                                    </p:anim>
                                    <p:anim calcmode="lin" valueType="num">
                                      <p:cBhvr>
                                        <p:cTn id="32" dur="500" fill="hold"/>
                                        <p:tgtEl>
                                          <p:spTgt spid="9"/>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Effect transition="in" filter="fade">
                                      <p:cBhvr>
                                        <p:cTn id="37" dur="500"/>
                                        <p:tgtEl>
                                          <p:spTgt spid="10"/>
                                        </p:tgtEl>
                                      </p:cBhvr>
                                    </p:animEffect>
                                    <p:anim calcmode="lin" valueType="num">
                                      <p:cBhvr>
                                        <p:cTn id="38" dur="500" fill="hold"/>
                                        <p:tgtEl>
                                          <p:spTgt spid="10"/>
                                        </p:tgtEl>
                                        <p:attrNameLst>
                                          <p:attrName>ppt_x</p:attrName>
                                        </p:attrNameLst>
                                      </p:cBhvr>
                                      <p:tavLst>
                                        <p:tav tm="0">
                                          <p:val>
                                            <p:fltVal val="0.5"/>
                                          </p:val>
                                        </p:tav>
                                        <p:tav tm="100000">
                                          <p:val>
                                            <p:strVal val="#ppt_x"/>
                                          </p:val>
                                        </p:tav>
                                      </p:tavLst>
                                    </p:anim>
                                    <p:anim calcmode="lin" valueType="num">
                                      <p:cBhvr>
                                        <p:cTn id="39" dur="500" fill="hold"/>
                                        <p:tgtEl>
                                          <p:spTgt spid="10"/>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53" presetClass="entr" presetSubtype="52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p:cTn dur="500" fill="hold"/>
                        <p:tgtEl>
                          <p:spTgt spid="5"/>
                        </p:tgtEl>
                        <p:attrNameLst>
                          <p:attrName>ppt_w</p:attrName>
                        </p:attrNameLst>
                      </p:cBhvr>
                      <p:tavLst>
                        <p:tav tm="0">
                          <p:val>
                            <p:fltVal val="0"/>
                          </p:val>
                        </p:tav>
                        <p:tav tm="100000">
                          <p:val>
                            <p:strVal val="#ppt_w"/>
                          </p:val>
                        </p:tav>
                      </p:tavLst>
                    </p:anim>
                    <p:anim calcmode="lin" valueType="num">
                      <p:cBhvr>
                        <p:cTn dur="500" fill="hold"/>
                        <p:tgtEl>
                          <p:spTgt spid="5"/>
                        </p:tgtEl>
                        <p:attrNameLst>
                          <p:attrName>ppt_h</p:attrName>
                        </p:attrNameLst>
                      </p:cBhvr>
                      <p:tavLst>
                        <p:tav tm="0">
                          <p:val>
                            <p:fltVal val="0"/>
                          </p:val>
                        </p:tav>
                        <p:tav tm="100000">
                          <p:val>
                            <p:strVal val="#ppt_h"/>
                          </p:val>
                        </p:tav>
                      </p:tavLst>
                    </p:anim>
                    <p:animEffect transition="in" filter="fade">
                      <p:cBhvr>
                        <p:cTn dur="500"/>
                        <p:tgtEl>
                          <p:spTgt spid="5"/>
                        </p:tgtEl>
                      </p:cBhvr>
                    </p:animEffect>
                    <p:anim calcmode="lin" valueType="num">
                      <p:cBhvr>
                        <p:cTn dur="500" fill="hold"/>
                        <p:tgtEl>
                          <p:spTgt spid="5"/>
                        </p:tgtEl>
                        <p:attrNameLst>
                          <p:attrName>ppt_x</p:attrName>
                        </p:attrNameLst>
                      </p:cBhvr>
                      <p:tavLst>
                        <p:tav tm="0">
                          <p:val>
                            <p:fltVal val="0.5"/>
                          </p:val>
                        </p:tav>
                        <p:tav tm="100000">
                          <p:val>
                            <p:strVal val="#ppt_x"/>
                          </p:val>
                        </p:tav>
                      </p:tavLst>
                    </p:anim>
                    <p:anim calcmode="lin" valueType="num">
                      <p:cBhvr>
                        <p:cTn dur="500" fill="hold"/>
                        <p:tgtEl>
                          <p:spTgt spid="5"/>
                        </p:tgtEl>
                        <p:attrNameLst>
                          <p:attrName>ppt_y</p:attrName>
                        </p:attrNameLst>
                      </p:cBhvr>
                      <p:tavLst>
                        <p:tav tm="0">
                          <p:val>
                            <p:fltVal val="0.5"/>
                          </p:val>
                        </p:tav>
                        <p:tav tm="100000">
                          <p:val>
                            <p:strVal val="#ppt_y"/>
                          </p:val>
                        </p:tav>
                      </p:tavLst>
                    </p:anim>
                  </p:childTnLst>
                </p:cTn>
              </p:par>
            </p:tnLst>
          </p:tmpl>
        </p:tmplLst>
      </p:bldP>
      <p:bldP spid="7" grpId="0" animBg="1"/>
      <p:bldP spid="8" grpId="0" animBg="1"/>
      <p:bldP spid="9" grpId="0" animBg="1"/>
      <p:bldP spid="10" grpId="0"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8 Categories">
    <p:bg>
      <p:bgPr>
        <a:solidFill>
          <a:schemeClr val="accent5"/>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4"/>
          </p:nvPr>
        </p:nvSpPr>
        <p:spPr>
          <a:solidFill>
            <a:schemeClr val="accent5"/>
          </a:solidFill>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5"/>
          </p:nvPr>
        </p:nvSpPr>
        <p:spPr>
          <a:solidFill>
            <a:schemeClr val="accent5"/>
          </a:solidFill>
        </p:spPr>
        <p:txBody>
          <a:bodyPr/>
          <a:lstStyle>
            <a:lvl1pPr>
              <a:defRPr>
                <a:solidFill>
                  <a:schemeClr val="bg1"/>
                </a:solidFill>
              </a:defRPr>
            </a:lvl1pPr>
          </a:lstStyle>
          <a:p>
            <a:fld id="{27258FFF-F925-446B-8502-81C933981705}" type="slidenum">
              <a:rPr lang="en-US" smtClean="0"/>
              <a:pPr/>
              <a:t>‹#›</a:t>
            </a:fld>
            <a:endParaRPr lang="en-US"/>
          </a:p>
        </p:txBody>
      </p:sp>
      <p:sp>
        <p:nvSpPr>
          <p:cNvPr id="10" name="Text Placeholder 4"/>
          <p:cNvSpPr>
            <a:spLocks noGrp="1"/>
          </p:cNvSpPr>
          <p:nvPr>
            <p:ph type="body" sz="quarter" idx="10"/>
          </p:nvPr>
        </p:nvSpPr>
        <p:spPr>
          <a:xfrm>
            <a:off x="274819" y="375657"/>
            <a:ext cx="6400614" cy="457195"/>
          </a:xfrm>
          <a:prstGeom prst="rect">
            <a:avLst/>
          </a:prstGeom>
        </p:spPr>
        <p:txBody>
          <a:bodyPr lIns="182880" tIns="146304" rIns="182880" bIns="146304" anchor="ctr" anchorCtr="0"/>
          <a:lstStyle>
            <a:lvl1pPr marL="0" indent="0">
              <a:lnSpc>
                <a:spcPts val="2800"/>
              </a:lnSpc>
              <a:spcBef>
                <a:spcPts val="0"/>
              </a:spcBef>
              <a:buFontTx/>
              <a:buNone/>
              <a:defRPr sz="2400">
                <a:solidFill>
                  <a:schemeClr val="bg1"/>
                </a:soli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dirty="0" smtClean="0"/>
              <a:t>Click to edit Master </a:t>
            </a:r>
            <a:r>
              <a:rPr lang="en-US" smtClean="0"/>
              <a:t>text styles</a:t>
            </a:r>
          </a:p>
        </p:txBody>
      </p:sp>
      <p:sp>
        <p:nvSpPr>
          <p:cNvPr id="7" name="Text Placeholder 26"/>
          <p:cNvSpPr>
            <a:spLocks noGrp="1"/>
          </p:cNvSpPr>
          <p:nvPr>
            <p:ph type="body" sz="quarter" idx="29" hasCustomPrompt="1"/>
          </p:nvPr>
        </p:nvSpPr>
        <p:spPr>
          <a:xfrm>
            <a:off x="457580" y="1091909"/>
            <a:ext cx="2743200"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5"/>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a:t>
            </a:r>
            <a:r>
              <a:rPr lang="en-US" smtClean="0"/>
              <a:t>to edit </a:t>
            </a:r>
            <a:r>
              <a:rPr lang="en-US" dirty="0" smtClean="0"/>
              <a:t/>
            </a:r>
            <a:br>
              <a:rPr lang="en-US" dirty="0" smtClean="0"/>
            </a:br>
            <a:r>
              <a:rPr lang="en-US" dirty="0" smtClean="0"/>
              <a:t>Master text styles</a:t>
            </a:r>
          </a:p>
        </p:txBody>
      </p:sp>
      <p:sp>
        <p:nvSpPr>
          <p:cNvPr id="8" name="Text Placeholder 26"/>
          <p:cNvSpPr>
            <a:spLocks noGrp="1"/>
          </p:cNvSpPr>
          <p:nvPr>
            <p:ph type="body" sz="quarter" idx="30" hasCustomPrompt="1"/>
          </p:nvPr>
        </p:nvSpPr>
        <p:spPr>
          <a:xfrm>
            <a:off x="3322786" y="1091909"/>
            <a:ext cx="2742914"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5"/>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9" name="Text Placeholder 26"/>
          <p:cNvSpPr>
            <a:spLocks noGrp="1"/>
          </p:cNvSpPr>
          <p:nvPr>
            <p:ph type="body" sz="quarter" idx="32" hasCustomPrompt="1"/>
          </p:nvPr>
        </p:nvSpPr>
        <p:spPr>
          <a:xfrm>
            <a:off x="6187706" y="1091909"/>
            <a:ext cx="2742914"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5"/>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1" name="Text Placeholder 26"/>
          <p:cNvSpPr>
            <a:spLocks noGrp="1"/>
          </p:cNvSpPr>
          <p:nvPr>
            <p:ph type="body" sz="quarter" idx="33" hasCustomPrompt="1"/>
          </p:nvPr>
        </p:nvSpPr>
        <p:spPr>
          <a:xfrm>
            <a:off x="9052627" y="1091909"/>
            <a:ext cx="2742914"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5"/>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2" name="Text Placeholder 26"/>
          <p:cNvSpPr>
            <a:spLocks noGrp="1"/>
          </p:cNvSpPr>
          <p:nvPr>
            <p:ph type="body" sz="quarter" idx="38" hasCustomPrompt="1"/>
          </p:nvPr>
        </p:nvSpPr>
        <p:spPr>
          <a:xfrm>
            <a:off x="457580" y="3954455"/>
            <a:ext cx="2743200" cy="2560671"/>
          </a:xfrm>
          <a:prstGeom prst="rect">
            <a:avLst/>
          </a:prstGeom>
          <a:solidFill>
            <a:srgbClr val="DC3C00"/>
          </a:solidFill>
        </p:spPr>
        <p:txBody>
          <a:bodyPr lIns="182880" tIns="146304" bIns="146304">
            <a:noAutofit/>
          </a:bodyPr>
          <a:lstStyle>
            <a:lvl1pPr marL="0" indent="0">
              <a:lnSpc>
                <a:spcPct val="90000"/>
              </a:lnSpc>
              <a:spcBef>
                <a:spcPts val="0"/>
              </a:spcBef>
              <a:spcAft>
                <a:spcPts val="600"/>
              </a:spcAft>
              <a:buFontTx/>
              <a:buNone/>
              <a:defRPr sz="1200" b="0">
                <a:solidFill>
                  <a:schemeClr val="bg1"/>
                </a:soli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smtClean="0"/>
              <a:t>Lower boxes are Orange 166</a:t>
            </a:r>
          </a:p>
          <a:p>
            <a:pPr lvl="0"/>
            <a:r>
              <a:rPr lang="en-US" smtClean="0"/>
              <a:t>(R=220 G=608 B=0)</a:t>
            </a:r>
            <a:endParaRPr lang="en-US" dirty="0" smtClean="0"/>
          </a:p>
        </p:txBody>
      </p:sp>
      <p:sp>
        <p:nvSpPr>
          <p:cNvPr id="13" name="Text Placeholder 26"/>
          <p:cNvSpPr>
            <a:spLocks noGrp="1"/>
          </p:cNvSpPr>
          <p:nvPr>
            <p:ph type="body" sz="quarter" idx="39" hasCustomPrompt="1"/>
          </p:nvPr>
        </p:nvSpPr>
        <p:spPr>
          <a:xfrm>
            <a:off x="3322871" y="3954457"/>
            <a:ext cx="2742914" cy="2560643"/>
          </a:xfrm>
          <a:prstGeom prst="rect">
            <a:avLst/>
          </a:prstGeom>
          <a:solidFill>
            <a:srgbClr val="DC3C00"/>
          </a:solidFill>
        </p:spPr>
        <p:txBody>
          <a:bodyPr lIns="182880" tIns="146304" bIns="146304">
            <a:noAutofit/>
          </a:bodyPr>
          <a:lstStyle>
            <a:lvl1pPr marL="0" indent="0">
              <a:lnSpc>
                <a:spcPts val="1440"/>
              </a:lnSpc>
              <a:spcBef>
                <a:spcPts val="0"/>
              </a:spcBef>
              <a:spcAft>
                <a:spcPts val="600"/>
              </a:spcAft>
              <a:buFontTx/>
              <a:buNone/>
              <a:defRPr sz="1200" b="0">
                <a:solidFill>
                  <a:schemeClr val="bg1"/>
                </a:soli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4" name="Text Placeholder 26"/>
          <p:cNvSpPr>
            <a:spLocks noGrp="1"/>
          </p:cNvSpPr>
          <p:nvPr>
            <p:ph type="body" sz="quarter" idx="41" hasCustomPrompt="1"/>
          </p:nvPr>
        </p:nvSpPr>
        <p:spPr>
          <a:xfrm>
            <a:off x="9052882" y="3954457"/>
            <a:ext cx="2742914" cy="2560643"/>
          </a:xfrm>
          <a:prstGeom prst="rect">
            <a:avLst/>
          </a:prstGeom>
          <a:solidFill>
            <a:srgbClr val="DC3C00"/>
          </a:solidFill>
        </p:spPr>
        <p:txBody>
          <a:bodyPr lIns="182880" tIns="146304" bIns="146304">
            <a:noAutofit/>
          </a:bodyPr>
          <a:lstStyle>
            <a:lvl1pPr marL="0" indent="0">
              <a:lnSpc>
                <a:spcPts val="1440"/>
              </a:lnSpc>
              <a:spcBef>
                <a:spcPts val="0"/>
              </a:spcBef>
              <a:spcAft>
                <a:spcPts val="600"/>
              </a:spcAft>
              <a:buFontTx/>
              <a:buNone/>
              <a:defRPr sz="1200" b="0">
                <a:solidFill>
                  <a:schemeClr val="bg1"/>
                </a:solidFill>
                <a:latin typeface="Segoe Pro"/>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5" name="Text Placeholder 26"/>
          <p:cNvSpPr>
            <a:spLocks noGrp="1"/>
          </p:cNvSpPr>
          <p:nvPr>
            <p:ph type="body" sz="quarter" idx="42" hasCustomPrompt="1"/>
          </p:nvPr>
        </p:nvSpPr>
        <p:spPr>
          <a:xfrm>
            <a:off x="6187876" y="3954457"/>
            <a:ext cx="2742914" cy="2560643"/>
          </a:xfrm>
          <a:prstGeom prst="rect">
            <a:avLst/>
          </a:prstGeom>
          <a:solidFill>
            <a:srgbClr val="DC3C00"/>
          </a:solidFill>
        </p:spPr>
        <p:txBody>
          <a:bodyPr lIns="182880" tIns="146304" bIns="146304">
            <a:noAutofit/>
          </a:bodyPr>
          <a:lstStyle>
            <a:lvl1pPr marL="0" indent="0">
              <a:lnSpc>
                <a:spcPts val="1440"/>
              </a:lnSpc>
              <a:spcBef>
                <a:spcPts val="0"/>
              </a:spcBef>
              <a:spcAft>
                <a:spcPts val="600"/>
              </a:spcAft>
              <a:buFontTx/>
              <a:buNone/>
              <a:defRPr sz="1200" b="0">
                <a:solidFill>
                  <a:schemeClr val="bg1"/>
                </a:soli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Tree>
    <p:extLst>
      <p:ext uri="{BB962C8B-B14F-4D97-AF65-F5344CB8AC3E}">
        <p14:creationId xmlns:p14="http://schemas.microsoft.com/office/powerpoint/2010/main" val="545593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4pt Title/48pt Header">
    <p:bg>
      <p:bgPr>
        <a:solidFill>
          <a:schemeClr val="accent5"/>
        </a:solidFill>
        <a:effectLst/>
      </p:bgPr>
    </p:bg>
    <p:spTree>
      <p:nvGrpSpPr>
        <p:cNvPr id="1" name=""/>
        <p:cNvGrpSpPr/>
        <p:nvPr/>
      </p:nvGrpSpPr>
      <p:grpSpPr>
        <a:xfrm>
          <a:off x="0" y="0"/>
          <a:ext cx="0" cy="0"/>
          <a:chOff x="0" y="0"/>
          <a:chExt cx="0" cy="0"/>
        </a:xfrm>
      </p:grpSpPr>
      <p:sp>
        <p:nvSpPr>
          <p:cNvPr id="6" name="Text Placeholder 4"/>
          <p:cNvSpPr>
            <a:spLocks noGrp="1"/>
          </p:cNvSpPr>
          <p:nvPr>
            <p:ph type="body" sz="quarter" idx="13"/>
          </p:nvPr>
        </p:nvSpPr>
        <p:spPr>
          <a:xfrm>
            <a:off x="259554" y="1499851"/>
            <a:ext cx="8244658" cy="677108"/>
          </a:xfrm>
          <a:prstGeom prst="rect">
            <a:avLst/>
          </a:prstGeom>
        </p:spPr>
        <p:txBody>
          <a:bodyPr lIns="146304" tIns="91440" rIns="146304" bIns="91440"/>
          <a:lstStyle>
            <a:lvl1pPr marL="0" indent="0">
              <a:lnSpc>
                <a:spcPct val="90000"/>
              </a:lnSpc>
              <a:buFontTx/>
              <a:buNone/>
              <a:defRPr sz="4800">
                <a:solidFill>
                  <a:schemeClr val="bg1"/>
                </a:solidFill>
                <a:latin typeface="+mj-lt"/>
              </a:defRPr>
            </a:lvl1pPr>
            <a:lvl2pPr marL="342867" indent="0">
              <a:buFontTx/>
              <a:buNone/>
              <a:defRPr sz="3600">
                <a:latin typeface="Segoe Pro Light"/>
              </a:defRPr>
            </a:lvl2pPr>
            <a:lvl3pPr marL="571444" indent="0">
              <a:buFontTx/>
              <a:buNone/>
              <a:defRPr sz="3600">
                <a:latin typeface="Segoe Pro Light"/>
              </a:defRPr>
            </a:lvl3pPr>
            <a:lvl4pPr marL="800021" indent="0">
              <a:buFontTx/>
              <a:buNone/>
              <a:defRPr sz="3600">
                <a:latin typeface="Segoe Pro Light"/>
              </a:defRPr>
            </a:lvl4pPr>
            <a:lvl5pPr marL="1028598" indent="0">
              <a:buFontTx/>
              <a:buNone/>
              <a:defRPr sz="3600">
                <a:latin typeface="Segoe Pro Light"/>
              </a:defRPr>
            </a:lvl5pPr>
          </a:lstStyle>
          <a:p>
            <a:pPr lvl="0"/>
            <a:r>
              <a:rPr lang="en-US" dirty="0" smtClean="0"/>
              <a:t>Click to edit Master text styles</a:t>
            </a:r>
          </a:p>
        </p:txBody>
      </p:sp>
      <p:sp>
        <p:nvSpPr>
          <p:cNvPr id="2" name="Footer Placeholder 1"/>
          <p:cNvSpPr>
            <a:spLocks noGrp="1"/>
          </p:cNvSpPr>
          <p:nvPr>
            <p:ph type="ftr" sz="quarter" idx="14"/>
          </p:nvPr>
        </p:nvSpPr>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27258FFF-F925-446B-8502-81C933981705}" type="slidenum">
              <a:rPr lang="en-US" smtClean="0"/>
              <a:pPr/>
              <a:t>‹#›</a:t>
            </a:fld>
            <a:endParaRPr lang="en-US"/>
          </a:p>
        </p:txBody>
      </p:sp>
      <p:sp>
        <p:nvSpPr>
          <p:cNvPr id="10" name="Text Placeholder 4"/>
          <p:cNvSpPr>
            <a:spLocks noGrp="1"/>
          </p:cNvSpPr>
          <p:nvPr>
            <p:ph type="body" sz="quarter" idx="10"/>
          </p:nvPr>
        </p:nvSpPr>
        <p:spPr>
          <a:xfrm>
            <a:off x="274819" y="375657"/>
            <a:ext cx="6400614" cy="457195"/>
          </a:xfrm>
          <a:prstGeom prst="rect">
            <a:avLst/>
          </a:prstGeom>
        </p:spPr>
        <p:txBody>
          <a:bodyPr lIns="182880" tIns="146304" rIns="182880" bIns="146304" anchor="ctr" anchorCtr="0"/>
          <a:lstStyle>
            <a:lvl1pPr marL="0" indent="0">
              <a:lnSpc>
                <a:spcPts val="2800"/>
              </a:lnSpc>
              <a:spcBef>
                <a:spcPts val="0"/>
              </a:spcBef>
              <a:buFontTx/>
              <a:buNone/>
              <a:defRPr sz="2400">
                <a:solidFill>
                  <a:schemeClr val="bg1"/>
                </a:soli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dirty="0" smtClean="0"/>
              <a:t>Click to edit Master </a:t>
            </a:r>
            <a:r>
              <a:rPr lang="en-US" smtClean="0"/>
              <a:t>text styles</a:t>
            </a:r>
          </a:p>
        </p:txBody>
      </p:sp>
    </p:spTree>
    <p:extLst>
      <p:ext uri="{BB962C8B-B14F-4D97-AF65-F5344CB8AC3E}">
        <p14:creationId xmlns:p14="http://schemas.microsoft.com/office/powerpoint/2010/main" val="4140939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8pt Title">
    <p:bg>
      <p:bgPr>
        <a:solidFill>
          <a:schemeClr val="accent5"/>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296863"/>
            <a:ext cx="9144000" cy="5486399"/>
          </a:xfrm>
          <a:prstGeom prst="rect">
            <a:avLst/>
          </a:prstGeom>
        </p:spPr>
        <p:txBody>
          <a:bodyPr lIns="146304" tIns="91440" rIns="146304" bIns="91440">
            <a:noAutofit/>
          </a:bodyPr>
          <a:lstStyle>
            <a:lvl1pPr marL="0" indent="0">
              <a:lnSpc>
                <a:spcPct val="90000"/>
              </a:lnSpc>
              <a:spcBef>
                <a:spcPts val="1200"/>
              </a:spcBef>
              <a:spcAft>
                <a:spcPts val="2400"/>
              </a:spcAft>
              <a:buFontTx/>
              <a:buNone/>
              <a:defRPr sz="4800" b="0" i="0" baseline="0">
                <a:solidFill>
                  <a:schemeClr val="bg1"/>
                </a:solidFill>
                <a:latin typeface="+mj-lt"/>
              </a:defRPr>
            </a:lvl1pPr>
          </a:lstStyle>
          <a:p>
            <a:pPr lvl="0"/>
            <a:r>
              <a:rPr lang="en-US" dirty="0" smtClean="0"/>
              <a:t>Click to edit Master text</a:t>
            </a:r>
          </a:p>
        </p:txBody>
      </p:sp>
      <p:sp>
        <p:nvSpPr>
          <p:cNvPr id="2" name="Footer Placeholder 1"/>
          <p:cNvSpPr>
            <a:spLocks noGrp="1"/>
          </p:cNvSpPr>
          <p:nvPr>
            <p:ph type="ftr" sz="quarter" idx="11"/>
          </p:nvPr>
        </p:nvSpPr>
        <p:spPr/>
        <p:txBody>
          <a:bodyPr/>
          <a:lstStyle>
            <a:lvl1pPr>
              <a:defRPr>
                <a:solidFill>
                  <a:schemeClr val="bg1"/>
                </a:solidFill>
              </a:defRPr>
            </a:lvl1pPr>
          </a:lstStyle>
          <a:p>
            <a:r>
              <a:rPr lang="en-US" smtClean="0"/>
              <a:t>Microsoft Confidential</a:t>
            </a:r>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757919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Data Insights Title">
    <p:bg>
      <p:bgPr>
        <a:solidFill>
          <a:schemeClr val="accent4"/>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12651570" cy="6994526"/>
          </a:xfrm>
          <a:prstGeom prst="rect">
            <a:avLst/>
          </a:prstGeom>
        </p:spPr>
      </p:pic>
      <p:sp>
        <p:nvSpPr>
          <p:cNvPr id="7" name="Rectangle 6"/>
          <p:cNvSpPr/>
          <p:nvPr userDrawn="1"/>
        </p:nvSpPr>
        <p:spPr bwMode="auto">
          <a:xfrm>
            <a:off x="274638" y="296863"/>
            <a:ext cx="5486400" cy="5486400"/>
          </a:xfrm>
          <a:prstGeom prst="rect">
            <a:avLst/>
          </a:prstGeom>
          <a:solidFill>
            <a:schemeClr val="accent4">
              <a:alpha val="9098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solidFill>
                <a:schemeClr val="accent4"/>
              </a:solidFill>
              <a:ea typeface="Segoe UI" pitchFamily="34" charset="0"/>
              <a:cs typeface="Segoe UI" pitchFamily="34" charset="0"/>
            </a:endParaRPr>
          </a:p>
        </p:txBody>
      </p:sp>
      <p:sp>
        <p:nvSpPr>
          <p:cNvPr id="2" name="Title 1"/>
          <p:cNvSpPr>
            <a:spLocks noGrp="1"/>
          </p:cNvSpPr>
          <p:nvPr>
            <p:ph type="ctrTitle" hasCustomPrompt="1"/>
          </p:nvPr>
        </p:nvSpPr>
        <p:spPr>
          <a:xfrm>
            <a:off x="274639" y="2142636"/>
            <a:ext cx="5303526" cy="1720381"/>
          </a:xfrm>
          <a:prstGeom prst="rect">
            <a:avLst/>
          </a:prstGeom>
        </p:spPr>
        <p:txBody>
          <a:bodyPr lIns="146304" tIns="91440" rIns="146304" bIns="91440"/>
          <a:lstStyle>
            <a:lvl1pPr algn="l">
              <a:defRPr sz="6000" baseline="0">
                <a:solidFill>
                  <a:schemeClr val="bg1"/>
                </a:solidFill>
              </a:defRPr>
            </a:lvl1pPr>
          </a:lstStyle>
          <a:p>
            <a:r>
              <a:rPr lang="en-US" smtClean="0"/>
              <a:t>Windows Server headline</a:t>
            </a:r>
            <a:endParaRPr lang="en-US"/>
          </a:p>
        </p:txBody>
      </p:sp>
      <p:sp>
        <p:nvSpPr>
          <p:cNvPr id="3" name="Subtitle 2"/>
          <p:cNvSpPr>
            <a:spLocks noGrp="1"/>
          </p:cNvSpPr>
          <p:nvPr>
            <p:ph type="subTitle" idx="1" hasCustomPrompt="1"/>
          </p:nvPr>
        </p:nvSpPr>
        <p:spPr>
          <a:xfrm>
            <a:off x="274702" y="3954463"/>
            <a:ext cx="5303462" cy="1055382"/>
          </a:xfrm>
          <a:prstGeom prst="rect">
            <a:avLst/>
          </a:prstGeom>
        </p:spPr>
        <p:txBody>
          <a:bodyPr lIns="182880" tIns="146304" rIns="182880" bIns="146304"/>
          <a:lstStyle>
            <a:lvl1pPr marL="0" indent="0" algn="l">
              <a:lnSpc>
                <a:spcPct val="90000"/>
              </a:lnSpc>
              <a:buNone/>
              <a:defRPr sz="220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Speaker Name</a:t>
            </a:r>
            <a:br>
              <a:rPr lang="en-US" smtClean="0"/>
            </a:br>
            <a:r>
              <a:rPr lang="en-US" smtClean="0"/>
              <a:t>Date</a:t>
            </a:r>
          </a:p>
        </p:txBody>
      </p:sp>
      <p:pic>
        <p:nvPicPr>
          <p:cNvPr id="9" name="Picture 8"/>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473324" y="479775"/>
            <a:ext cx="1304123" cy="285764"/>
          </a:xfrm>
          <a:prstGeom prst="rect">
            <a:avLst/>
          </a:prstGeom>
        </p:spPr>
      </p:pic>
    </p:spTree>
    <p:extLst>
      <p:ext uri="{BB962C8B-B14F-4D97-AF65-F5344CB8AC3E}">
        <p14:creationId xmlns:p14="http://schemas.microsoft.com/office/powerpoint/2010/main" val="1110939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Change 48pt Title">
    <p:bg>
      <p:bgPr>
        <a:solidFill>
          <a:schemeClr val="accent4"/>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a:prstGeom prst="rect">
            <a:avLst/>
          </a:prstGeom>
        </p:spPr>
        <p:txBody>
          <a:bodyPr/>
          <a:lstStyle>
            <a:lvl1pPr marL="0" indent="0">
              <a:buNone/>
              <a:defRPr>
                <a:solidFill>
                  <a:schemeClr val="bg1"/>
                </a:solidFill>
              </a:defRPr>
            </a:lvl1pPr>
          </a:lstStyle>
          <a:p>
            <a:r>
              <a:rPr lang="en-US" smtClean="0"/>
              <a:t>Click icon to add picture</a:t>
            </a:r>
            <a:endParaRPr lang="en-US" dirty="0"/>
          </a:p>
        </p:txBody>
      </p:sp>
      <p:sp>
        <p:nvSpPr>
          <p:cNvPr id="3" name="Text Placeholder 2"/>
          <p:cNvSpPr>
            <a:spLocks noGrp="1"/>
          </p:cNvSpPr>
          <p:nvPr>
            <p:ph type="body" sz="quarter" idx="11"/>
          </p:nvPr>
        </p:nvSpPr>
        <p:spPr>
          <a:xfrm>
            <a:off x="274638" y="1211263"/>
            <a:ext cx="4572000" cy="4572000"/>
          </a:xfrm>
          <a:prstGeom prst="rect">
            <a:avLst/>
          </a:prstGeom>
          <a:solidFill>
            <a:schemeClr val="accent4">
              <a:alpha val="90588"/>
            </a:schemeClr>
          </a:solidFill>
        </p:spPr>
        <p:txBody>
          <a:bodyPr lIns="146304" tIns="91440" rIns="146304" bIns="91440">
            <a:noAutofit/>
          </a:bodyPr>
          <a:lstStyle>
            <a:lvl1pPr marL="0" indent="0" algn="l">
              <a:buNone/>
              <a:defRPr lang="en-US" sz="4800" kern="1200" spc="0" baseline="0" dirty="0" smtClean="0">
                <a:solidFill>
                  <a:schemeClr val="bg1"/>
                </a:solidFill>
                <a:latin typeface="+mj-lt"/>
                <a:ea typeface="+mn-ea"/>
                <a:cs typeface="+mn-cs"/>
              </a:defRPr>
            </a:lvl1pPr>
            <a:lvl2pPr marL="342867" indent="0" algn="l">
              <a:buNone/>
              <a:defRPr sz="4800"/>
            </a:lvl2pPr>
            <a:lvl3pPr marL="571444" indent="0" algn="l">
              <a:buNone/>
              <a:defRPr sz="4800"/>
            </a:lvl3pPr>
            <a:lvl4pPr marL="800021" indent="0" algn="l">
              <a:buNone/>
              <a:defRPr sz="4800"/>
            </a:lvl4pPr>
            <a:lvl5pPr marL="1028598" indent="0" algn="l">
              <a:buNone/>
              <a:defRPr sz="4800"/>
            </a:lvl5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p:txBody>
      </p:sp>
      <p:sp>
        <p:nvSpPr>
          <p:cNvPr id="5" name="Footer Placeholder 2"/>
          <p:cNvSpPr>
            <a:spLocks noGrp="1"/>
          </p:cNvSpPr>
          <p:nvPr>
            <p:ph type="ftr" sz="quarter" idx="3"/>
          </p:nvPr>
        </p:nvSpPr>
        <p:spPr>
          <a:xfrm>
            <a:off x="457200" y="6565392"/>
            <a:ext cx="3937000" cy="137160"/>
          </a:xfrm>
          <a:prstGeom prst="rect">
            <a:avLst/>
          </a:prstGeom>
        </p:spPr>
        <p:txBody>
          <a:bodyPr vert="horz" lIns="0" tIns="0" rIns="91440" bIns="0" rtlCol="0" anchor="ctr"/>
          <a:lstStyle>
            <a:lvl1pPr marL="0" algn="l" defTabSz="932742" rtl="0" eaLnBrk="1" latinLnBrk="0" hangingPunct="1">
              <a:defRPr lang="en-US" sz="900" kern="1200">
                <a:solidFill>
                  <a:schemeClr val="bg1"/>
                </a:solidFill>
                <a:latin typeface="+mn-lt"/>
                <a:ea typeface="+mn-ea"/>
                <a:cs typeface="+mn-cs"/>
              </a:defRPr>
            </a:lvl1pPr>
          </a:lstStyle>
          <a:p>
            <a:r>
              <a:rPr lang="en-US" smtClean="0"/>
              <a:t>Microsoft Confidential</a:t>
            </a:r>
            <a:endParaRPr lang="en-US"/>
          </a:p>
        </p:txBody>
      </p:sp>
      <p:sp>
        <p:nvSpPr>
          <p:cNvPr id="6" name="Slide Number Placeholder 4"/>
          <p:cNvSpPr>
            <a:spLocks noGrp="1"/>
          </p:cNvSpPr>
          <p:nvPr>
            <p:ph type="sldNum" sz="quarter" idx="4"/>
          </p:nvPr>
        </p:nvSpPr>
        <p:spPr>
          <a:xfrm>
            <a:off x="11595101" y="6565392"/>
            <a:ext cx="566737" cy="137160"/>
          </a:xfrm>
          <a:prstGeom prst="rect">
            <a:avLst/>
          </a:prstGeom>
        </p:spPr>
        <p:txBody>
          <a:bodyPr vert="horz" lIns="91440" tIns="0" rIns="0" bIns="0" rtlCol="0" anchor="ctr"/>
          <a:lstStyle>
            <a:lvl1pPr algn="r">
              <a:defRPr lang="en-US" sz="900" b="0" kern="1200" smtClean="0">
                <a:solidFill>
                  <a:schemeClr val="bg1"/>
                </a:solidFill>
                <a:latin typeface="+mn-lt"/>
                <a:ea typeface="+mn-ea"/>
                <a:cs typeface="+mn-cs"/>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3935224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4"/>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1"/>
          </p:nvPr>
        </p:nvSpPr>
        <p:spPr/>
        <p:txBody>
          <a:bodyPr/>
          <a:lstStyle>
            <a:lvl1pPr>
              <a:defRPr>
                <a:solidFill>
                  <a:schemeClr val="bg1"/>
                </a:solidFill>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359730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4pt Title">
    <p:bg>
      <p:bgPr>
        <a:solidFill>
          <a:schemeClr val="accent4"/>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4"/>
          </p:nvPr>
        </p:nvSpPr>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27258FFF-F925-446B-8502-81C933981705}" type="slidenum">
              <a:rPr lang="en-US" smtClean="0"/>
              <a:pPr/>
              <a:t>‹#›</a:t>
            </a:fld>
            <a:endParaRPr lang="en-US"/>
          </a:p>
        </p:txBody>
      </p:sp>
      <p:sp>
        <p:nvSpPr>
          <p:cNvPr id="10" name="Text Placeholder 4"/>
          <p:cNvSpPr>
            <a:spLocks noGrp="1"/>
          </p:cNvSpPr>
          <p:nvPr>
            <p:ph type="body" sz="quarter" idx="10"/>
          </p:nvPr>
        </p:nvSpPr>
        <p:spPr>
          <a:xfrm>
            <a:off x="274819" y="375657"/>
            <a:ext cx="6400614" cy="457195"/>
          </a:xfrm>
          <a:prstGeom prst="rect">
            <a:avLst/>
          </a:prstGeom>
        </p:spPr>
        <p:txBody>
          <a:bodyPr lIns="182880" tIns="146304" rIns="182880" bIns="146304" anchor="ctr" anchorCtr="0"/>
          <a:lstStyle>
            <a:lvl1pPr marL="0" indent="0">
              <a:lnSpc>
                <a:spcPts val="2800"/>
              </a:lnSpc>
              <a:spcBef>
                <a:spcPts val="0"/>
              </a:spcBef>
              <a:buFontTx/>
              <a:buNone/>
              <a:defRPr sz="2400">
                <a:solidFill>
                  <a:schemeClr val="bg1"/>
                </a:soli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dirty="0" smtClean="0"/>
              <a:t>Click to edit Master </a:t>
            </a:r>
            <a:r>
              <a:rPr lang="en-US" smtClean="0"/>
              <a:t>text styles</a:t>
            </a:r>
          </a:p>
        </p:txBody>
      </p:sp>
    </p:spTree>
    <p:extLst>
      <p:ext uri="{BB962C8B-B14F-4D97-AF65-F5344CB8AC3E}">
        <p14:creationId xmlns:p14="http://schemas.microsoft.com/office/powerpoint/2010/main" val="905749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50pt Title/30pt Sub/Image BG">
    <p:spTree>
      <p:nvGrpSpPr>
        <p:cNvPr id="1" name=""/>
        <p:cNvGrpSpPr/>
        <p:nvPr/>
      </p:nvGrpSpPr>
      <p:grpSpPr>
        <a:xfrm>
          <a:off x="0" y="0"/>
          <a:ext cx="0" cy="0"/>
          <a:chOff x="0" y="0"/>
          <a:chExt cx="0" cy="0"/>
        </a:xfrm>
      </p:grpSpPr>
      <p:pic>
        <p:nvPicPr>
          <p:cNvPr id="3" name="Picture 2"/>
          <p:cNvPicPr>
            <a:picLocks noChangeAspect="1" noChangeArrowheads="1"/>
          </p:cNvPicPr>
          <p:nvPr userDrawn="1"/>
        </p:nvPicPr>
        <p:blipFill rotWithShape="1">
          <a:blip r:embed="rId2" cstate="screen">
            <a:extLst>
              <a:ext uri="{28A0092B-C50C-407E-A947-70E740481C1C}">
                <a14:useLocalDpi xmlns:a14="http://schemas.microsoft.com/office/drawing/2010/main" val="0"/>
              </a:ext>
            </a:extLst>
          </a:blip>
          <a:srcRect/>
          <a:stretch/>
        </p:blipFill>
        <p:spPr bwMode="auto">
          <a:xfrm>
            <a:off x="-8773" y="0"/>
            <a:ext cx="12455610" cy="70074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19713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tatement">
    <p:bg>
      <p:bgPr>
        <a:solidFill>
          <a:schemeClr val="accent4"/>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4635854" y="2125677"/>
            <a:ext cx="3502323" cy="2798708"/>
          </a:xfrm>
          <a:prstGeom prst="rect">
            <a:avLst/>
          </a:prstGeom>
        </p:spPr>
        <p:txBody>
          <a:bodyPr lIns="146304" tIns="91440" rIns="146304" bIns="91440" anchor="ctr">
            <a:noAutofit/>
          </a:bodyPr>
          <a:lstStyle>
            <a:lvl1pPr marL="0" indent="0">
              <a:lnSpc>
                <a:spcPts val="6000"/>
              </a:lnSpc>
              <a:spcBef>
                <a:spcPts val="0"/>
              </a:spcBef>
              <a:spcAft>
                <a:spcPts val="0"/>
              </a:spcAft>
              <a:buFontTx/>
              <a:buNone/>
              <a:defRPr sz="5400" b="0" i="0" baseline="0">
                <a:solidFill>
                  <a:schemeClr val="bg1"/>
                </a:solidFill>
                <a:latin typeface="+mj-lt"/>
              </a:defRPr>
            </a:lvl1pPr>
          </a:lstStyle>
          <a:p>
            <a:pPr lvl="0"/>
            <a:r>
              <a:rPr lang="en-US" smtClean="0"/>
              <a:t>Windows Server statement</a:t>
            </a:r>
          </a:p>
        </p:txBody>
      </p:sp>
      <p:sp>
        <p:nvSpPr>
          <p:cNvPr id="2" name="Footer Placeholder 1"/>
          <p:cNvSpPr>
            <a:spLocks noGrp="1"/>
          </p:cNvSpPr>
          <p:nvPr>
            <p:ph type="ftr" sz="quarter" idx="11"/>
          </p:nvPr>
        </p:nvSpPr>
        <p:spPr/>
        <p:txBody>
          <a:bodyPr/>
          <a:lstStyle>
            <a:lvl1pPr>
              <a:defRPr>
                <a:solidFill>
                  <a:schemeClr val="bg1"/>
                </a:solidFill>
              </a:defRPr>
            </a:lvl1pPr>
          </a:lstStyle>
          <a:p>
            <a:r>
              <a:rPr lang="en-US" smtClean="0"/>
              <a:t>Microsoft Confidential</a:t>
            </a:r>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7258FFF-F925-446B-8502-81C933981705}" type="slidenum">
              <a:rPr lang="en-US" smtClean="0"/>
              <a:pPr/>
              <a:t>‹#›</a:t>
            </a:fld>
            <a:endParaRPr lang="en-US"/>
          </a:p>
        </p:txBody>
      </p:sp>
      <p:sp>
        <p:nvSpPr>
          <p:cNvPr id="7" name="Rectangle 6"/>
          <p:cNvSpPr/>
          <p:nvPr userDrawn="1"/>
        </p:nvSpPr>
        <p:spPr bwMode="auto">
          <a:xfrm>
            <a:off x="3932238" y="121126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7955206" y="523464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bwMode="auto">
          <a:xfrm>
            <a:off x="3932238" y="523464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userDrawn="1"/>
        </p:nvSpPr>
        <p:spPr bwMode="auto">
          <a:xfrm>
            <a:off x="7955608" y="121126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57445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anim calcmode="lin" valueType="num">
                                      <p:cBhvr>
                                        <p:cTn id="10" dur="500" fill="hold"/>
                                        <p:tgtEl>
                                          <p:spTgt spid="5"/>
                                        </p:tgtEl>
                                        <p:attrNameLst>
                                          <p:attrName>ppt_x</p:attrName>
                                        </p:attrNameLst>
                                      </p:cBhvr>
                                      <p:tavLst>
                                        <p:tav tm="0">
                                          <p:val>
                                            <p:fltVal val="0.5"/>
                                          </p:val>
                                        </p:tav>
                                        <p:tav tm="100000">
                                          <p:val>
                                            <p:strVal val="#ppt_x"/>
                                          </p:val>
                                        </p:tav>
                                      </p:tavLst>
                                    </p:anim>
                                    <p:anim calcmode="lin" valueType="num">
                                      <p:cBhvr>
                                        <p:cTn id="11" dur="500" fill="hold"/>
                                        <p:tgtEl>
                                          <p:spTgt spid="5"/>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anim calcmode="lin" valueType="num">
                                      <p:cBhvr>
                                        <p:cTn id="17" dur="500" fill="hold"/>
                                        <p:tgtEl>
                                          <p:spTgt spid="7"/>
                                        </p:tgtEl>
                                        <p:attrNameLst>
                                          <p:attrName>ppt_x</p:attrName>
                                        </p:attrNameLst>
                                      </p:cBhvr>
                                      <p:tavLst>
                                        <p:tav tm="0">
                                          <p:val>
                                            <p:fltVal val="0.5"/>
                                          </p:val>
                                        </p:tav>
                                        <p:tav tm="100000">
                                          <p:val>
                                            <p:strVal val="#ppt_x"/>
                                          </p:val>
                                        </p:tav>
                                      </p:tavLst>
                                    </p:anim>
                                    <p:anim calcmode="lin" valueType="num">
                                      <p:cBhvr>
                                        <p:cTn id="18" dur="500" fill="hold"/>
                                        <p:tgtEl>
                                          <p:spTgt spid="7"/>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anim calcmode="lin" valueType="num">
                                      <p:cBhvr>
                                        <p:cTn id="24" dur="500" fill="hold"/>
                                        <p:tgtEl>
                                          <p:spTgt spid="8"/>
                                        </p:tgtEl>
                                        <p:attrNameLst>
                                          <p:attrName>ppt_x</p:attrName>
                                        </p:attrNameLst>
                                      </p:cBhvr>
                                      <p:tavLst>
                                        <p:tav tm="0">
                                          <p:val>
                                            <p:fltVal val="0.5"/>
                                          </p:val>
                                        </p:tav>
                                        <p:tav tm="100000">
                                          <p:val>
                                            <p:strVal val="#ppt_x"/>
                                          </p:val>
                                        </p:tav>
                                      </p:tavLst>
                                    </p:anim>
                                    <p:anim calcmode="lin" valueType="num">
                                      <p:cBhvr>
                                        <p:cTn id="25" dur="500" fill="hold"/>
                                        <p:tgtEl>
                                          <p:spTgt spid="8"/>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anim calcmode="lin" valueType="num">
                                      <p:cBhvr>
                                        <p:cTn id="31" dur="500" fill="hold"/>
                                        <p:tgtEl>
                                          <p:spTgt spid="9"/>
                                        </p:tgtEl>
                                        <p:attrNameLst>
                                          <p:attrName>ppt_x</p:attrName>
                                        </p:attrNameLst>
                                      </p:cBhvr>
                                      <p:tavLst>
                                        <p:tav tm="0">
                                          <p:val>
                                            <p:fltVal val="0.5"/>
                                          </p:val>
                                        </p:tav>
                                        <p:tav tm="100000">
                                          <p:val>
                                            <p:strVal val="#ppt_x"/>
                                          </p:val>
                                        </p:tav>
                                      </p:tavLst>
                                    </p:anim>
                                    <p:anim calcmode="lin" valueType="num">
                                      <p:cBhvr>
                                        <p:cTn id="32" dur="500" fill="hold"/>
                                        <p:tgtEl>
                                          <p:spTgt spid="9"/>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Effect transition="in" filter="fade">
                                      <p:cBhvr>
                                        <p:cTn id="37" dur="500"/>
                                        <p:tgtEl>
                                          <p:spTgt spid="10"/>
                                        </p:tgtEl>
                                      </p:cBhvr>
                                    </p:animEffect>
                                    <p:anim calcmode="lin" valueType="num">
                                      <p:cBhvr>
                                        <p:cTn id="38" dur="500" fill="hold"/>
                                        <p:tgtEl>
                                          <p:spTgt spid="10"/>
                                        </p:tgtEl>
                                        <p:attrNameLst>
                                          <p:attrName>ppt_x</p:attrName>
                                        </p:attrNameLst>
                                      </p:cBhvr>
                                      <p:tavLst>
                                        <p:tav tm="0">
                                          <p:val>
                                            <p:fltVal val="0.5"/>
                                          </p:val>
                                        </p:tav>
                                        <p:tav tm="100000">
                                          <p:val>
                                            <p:strVal val="#ppt_x"/>
                                          </p:val>
                                        </p:tav>
                                      </p:tavLst>
                                    </p:anim>
                                    <p:anim calcmode="lin" valueType="num">
                                      <p:cBhvr>
                                        <p:cTn id="39" dur="500" fill="hold"/>
                                        <p:tgtEl>
                                          <p:spTgt spid="10"/>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53" presetClass="entr" presetSubtype="52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p:cTn dur="500" fill="hold"/>
                        <p:tgtEl>
                          <p:spTgt spid="5"/>
                        </p:tgtEl>
                        <p:attrNameLst>
                          <p:attrName>ppt_w</p:attrName>
                        </p:attrNameLst>
                      </p:cBhvr>
                      <p:tavLst>
                        <p:tav tm="0">
                          <p:val>
                            <p:fltVal val="0"/>
                          </p:val>
                        </p:tav>
                        <p:tav tm="100000">
                          <p:val>
                            <p:strVal val="#ppt_w"/>
                          </p:val>
                        </p:tav>
                      </p:tavLst>
                    </p:anim>
                    <p:anim calcmode="lin" valueType="num">
                      <p:cBhvr>
                        <p:cTn dur="500" fill="hold"/>
                        <p:tgtEl>
                          <p:spTgt spid="5"/>
                        </p:tgtEl>
                        <p:attrNameLst>
                          <p:attrName>ppt_h</p:attrName>
                        </p:attrNameLst>
                      </p:cBhvr>
                      <p:tavLst>
                        <p:tav tm="0">
                          <p:val>
                            <p:fltVal val="0"/>
                          </p:val>
                        </p:tav>
                        <p:tav tm="100000">
                          <p:val>
                            <p:strVal val="#ppt_h"/>
                          </p:val>
                        </p:tav>
                      </p:tavLst>
                    </p:anim>
                    <p:animEffect transition="in" filter="fade">
                      <p:cBhvr>
                        <p:cTn dur="500"/>
                        <p:tgtEl>
                          <p:spTgt spid="5"/>
                        </p:tgtEl>
                      </p:cBhvr>
                    </p:animEffect>
                    <p:anim calcmode="lin" valueType="num">
                      <p:cBhvr>
                        <p:cTn dur="500" fill="hold"/>
                        <p:tgtEl>
                          <p:spTgt spid="5"/>
                        </p:tgtEl>
                        <p:attrNameLst>
                          <p:attrName>ppt_x</p:attrName>
                        </p:attrNameLst>
                      </p:cBhvr>
                      <p:tavLst>
                        <p:tav tm="0">
                          <p:val>
                            <p:fltVal val="0.5"/>
                          </p:val>
                        </p:tav>
                        <p:tav tm="100000">
                          <p:val>
                            <p:strVal val="#ppt_x"/>
                          </p:val>
                        </p:tav>
                      </p:tavLst>
                    </p:anim>
                    <p:anim calcmode="lin" valueType="num">
                      <p:cBhvr>
                        <p:cTn dur="500" fill="hold"/>
                        <p:tgtEl>
                          <p:spTgt spid="5"/>
                        </p:tgtEl>
                        <p:attrNameLst>
                          <p:attrName>ppt_y</p:attrName>
                        </p:attrNameLst>
                      </p:cBhvr>
                      <p:tavLst>
                        <p:tav tm="0">
                          <p:val>
                            <p:fltVal val="0.5"/>
                          </p:val>
                        </p:tav>
                        <p:tav tm="100000">
                          <p:val>
                            <p:strVal val="#ppt_y"/>
                          </p:val>
                        </p:tav>
                      </p:tavLst>
                    </p:anim>
                  </p:childTnLst>
                </p:cTn>
              </p:par>
            </p:tnLst>
          </p:tmpl>
        </p:tmplLst>
      </p:bldP>
      <p:bldP spid="7" grpId="0" animBg="1"/>
      <p:bldP spid="8" grpId="0" animBg="1"/>
      <p:bldP spid="9" grpId="0" animBg="1"/>
      <p:bldP spid="10"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8 Categories">
    <p:bg>
      <p:bgPr>
        <a:solidFill>
          <a:schemeClr val="accent4"/>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4"/>
          </p:nvPr>
        </p:nvSpPr>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27258FFF-F925-446B-8502-81C933981705}" type="slidenum">
              <a:rPr lang="en-US" smtClean="0"/>
              <a:pPr/>
              <a:t>‹#›</a:t>
            </a:fld>
            <a:endParaRPr lang="en-US"/>
          </a:p>
        </p:txBody>
      </p:sp>
      <p:sp>
        <p:nvSpPr>
          <p:cNvPr id="10" name="Text Placeholder 4"/>
          <p:cNvSpPr>
            <a:spLocks noGrp="1"/>
          </p:cNvSpPr>
          <p:nvPr>
            <p:ph type="body" sz="quarter" idx="10"/>
          </p:nvPr>
        </p:nvSpPr>
        <p:spPr>
          <a:xfrm>
            <a:off x="274819" y="375657"/>
            <a:ext cx="6400614" cy="457195"/>
          </a:xfrm>
          <a:prstGeom prst="rect">
            <a:avLst/>
          </a:prstGeom>
        </p:spPr>
        <p:txBody>
          <a:bodyPr lIns="182880" tIns="146304" rIns="182880" bIns="146304" anchor="ctr" anchorCtr="0"/>
          <a:lstStyle>
            <a:lvl1pPr marL="0" indent="0">
              <a:lnSpc>
                <a:spcPts val="2800"/>
              </a:lnSpc>
              <a:spcBef>
                <a:spcPts val="0"/>
              </a:spcBef>
              <a:buFontTx/>
              <a:buNone/>
              <a:defRPr sz="2400">
                <a:solidFill>
                  <a:schemeClr val="bg1"/>
                </a:soli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dirty="0" smtClean="0"/>
              <a:t>Click to edit Master </a:t>
            </a:r>
            <a:r>
              <a:rPr lang="en-US" smtClean="0"/>
              <a:t>text styles</a:t>
            </a:r>
          </a:p>
        </p:txBody>
      </p:sp>
      <p:sp>
        <p:nvSpPr>
          <p:cNvPr id="7" name="Text Placeholder 26"/>
          <p:cNvSpPr>
            <a:spLocks noGrp="1"/>
          </p:cNvSpPr>
          <p:nvPr>
            <p:ph type="body" sz="quarter" idx="29" hasCustomPrompt="1"/>
          </p:nvPr>
        </p:nvSpPr>
        <p:spPr>
          <a:xfrm>
            <a:off x="457580" y="1091909"/>
            <a:ext cx="2743200"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3"/>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a:t>
            </a:r>
            <a:r>
              <a:rPr lang="en-US" smtClean="0"/>
              <a:t>to edit </a:t>
            </a:r>
            <a:r>
              <a:rPr lang="en-US" dirty="0" smtClean="0"/>
              <a:t/>
            </a:r>
            <a:br>
              <a:rPr lang="en-US" dirty="0" smtClean="0"/>
            </a:br>
            <a:r>
              <a:rPr lang="en-US" dirty="0" smtClean="0"/>
              <a:t>Master text styles</a:t>
            </a:r>
          </a:p>
        </p:txBody>
      </p:sp>
      <p:sp>
        <p:nvSpPr>
          <p:cNvPr id="8" name="Text Placeholder 26"/>
          <p:cNvSpPr>
            <a:spLocks noGrp="1"/>
          </p:cNvSpPr>
          <p:nvPr>
            <p:ph type="body" sz="quarter" idx="30" hasCustomPrompt="1"/>
          </p:nvPr>
        </p:nvSpPr>
        <p:spPr>
          <a:xfrm>
            <a:off x="3322786" y="1091909"/>
            <a:ext cx="2742914"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3"/>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9" name="Text Placeholder 26"/>
          <p:cNvSpPr>
            <a:spLocks noGrp="1"/>
          </p:cNvSpPr>
          <p:nvPr>
            <p:ph type="body" sz="quarter" idx="32" hasCustomPrompt="1"/>
          </p:nvPr>
        </p:nvSpPr>
        <p:spPr>
          <a:xfrm>
            <a:off x="6187706" y="1091909"/>
            <a:ext cx="2742914"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3"/>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1" name="Text Placeholder 26"/>
          <p:cNvSpPr>
            <a:spLocks noGrp="1"/>
          </p:cNvSpPr>
          <p:nvPr>
            <p:ph type="body" sz="quarter" idx="33" hasCustomPrompt="1"/>
          </p:nvPr>
        </p:nvSpPr>
        <p:spPr>
          <a:xfrm>
            <a:off x="9052627" y="1091909"/>
            <a:ext cx="2742914"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3"/>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2" name="Text Placeholder 26"/>
          <p:cNvSpPr>
            <a:spLocks noGrp="1"/>
          </p:cNvSpPr>
          <p:nvPr>
            <p:ph type="body" sz="quarter" idx="38" hasCustomPrompt="1"/>
          </p:nvPr>
        </p:nvSpPr>
        <p:spPr>
          <a:xfrm>
            <a:off x="457580" y="3954455"/>
            <a:ext cx="2743200" cy="2560671"/>
          </a:xfrm>
          <a:prstGeom prst="rect">
            <a:avLst/>
          </a:prstGeom>
          <a:solidFill>
            <a:srgbClr val="4668B3"/>
          </a:solidFill>
        </p:spPr>
        <p:txBody>
          <a:bodyPr lIns="182880" tIns="146304" bIns="146304">
            <a:noAutofit/>
          </a:bodyPr>
          <a:lstStyle>
            <a:lvl1pPr marL="0" indent="0">
              <a:lnSpc>
                <a:spcPct val="90000"/>
              </a:lnSpc>
              <a:spcBef>
                <a:spcPts val="0"/>
              </a:spcBef>
              <a:spcAft>
                <a:spcPts val="600"/>
              </a:spcAft>
              <a:buFontTx/>
              <a:buNone/>
              <a:defRPr sz="1200" b="0">
                <a:solidFill>
                  <a:schemeClr val="bg1"/>
                </a:soli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smtClean="0"/>
              <a:t>Lower boxes are Blue 660</a:t>
            </a:r>
          </a:p>
          <a:p>
            <a:pPr lvl="0"/>
            <a:r>
              <a:rPr lang="en-US" smtClean="0"/>
              <a:t>(R=70 G=104 B=197)</a:t>
            </a:r>
            <a:endParaRPr lang="en-US" dirty="0" smtClean="0"/>
          </a:p>
        </p:txBody>
      </p:sp>
      <p:sp>
        <p:nvSpPr>
          <p:cNvPr id="13" name="Text Placeholder 26"/>
          <p:cNvSpPr>
            <a:spLocks noGrp="1"/>
          </p:cNvSpPr>
          <p:nvPr>
            <p:ph type="body" sz="quarter" idx="39" hasCustomPrompt="1"/>
          </p:nvPr>
        </p:nvSpPr>
        <p:spPr>
          <a:xfrm>
            <a:off x="3322871" y="3954457"/>
            <a:ext cx="2742914" cy="2560643"/>
          </a:xfrm>
          <a:prstGeom prst="rect">
            <a:avLst/>
          </a:prstGeom>
          <a:solidFill>
            <a:srgbClr val="4668B3"/>
          </a:solidFill>
        </p:spPr>
        <p:txBody>
          <a:bodyPr lIns="182880" tIns="146304" bIns="146304">
            <a:noAutofit/>
          </a:bodyPr>
          <a:lstStyle>
            <a:lvl1pPr marL="0" indent="0">
              <a:lnSpc>
                <a:spcPts val="1440"/>
              </a:lnSpc>
              <a:spcBef>
                <a:spcPts val="0"/>
              </a:spcBef>
              <a:spcAft>
                <a:spcPts val="600"/>
              </a:spcAft>
              <a:buFontTx/>
              <a:buNone/>
              <a:defRPr sz="1200" b="0">
                <a:solidFill>
                  <a:schemeClr val="bg1"/>
                </a:soli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4" name="Text Placeholder 26"/>
          <p:cNvSpPr>
            <a:spLocks noGrp="1"/>
          </p:cNvSpPr>
          <p:nvPr>
            <p:ph type="body" sz="quarter" idx="41" hasCustomPrompt="1"/>
          </p:nvPr>
        </p:nvSpPr>
        <p:spPr>
          <a:xfrm>
            <a:off x="9052882" y="3954457"/>
            <a:ext cx="2742914" cy="2560643"/>
          </a:xfrm>
          <a:prstGeom prst="rect">
            <a:avLst/>
          </a:prstGeom>
          <a:solidFill>
            <a:srgbClr val="4668B3"/>
          </a:solidFill>
        </p:spPr>
        <p:txBody>
          <a:bodyPr lIns="182880" tIns="146304" bIns="146304">
            <a:noAutofit/>
          </a:bodyPr>
          <a:lstStyle>
            <a:lvl1pPr marL="0" indent="0">
              <a:lnSpc>
                <a:spcPts val="1440"/>
              </a:lnSpc>
              <a:spcBef>
                <a:spcPts val="0"/>
              </a:spcBef>
              <a:spcAft>
                <a:spcPts val="600"/>
              </a:spcAft>
              <a:buFontTx/>
              <a:buNone/>
              <a:defRPr sz="1200" b="0">
                <a:solidFill>
                  <a:schemeClr val="bg1"/>
                </a:solidFill>
                <a:latin typeface="Segoe Pro"/>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5" name="Text Placeholder 26"/>
          <p:cNvSpPr>
            <a:spLocks noGrp="1"/>
          </p:cNvSpPr>
          <p:nvPr>
            <p:ph type="body" sz="quarter" idx="42" hasCustomPrompt="1"/>
          </p:nvPr>
        </p:nvSpPr>
        <p:spPr>
          <a:xfrm>
            <a:off x="6187876" y="3954457"/>
            <a:ext cx="2742914" cy="2560643"/>
          </a:xfrm>
          <a:prstGeom prst="rect">
            <a:avLst/>
          </a:prstGeom>
          <a:solidFill>
            <a:srgbClr val="4668B3"/>
          </a:solidFill>
        </p:spPr>
        <p:txBody>
          <a:bodyPr lIns="182880" tIns="146304" bIns="146304">
            <a:noAutofit/>
          </a:bodyPr>
          <a:lstStyle>
            <a:lvl1pPr marL="0" indent="0">
              <a:lnSpc>
                <a:spcPts val="1440"/>
              </a:lnSpc>
              <a:spcBef>
                <a:spcPts val="0"/>
              </a:spcBef>
              <a:spcAft>
                <a:spcPts val="600"/>
              </a:spcAft>
              <a:buFontTx/>
              <a:buNone/>
              <a:defRPr sz="1200" b="0">
                <a:solidFill>
                  <a:schemeClr val="bg1"/>
                </a:soli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Tree>
    <p:extLst>
      <p:ext uri="{BB962C8B-B14F-4D97-AF65-F5344CB8AC3E}">
        <p14:creationId xmlns:p14="http://schemas.microsoft.com/office/powerpoint/2010/main" val="1392680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4pt Title/48pt Header">
    <p:bg>
      <p:bgPr>
        <a:solidFill>
          <a:schemeClr val="accent4"/>
        </a:solidFill>
        <a:effectLst/>
      </p:bgPr>
    </p:bg>
    <p:spTree>
      <p:nvGrpSpPr>
        <p:cNvPr id="1" name=""/>
        <p:cNvGrpSpPr/>
        <p:nvPr/>
      </p:nvGrpSpPr>
      <p:grpSpPr>
        <a:xfrm>
          <a:off x="0" y="0"/>
          <a:ext cx="0" cy="0"/>
          <a:chOff x="0" y="0"/>
          <a:chExt cx="0" cy="0"/>
        </a:xfrm>
      </p:grpSpPr>
      <p:sp>
        <p:nvSpPr>
          <p:cNvPr id="6" name="Text Placeholder 4"/>
          <p:cNvSpPr>
            <a:spLocks noGrp="1"/>
          </p:cNvSpPr>
          <p:nvPr>
            <p:ph type="body" sz="quarter" idx="13"/>
          </p:nvPr>
        </p:nvSpPr>
        <p:spPr>
          <a:xfrm>
            <a:off x="259554" y="1499851"/>
            <a:ext cx="8244658" cy="677108"/>
          </a:xfrm>
          <a:prstGeom prst="rect">
            <a:avLst/>
          </a:prstGeom>
        </p:spPr>
        <p:txBody>
          <a:bodyPr lIns="146304" tIns="91440" rIns="146304" bIns="91440"/>
          <a:lstStyle>
            <a:lvl1pPr marL="0" indent="0">
              <a:lnSpc>
                <a:spcPct val="90000"/>
              </a:lnSpc>
              <a:buFontTx/>
              <a:buNone/>
              <a:defRPr sz="4800">
                <a:solidFill>
                  <a:schemeClr val="bg1"/>
                </a:solidFill>
                <a:latin typeface="+mj-lt"/>
              </a:defRPr>
            </a:lvl1pPr>
            <a:lvl2pPr marL="342867" indent="0">
              <a:buFontTx/>
              <a:buNone/>
              <a:defRPr sz="3600">
                <a:latin typeface="Segoe Pro Light"/>
              </a:defRPr>
            </a:lvl2pPr>
            <a:lvl3pPr marL="571444" indent="0">
              <a:buFontTx/>
              <a:buNone/>
              <a:defRPr sz="3600">
                <a:latin typeface="Segoe Pro Light"/>
              </a:defRPr>
            </a:lvl3pPr>
            <a:lvl4pPr marL="800021" indent="0">
              <a:buFontTx/>
              <a:buNone/>
              <a:defRPr sz="3600">
                <a:latin typeface="Segoe Pro Light"/>
              </a:defRPr>
            </a:lvl4pPr>
            <a:lvl5pPr marL="1028598" indent="0">
              <a:buFontTx/>
              <a:buNone/>
              <a:defRPr sz="3600">
                <a:latin typeface="Segoe Pro Light"/>
              </a:defRPr>
            </a:lvl5pPr>
          </a:lstStyle>
          <a:p>
            <a:pPr lvl="0"/>
            <a:r>
              <a:rPr lang="en-US" dirty="0" smtClean="0"/>
              <a:t>Click to edit Master text styles</a:t>
            </a:r>
          </a:p>
        </p:txBody>
      </p:sp>
      <p:sp>
        <p:nvSpPr>
          <p:cNvPr id="2" name="Footer Placeholder 1"/>
          <p:cNvSpPr>
            <a:spLocks noGrp="1"/>
          </p:cNvSpPr>
          <p:nvPr>
            <p:ph type="ftr" sz="quarter" idx="14"/>
          </p:nvPr>
        </p:nvSpPr>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27258FFF-F925-446B-8502-81C933981705}" type="slidenum">
              <a:rPr lang="en-US" smtClean="0"/>
              <a:pPr/>
              <a:t>‹#›</a:t>
            </a:fld>
            <a:endParaRPr lang="en-US"/>
          </a:p>
        </p:txBody>
      </p:sp>
      <p:sp>
        <p:nvSpPr>
          <p:cNvPr id="10" name="Text Placeholder 4"/>
          <p:cNvSpPr>
            <a:spLocks noGrp="1"/>
          </p:cNvSpPr>
          <p:nvPr>
            <p:ph type="body" sz="quarter" idx="10"/>
          </p:nvPr>
        </p:nvSpPr>
        <p:spPr>
          <a:xfrm>
            <a:off x="274819" y="375657"/>
            <a:ext cx="6400614" cy="457195"/>
          </a:xfrm>
          <a:prstGeom prst="rect">
            <a:avLst/>
          </a:prstGeom>
        </p:spPr>
        <p:txBody>
          <a:bodyPr lIns="182880" tIns="146304" rIns="182880" bIns="146304" anchor="ctr" anchorCtr="0"/>
          <a:lstStyle>
            <a:lvl1pPr marL="0" indent="0">
              <a:lnSpc>
                <a:spcPts val="2800"/>
              </a:lnSpc>
              <a:spcBef>
                <a:spcPts val="0"/>
              </a:spcBef>
              <a:buFontTx/>
              <a:buNone/>
              <a:defRPr sz="2400">
                <a:solidFill>
                  <a:schemeClr val="bg1"/>
                </a:soli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dirty="0" smtClean="0"/>
              <a:t>Click to edit Master </a:t>
            </a:r>
            <a:r>
              <a:rPr lang="en-US" smtClean="0"/>
              <a:t>text styles</a:t>
            </a:r>
          </a:p>
        </p:txBody>
      </p:sp>
    </p:spTree>
    <p:extLst>
      <p:ext uri="{BB962C8B-B14F-4D97-AF65-F5344CB8AC3E}">
        <p14:creationId xmlns:p14="http://schemas.microsoft.com/office/powerpoint/2010/main" val="1333926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8pt Title">
    <p:bg>
      <p:bgPr>
        <a:solidFill>
          <a:schemeClr val="accent4"/>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296863"/>
            <a:ext cx="9144000" cy="5486399"/>
          </a:xfrm>
          <a:prstGeom prst="rect">
            <a:avLst/>
          </a:prstGeom>
        </p:spPr>
        <p:txBody>
          <a:bodyPr lIns="146304" tIns="91440" rIns="146304" bIns="91440">
            <a:noAutofit/>
          </a:bodyPr>
          <a:lstStyle>
            <a:lvl1pPr marL="0" indent="0">
              <a:lnSpc>
                <a:spcPct val="90000"/>
              </a:lnSpc>
              <a:spcBef>
                <a:spcPts val="1200"/>
              </a:spcBef>
              <a:spcAft>
                <a:spcPts val="2400"/>
              </a:spcAft>
              <a:buFontTx/>
              <a:buNone/>
              <a:defRPr sz="4800" b="0" i="0" baseline="0">
                <a:solidFill>
                  <a:schemeClr val="bg1"/>
                </a:solidFill>
                <a:latin typeface="+mj-lt"/>
              </a:defRPr>
            </a:lvl1pPr>
          </a:lstStyle>
          <a:p>
            <a:pPr lvl="0"/>
            <a:r>
              <a:rPr lang="en-US" dirty="0" smtClean="0"/>
              <a:t>Click to edit Master text</a:t>
            </a:r>
          </a:p>
        </p:txBody>
      </p:sp>
      <p:sp>
        <p:nvSpPr>
          <p:cNvPr id="2" name="Footer Placeholder 1"/>
          <p:cNvSpPr>
            <a:spLocks noGrp="1"/>
          </p:cNvSpPr>
          <p:nvPr>
            <p:ph type="ftr" sz="quarter" idx="11"/>
          </p:nvPr>
        </p:nvSpPr>
        <p:spPr/>
        <p:txBody>
          <a:bodyPr/>
          <a:lstStyle>
            <a:lvl1pPr>
              <a:defRPr>
                <a:solidFill>
                  <a:schemeClr val="bg1"/>
                </a:solidFill>
              </a:defRPr>
            </a:lvl1pPr>
          </a:lstStyle>
          <a:p>
            <a:r>
              <a:rPr lang="en-US" smtClean="0"/>
              <a:t>Microsoft Confidential</a:t>
            </a:r>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2426521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People-centric IT Title">
    <p:bg>
      <p:bgPr>
        <a:solidFill>
          <a:schemeClr val="accent6"/>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55418" y="0"/>
            <a:ext cx="12436475" cy="6994525"/>
          </a:xfrm>
          <a:prstGeom prst="rect">
            <a:avLst/>
          </a:prstGeom>
          <a:solidFill>
            <a:srgbClr val="0072C6"/>
          </a:solidFill>
        </p:spPr>
      </p:pic>
      <p:sp>
        <p:nvSpPr>
          <p:cNvPr id="7" name="Rectangle 6"/>
          <p:cNvSpPr/>
          <p:nvPr userDrawn="1"/>
        </p:nvSpPr>
        <p:spPr bwMode="auto">
          <a:xfrm>
            <a:off x="274638" y="296863"/>
            <a:ext cx="5486400" cy="5486400"/>
          </a:xfrm>
          <a:prstGeom prst="rect">
            <a:avLst/>
          </a:prstGeom>
          <a:solidFill>
            <a:schemeClr val="accent6">
              <a:alpha val="9098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ctrTitle" hasCustomPrompt="1"/>
          </p:nvPr>
        </p:nvSpPr>
        <p:spPr>
          <a:xfrm>
            <a:off x="274639" y="2142636"/>
            <a:ext cx="5303526" cy="1720381"/>
          </a:xfrm>
          <a:prstGeom prst="rect">
            <a:avLst/>
          </a:prstGeom>
        </p:spPr>
        <p:txBody>
          <a:bodyPr lIns="146304" tIns="91440" rIns="146304" bIns="91440"/>
          <a:lstStyle>
            <a:lvl1pPr algn="l">
              <a:lnSpc>
                <a:spcPct val="90000"/>
              </a:lnSpc>
              <a:defRPr sz="6000">
                <a:solidFill>
                  <a:schemeClr val="bg1"/>
                </a:solidFill>
              </a:defRPr>
            </a:lvl1pPr>
          </a:lstStyle>
          <a:p>
            <a:r>
              <a:rPr lang="en-US" smtClean="0"/>
              <a:t>Biz Talk</a:t>
            </a:r>
            <a:br>
              <a:rPr lang="en-US" smtClean="0"/>
            </a:br>
            <a:r>
              <a:rPr lang="en-US" smtClean="0"/>
              <a:t>headline</a:t>
            </a:r>
            <a:endParaRPr lang="en-US"/>
          </a:p>
        </p:txBody>
      </p:sp>
      <p:sp>
        <p:nvSpPr>
          <p:cNvPr id="3" name="Subtitle 2"/>
          <p:cNvSpPr>
            <a:spLocks noGrp="1"/>
          </p:cNvSpPr>
          <p:nvPr>
            <p:ph type="subTitle" idx="1" hasCustomPrompt="1"/>
          </p:nvPr>
        </p:nvSpPr>
        <p:spPr>
          <a:xfrm>
            <a:off x="274702" y="3954463"/>
            <a:ext cx="5303462" cy="1055382"/>
          </a:xfrm>
          <a:prstGeom prst="rect">
            <a:avLst/>
          </a:prstGeom>
        </p:spPr>
        <p:txBody>
          <a:bodyPr lIns="182880" tIns="146304" rIns="182880" bIns="146304"/>
          <a:lstStyle>
            <a:lvl1pPr marL="0" indent="0" algn="l">
              <a:lnSpc>
                <a:spcPct val="90000"/>
              </a:lnSpc>
              <a:buNone/>
              <a:defRPr sz="220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Speaker Name</a:t>
            </a:r>
            <a:br>
              <a:rPr lang="en-US" smtClean="0"/>
            </a:br>
            <a:r>
              <a:rPr lang="en-US" smtClean="0"/>
              <a:t>Date</a:t>
            </a:r>
          </a:p>
        </p:txBody>
      </p:sp>
      <p:pic>
        <p:nvPicPr>
          <p:cNvPr id="10" name="Picture 9"/>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473324" y="479775"/>
            <a:ext cx="1304123" cy="285764"/>
          </a:xfrm>
          <a:prstGeom prst="rect">
            <a:avLst/>
          </a:prstGeom>
        </p:spPr>
      </p:pic>
    </p:spTree>
    <p:extLst>
      <p:ext uri="{BB962C8B-B14F-4D97-AF65-F5344CB8AC3E}">
        <p14:creationId xmlns:p14="http://schemas.microsoft.com/office/powerpoint/2010/main" val="175865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Change 48pt Title">
    <p:bg>
      <p:bgPr>
        <a:solidFill>
          <a:schemeClr val="accent6"/>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a:prstGeom prst="rect">
            <a:avLst/>
          </a:prstGeom>
        </p:spPr>
        <p:txBody>
          <a:bodyPr/>
          <a:lstStyle>
            <a:lvl1pPr marL="0" indent="0">
              <a:buNone/>
              <a:defRPr>
                <a:solidFill>
                  <a:schemeClr val="bg1"/>
                </a:solidFill>
              </a:defRPr>
            </a:lvl1pPr>
          </a:lstStyle>
          <a:p>
            <a:r>
              <a:rPr lang="en-US" smtClean="0"/>
              <a:t>Click icon to add picture</a:t>
            </a:r>
            <a:endParaRPr lang="en-US" dirty="0"/>
          </a:p>
        </p:txBody>
      </p:sp>
      <p:sp>
        <p:nvSpPr>
          <p:cNvPr id="3" name="Text Placeholder 2"/>
          <p:cNvSpPr>
            <a:spLocks noGrp="1"/>
          </p:cNvSpPr>
          <p:nvPr>
            <p:ph type="body" sz="quarter" idx="11"/>
          </p:nvPr>
        </p:nvSpPr>
        <p:spPr>
          <a:xfrm>
            <a:off x="274638" y="1211263"/>
            <a:ext cx="4572000" cy="4572000"/>
          </a:xfrm>
          <a:prstGeom prst="rect">
            <a:avLst/>
          </a:prstGeom>
          <a:solidFill>
            <a:schemeClr val="accent6">
              <a:alpha val="90588"/>
            </a:schemeClr>
          </a:solidFill>
        </p:spPr>
        <p:txBody>
          <a:bodyPr lIns="146304" tIns="91440" rIns="146304" bIns="91440">
            <a:noAutofit/>
          </a:bodyPr>
          <a:lstStyle>
            <a:lvl1pPr marL="0" indent="0" algn="l">
              <a:buNone/>
              <a:defRPr lang="en-US" sz="4800" kern="1200" spc="0" baseline="0" dirty="0" smtClean="0">
                <a:solidFill>
                  <a:schemeClr val="bg1"/>
                </a:solidFill>
                <a:latin typeface="+mj-lt"/>
                <a:ea typeface="+mn-ea"/>
                <a:cs typeface="+mn-cs"/>
              </a:defRPr>
            </a:lvl1pPr>
            <a:lvl2pPr marL="342867" indent="0" algn="l">
              <a:buNone/>
              <a:defRPr sz="4800"/>
            </a:lvl2pPr>
            <a:lvl3pPr marL="571444" indent="0" algn="l">
              <a:buNone/>
              <a:defRPr sz="4800"/>
            </a:lvl3pPr>
            <a:lvl4pPr marL="800021" indent="0" algn="l">
              <a:buNone/>
              <a:defRPr sz="4800"/>
            </a:lvl4pPr>
            <a:lvl5pPr marL="1028598" indent="0" algn="l">
              <a:buNone/>
              <a:defRPr sz="4800"/>
            </a:lvl5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p:txBody>
      </p:sp>
      <p:sp>
        <p:nvSpPr>
          <p:cNvPr id="5" name="Footer Placeholder 2"/>
          <p:cNvSpPr>
            <a:spLocks noGrp="1"/>
          </p:cNvSpPr>
          <p:nvPr>
            <p:ph type="ftr" sz="quarter" idx="3"/>
          </p:nvPr>
        </p:nvSpPr>
        <p:spPr>
          <a:xfrm>
            <a:off x="457200" y="6565392"/>
            <a:ext cx="3937000" cy="137160"/>
          </a:xfrm>
          <a:prstGeom prst="rect">
            <a:avLst/>
          </a:prstGeom>
        </p:spPr>
        <p:txBody>
          <a:bodyPr vert="horz" lIns="0" tIns="0" rIns="91440" bIns="0" rtlCol="0" anchor="ctr"/>
          <a:lstStyle>
            <a:lvl1pPr marL="0" algn="l" defTabSz="932742" rtl="0" eaLnBrk="1" latinLnBrk="0" hangingPunct="1">
              <a:defRPr lang="en-US" sz="900" kern="1200">
                <a:solidFill>
                  <a:schemeClr val="bg1"/>
                </a:solidFill>
                <a:latin typeface="+mn-lt"/>
                <a:ea typeface="+mn-ea"/>
                <a:cs typeface="+mn-cs"/>
              </a:defRPr>
            </a:lvl1pPr>
          </a:lstStyle>
          <a:p>
            <a:r>
              <a:rPr lang="en-US" smtClean="0"/>
              <a:t>Microsoft Confidential</a:t>
            </a:r>
            <a:endParaRPr lang="en-US"/>
          </a:p>
        </p:txBody>
      </p:sp>
      <p:sp>
        <p:nvSpPr>
          <p:cNvPr id="6" name="Slide Number Placeholder 4"/>
          <p:cNvSpPr>
            <a:spLocks noGrp="1"/>
          </p:cNvSpPr>
          <p:nvPr>
            <p:ph type="sldNum" sz="quarter" idx="4"/>
          </p:nvPr>
        </p:nvSpPr>
        <p:spPr>
          <a:xfrm>
            <a:off x="11595101" y="6565392"/>
            <a:ext cx="566737" cy="137160"/>
          </a:xfrm>
          <a:prstGeom prst="rect">
            <a:avLst/>
          </a:prstGeom>
        </p:spPr>
        <p:txBody>
          <a:bodyPr vert="horz" lIns="91440" tIns="0" rIns="0" bIns="0" rtlCol="0" anchor="ctr"/>
          <a:lstStyle>
            <a:lvl1pPr algn="r">
              <a:defRPr lang="en-US" sz="900" b="0" kern="1200" smtClean="0">
                <a:solidFill>
                  <a:schemeClr val="bg1"/>
                </a:solidFill>
                <a:latin typeface="+mn-lt"/>
                <a:ea typeface="+mn-ea"/>
                <a:cs typeface="+mn-cs"/>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3801232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6"/>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1"/>
          </p:nvPr>
        </p:nvSpPr>
        <p:spPr/>
        <p:txBody>
          <a:bodyPr/>
          <a:lstStyle>
            <a:lvl1pPr>
              <a:defRPr>
                <a:solidFill>
                  <a:schemeClr val="bg1"/>
                </a:solidFill>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1964008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4pt Title">
    <p:bg>
      <p:bgPr>
        <a:solidFill>
          <a:schemeClr val="accent6"/>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4"/>
          </p:nvPr>
        </p:nvSpPr>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27258FFF-F925-446B-8502-81C933981705}" type="slidenum">
              <a:rPr lang="en-US" smtClean="0"/>
              <a:pPr/>
              <a:t>‹#›</a:t>
            </a:fld>
            <a:endParaRPr lang="en-US"/>
          </a:p>
        </p:txBody>
      </p:sp>
      <p:sp>
        <p:nvSpPr>
          <p:cNvPr id="10" name="Text Placeholder 4"/>
          <p:cNvSpPr>
            <a:spLocks noGrp="1"/>
          </p:cNvSpPr>
          <p:nvPr>
            <p:ph type="body" sz="quarter" idx="10"/>
          </p:nvPr>
        </p:nvSpPr>
        <p:spPr>
          <a:xfrm>
            <a:off x="274819" y="375657"/>
            <a:ext cx="6400614" cy="457195"/>
          </a:xfrm>
          <a:prstGeom prst="rect">
            <a:avLst/>
          </a:prstGeom>
        </p:spPr>
        <p:txBody>
          <a:bodyPr lIns="182880" tIns="146304" rIns="182880" bIns="146304" anchor="ctr" anchorCtr="0"/>
          <a:lstStyle>
            <a:lvl1pPr marL="0" indent="0">
              <a:lnSpc>
                <a:spcPts val="2800"/>
              </a:lnSpc>
              <a:spcBef>
                <a:spcPts val="0"/>
              </a:spcBef>
              <a:buFontTx/>
              <a:buNone/>
              <a:defRPr sz="2400">
                <a:solidFill>
                  <a:schemeClr val="bg1"/>
                </a:soli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dirty="0" smtClean="0"/>
              <a:t>Click to edit Master </a:t>
            </a:r>
            <a:r>
              <a:rPr lang="en-US" smtClean="0"/>
              <a:t>text styles</a:t>
            </a:r>
          </a:p>
        </p:txBody>
      </p:sp>
    </p:spTree>
    <p:extLst>
      <p:ext uri="{BB962C8B-B14F-4D97-AF65-F5344CB8AC3E}">
        <p14:creationId xmlns:p14="http://schemas.microsoft.com/office/powerpoint/2010/main" val="3079236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tatement">
    <p:bg>
      <p:bgPr>
        <a:solidFill>
          <a:schemeClr val="accent6"/>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4635854" y="2125677"/>
            <a:ext cx="3502323" cy="2798708"/>
          </a:xfrm>
          <a:prstGeom prst="rect">
            <a:avLst/>
          </a:prstGeom>
        </p:spPr>
        <p:txBody>
          <a:bodyPr lIns="146304" tIns="91440" rIns="146304" bIns="91440" anchor="ctr">
            <a:noAutofit/>
          </a:bodyPr>
          <a:lstStyle>
            <a:lvl1pPr marL="0" indent="0">
              <a:lnSpc>
                <a:spcPts val="6000"/>
              </a:lnSpc>
              <a:spcBef>
                <a:spcPts val="0"/>
              </a:spcBef>
              <a:spcAft>
                <a:spcPts val="0"/>
              </a:spcAft>
              <a:buFontTx/>
              <a:buNone/>
              <a:defRPr sz="5400" b="0" i="0" baseline="0">
                <a:solidFill>
                  <a:schemeClr val="bg1"/>
                </a:solidFill>
                <a:latin typeface="+mj-lt"/>
              </a:defRPr>
            </a:lvl1pPr>
          </a:lstStyle>
          <a:p>
            <a:pPr lvl="0"/>
            <a:r>
              <a:rPr lang="en-US" smtClean="0"/>
              <a:t>Biz Talk statement</a:t>
            </a:r>
          </a:p>
        </p:txBody>
      </p:sp>
      <p:sp>
        <p:nvSpPr>
          <p:cNvPr id="2" name="Footer Placeholder 1"/>
          <p:cNvSpPr>
            <a:spLocks noGrp="1"/>
          </p:cNvSpPr>
          <p:nvPr>
            <p:ph type="ftr" sz="quarter" idx="11"/>
          </p:nvPr>
        </p:nvSpPr>
        <p:spPr/>
        <p:txBody>
          <a:bodyPr/>
          <a:lstStyle>
            <a:lvl1pPr>
              <a:defRPr>
                <a:solidFill>
                  <a:schemeClr val="bg1"/>
                </a:solidFill>
              </a:defRPr>
            </a:lvl1pPr>
          </a:lstStyle>
          <a:p>
            <a:r>
              <a:rPr lang="en-US" smtClean="0"/>
              <a:t>Microsoft Confidential</a:t>
            </a:r>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7258FFF-F925-446B-8502-81C933981705}" type="slidenum">
              <a:rPr lang="en-US" smtClean="0"/>
              <a:pPr/>
              <a:t>‹#›</a:t>
            </a:fld>
            <a:endParaRPr lang="en-US"/>
          </a:p>
        </p:txBody>
      </p:sp>
      <p:sp>
        <p:nvSpPr>
          <p:cNvPr id="7" name="Rectangle 6"/>
          <p:cNvSpPr/>
          <p:nvPr userDrawn="1"/>
        </p:nvSpPr>
        <p:spPr bwMode="auto">
          <a:xfrm>
            <a:off x="3932238" y="121126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7955608" y="523622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bwMode="auto">
          <a:xfrm>
            <a:off x="3932238" y="523464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userDrawn="1"/>
        </p:nvSpPr>
        <p:spPr bwMode="auto">
          <a:xfrm>
            <a:off x="7955608" y="1211263"/>
            <a:ext cx="548630" cy="5486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189541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anim calcmode="lin" valueType="num">
                                      <p:cBhvr>
                                        <p:cTn id="10" dur="500" fill="hold"/>
                                        <p:tgtEl>
                                          <p:spTgt spid="5"/>
                                        </p:tgtEl>
                                        <p:attrNameLst>
                                          <p:attrName>ppt_x</p:attrName>
                                        </p:attrNameLst>
                                      </p:cBhvr>
                                      <p:tavLst>
                                        <p:tav tm="0">
                                          <p:val>
                                            <p:fltVal val="0.5"/>
                                          </p:val>
                                        </p:tav>
                                        <p:tav tm="100000">
                                          <p:val>
                                            <p:strVal val="#ppt_x"/>
                                          </p:val>
                                        </p:tav>
                                      </p:tavLst>
                                    </p:anim>
                                    <p:anim calcmode="lin" valueType="num">
                                      <p:cBhvr>
                                        <p:cTn id="11" dur="500" fill="hold"/>
                                        <p:tgtEl>
                                          <p:spTgt spid="5"/>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anim calcmode="lin" valueType="num">
                                      <p:cBhvr>
                                        <p:cTn id="17" dur="500" fill="hold"/>
                                        <p:tgtEl>
                                          <p:spTgt spid="7"/>
                                        </p:tgtEl>
                                        <p:attrNameLst>
                                          <p:attrName>ppt_x</p:attrName>
                                        </p:attrNameLst>
                                      </p:cBhvr>
                                      <p:tavLst>
                                        <p:tav tm="0">
                                          <p:val>
                                            <p:fltVal val="0.5"/>
                                          </p:val>
                                        </p:tav>
                                        <p:tav tm="100000">
                                          <p:val>
                                            <p:strVal val="#ppt_x"/>
                                          </p:val>
                                        </p:tav>
                                      </p:tavLst>
                                    </p:anim>
                                    <p:anim calcmode="lin" valueType="num">
                                      <p:cBhvr>
                                        <p:cTn id="18" dur="500" fill="hold"/>
                                        <p:tgtEl>
                                          <p:spTgt spid="7"/>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anim calcmode="lin" valueType="num">
                                      <p:cBhvr>
                                        <p:cTn id="24" dur="500" fill="hold"/>
                                        <p:tgtEl>
                                          <p:spTgt spid="8"/>
                                        </p:tgtEl>
                                        <p:attrNameLst>
                                          <p:attrName>ppt_x</p:attrName>
                                        </p:attrNameLst>
                                      </p:cBhvr>
                                      <p:tavLst>
                                        <p:tav tm="0">
                                          <p:val>
                                            <p:fltVal val="0.5"/>
                                          </p:val>
                                        </p:tav>
                                        <p:tav tm="100000">
                                          <p:val>
                                            <p:strVal val="#ppt_x"/>
                                          </p:val>
                                        </p:tav>
                                      </p:tavLst>
                                    </p:anim>
                                    <p:anim calcmode="lin" valueType="num">
                                      <p:cBhvr>
                                        <p:cTn id="25" dur="500" fill="hold"/>
                                        <p:tgtEl>
                                          <p:spTgt spid="8"/>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anim calcmode="lin" valueType="num">
                                      <p:cBhvr>
                                        <p:cTn id="31" dur="500" fill="hold"/>
                                        <p:tgtEl>
                                          <p:spTgt spid="9"/>
                                        </p:tgtEl>
                                        <p:attrNameLst>
                                          <p:attrName>ppt_x</p:attrName>
                                        </p:attrNameLst>
                                      </p:cBhvr>
                                      <p:tavLst>
                                        <p:tav tm="0">
                                          <p:val>
                                            <p:fltVal val="0.5"/>
                                          </p:val>
                                        </p:tav>
                                        <p:tav tm="100000">
                                          <p:val>
                                            <p:strVal val="#ppt_x"/>
                                          </p:val>
                                        </p:tav>
                                      </p:tavLst>
                                    </p:anim>
                                    <p:anim calcmode="lin" valueType="num">
                                      <p:cBhvr>
                                        <p:cTn id="32" dur="500" fill="hold"/>
                                        <p:tgtEl>
                                          <p:spTgt spid="9"/>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Effect transition="in" filter="fade">
                                      <p:cBhvr>
                                        <p:cTn id="37" dur="500"/>
                                        <p:tgtEl>
                                          <p:spTgt spid="10"/>
                                        </p:tgtEl>
                                      </p:cBhvr>
                                    </p:animEffect>
                                    <p:anim calcmode="lin" valueType="num">
                                      <p:cBhvr>
                                        <p:cTn id="38" dur="500" fill="hold"/>
                                        <p:tgtEl>
                                          <p:spTgt spid="10"/>
                                        </p:tgtEl>
                                        <p:attrNameLst>
                                          <p:attrName>ppt_x</p:attrName>
                                        </p:attrNameLst>
                                      </p:cBhvr>
                                      <p:tavLst>
                                        <p:tav tm="0">
                                          <p:val>
                                            <p:fltVal val="0.5"/>
                                          </p:val>
                                        </p:tav>
                                        <p:tav tm="100000">
                                          <p:val>
                                            <p:strVal val="#ppt_x"/>
                                          </p:val>
                                        </p:tav>
                                      </p:tavLst>
                                    </p:anim>
                                    <p:anim calcmode="lin" valueType="num">
                                      <p:cBhvr>
                                        <p:cTn id="39" dur="500" fill="hold"/>
                                        <p:tgtEl>
                                          <p:spTgt spid="10"/>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53" presetClass="entr" presetSubtype="52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p:cTn dur="500" fill="hold"/>
                        <p:tgtEl>
                          <p:spTgt spid="5"/>
                        </p:tgtEl>
                        <p:attrNameLst>
                          <p:attrName>ppt_w</p:attrName>
                        </p:attrNameLst>
                      </p:cBhvr>
                      <p:tavLst>
                        <p:tav tm="0">
                          <p:val>
                            <p:fltVal val="0"/>
                          </p:val>
                        </p:tav>
                        <p:tav tm="100000">
                          <p:val>
                            <p:strVal val="#ppt_w"/>
                          </p:val>
                        </p:tav>
                      </p:tavLst>
                    </p:anim>
                    <p:anim calcmode="lin" valueType="num">
                      <p:cBhvr>
                        <p:cTn dur="500" fill="hold"/>
                        <p:tgtEl>
                          <p:spTgt spid="5"/>
                        </p:tgtEl>
                        <p:attrNameLst>
                          <p:attrName>ppt_h</p:attrName>
                        </p:attrNameLst>
                      </p:cBhvr>
                      <p:tavLst>
                        <p:tav tm="0">
                          <p:val>
                            <p:fltVal val="0"/>
                          </p:val>
                        </p:tav>
                        <p:tav tm="100000">
                          <p:val>
                            <p:strVal val="#ppt_h"/>
                          </p:val>
                        </p:tav>
                      </p:tavLst>
                    </p:anim>
                    <p:animEffect transition="in" filter="fade">
                      <p:cBhvr>
                        <p:cTn dur="500"/>
                        <p:tgtEl>
                          <p:spTgt spid="5"/>
                        </p:tgtEl>
                      </p:cBhvr>
                    </p:animEffect>
                    <p:anim calcmode="lin" valueType="num">
                      <p:cBhvr>
                        <p:cTn dur="500" fill="hold"/>
                        <p:tgtEl>
                          <p:spTgt spid="5"/>
                        </p:tgtEl>
                        <p:attrNameLst>
                          <p:attrName>ppt_x</p:attrName>
                        </p:attrNameLst>
                      </p:cBhvr>
                      <p:tavLst>
                        <p:tav tm="0">
                          <p:val>
                            <p:fltVal val="0.5"/>
                          </p:val>
                        </p:tav>
                        <p:tav tm="100000">
                          <p:val>
                            <p:strVal val="#ppt_x"/>
                          </p:val>
                        </p:tav>
                      </p:tavLst>
                    </p:anim>
                    <p:anim calcmode="lin" valueType="num">
                      <p:cBhvr>
                        <p:cTn dur="500" fill="hold"/>
                        <p:tgtEl>
                          <p:spTgt spid="5"/>
                        </p:tgtEl>
                        <p:attrNameLst>
                          <p:attrName>ppt_y</p:attrName>
                        </p:attrNameLst>
                      </p:cBhvr>
                      <p:tavLst>
                        <p:tav tm="0">
                          <p:val>
                            <p:fltVal val="0.5"/>
                          </p:val>
                        </p:tav>
                        <p:tav tm="100000">
                          <p:val>
                            <p:strVal val="#ppt_y"/>
                          </p:val>
                        </p:tav>
                      </p:tavLst>
                    </p:anim>
                  </p:childTnLst>
                </p:cTn>
              </p:par>
            </p:tnLst>
          </p:tmpl>
        </p:tmplLst>
      </p:bldP>
      <p:bldP spid="7" grpId="0" animBg="1"/>
      <p:bldP spid="8" grpId="0" animBg="1"/>
      <p:bldP spid="9" grpId="0" animBg="1"/>
      <p:bldP spid="10" grpId="0" animBg="1"/>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8 Categories">
    <p:bg>
      <p:bgPr>
        <a:solidFill>
          <a:schemeClr val="accent6"/>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4"/>
          </p:nvPr>
        </p:nvSpPr>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27258FFF-F925-446B-8502-81C933981705}" type="slidenum">
              <a:rPr lang="en-US" smtClean="0"/>
              <a:pPr/>
              <a:t>‹#›</a:t>
            </a:fld>
            <a:endParaRPr lang="en-US"/>
          </a:p>
        </p:txBody>
      </p:sp>
      <p:sp>
        <p:nvSpPr>
          <p:cNvPr id="10" name="Text Placeholder 4"/>
          <p:cNvSpPr>
            <a:spLocks noGrp="1"/>
          </p:cNvSpPr>
          <p:nvPr>
            <p:ph type="body" sz="quarter" idx="10"/>
          </p:nvPr>
        </p:nvSpPr>
        <p:spPr>
          <a:xfrm>
            <a:off x="274819" y="375657"/>
            <a:ext cx="6400614" cy="457195"/>
          </a:xfrm>
          <a:prstGeom prst="rect">
            <a:avLst/>
          </a:prstGeom>
        </p:spPr>
        <p:txBody>
          <a:bodyPr lIns="182880" tIns="146304" rIns="182880" bIns="146304" anchor="ctr" anchorCtr="0"/>
          <a:lstStyle>
            <a:lvl1pPr marL="0" indent="0">
              <a:lnSpc>
                <a:spcPts val="2800"/>
              </a:lnSpc>
              <a:spcBef>
                <a:spcPts val="0"/>
              </a:spcBef>
              <a:buFontTx/>
              <a:buNone/>
              <a:defRPr sz="2400">
                <a:solidFill>
                  <a:schemeClr val="bg1"/>
                </a:soli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dirty="0" smtClean="0"/>
              <a:t>Click to edit Master </a:t>
            </a:r>
            <a:r>
              <a:rPr lang="en-US" smtClean="0"/>
              <a:t>text styles</a:t>
            </a:r>
          </a:p>
        </p:txBody>
      </p:sp>
      <p:sp>
        <p:nvSpPr>
          <p:cNvPr id="7" name="Text Placeholder 26"/>
          <p:cNvSpPr>
            <a:spLocks noGrp="1"/>
          </p:cNvSpPr>
          <p:nvPr>
            <p:ph type="body" sz="quarter" idx="29" hasCustomPrompt="1"/>
          </p:nvPr>
        </p:nvSpPr>
        <p:spPr>
          <a:xfrm>
            <a:off x="457580" y="1091909"/>
            <a:ext cx="2743200"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6"/>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a:t>
            </a:r>
            <a:r>
              <a:rPr lang="en-US" smtClean="0"/>
              <a:t>to edit </a:t>
            </a:r>
            <a:r>
              <a:rPr lang="en-US" dirty="0" smtClean="0"/>
              <a:t/>
            </a:r>
            <a:br>
              <a:rPr lang="en-US" dirty="0" smtClean="0"/>
            </a:br>
            <a:r>
              <a:rPr lang="en-US" dirty="0" smtClean="0"/>
              <a:t>Master text styles</a:t>
            </a:r>
          </a:p>
        </p:txBody>
      </p:sp>
      <p:sp>
        <p:nvSpPr>
          <p:cNvPr id="8" name="Text Placeholder 26"/>
          <p:cNvSpPr>
            <a:spLocks noGrp="1"/>
          </p:cNvSpPr>
          <p:nvPr>
            <p:ph type="body" sz="quarter" idx="30" hasCustomPrompt="1"/>
          </p:nvPr>
        </p:nvSpPr>
        <p:spPr>
          <a:xfrm>
            <a:off x="3322786" y="1091909"/>
            <a:ext cx="2742914"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6"/>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9" name="Text Placeholder 26"/>
          <p:cNvSpPr>
            <a:spLocks noGrp="1"/>
          </p:cNvSpPr>
          <p:nvPr>
            <p:ph type="body" sz="quarter" idx="32" hasCustomPrompt="1"/>
          </p:nvPr>
        </p:nvSpPr>
        <p:spPr>
          <a:xfrm>
            <a:off x="6187706" y="1091909"/>
            <a:ext cx="2742914"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6"/>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1" name="Text Placeholder 26"/>
          <p:cNvSpPr>
            <a:spLocks noGrp="1"/>
          </p:cNvSpPr>
          <p:nvPr>
            <p:ph type="body" sz="quarter" idx="33" hasCustomPrompt="1"/>
          </p:nvPr>
        </p:nvSpPr>
        <p:spPr>
          <a:xfrm>
            <a:off x="9052627" y="1091909"/>
            <a:ext cx="2742914" cy="2743200"/>
          </a:xfrm>
          <a:prstGeom prst="rect">
            <a:avLst/>
          </a:prstGeom>
          <a:solidFill>
            <a:schemeClr val="bg1"/>
          </a:solidFill>
        </p:spPr>
        <p:txBody>
          <a:bodyPr lIns="146304" tIns="91440" rIns="146304" bIns="91440">
            <a:noAutofit/>
          </a:bodyPr>
          <a:lstStyle>
            <a:lvl1pPr marL="0" indent="0">
              <a:lnSpc>
                <a:spcPct val="90000"/>
              </a:lnSpc>
              <a:buFontTx/>
              <a:buNone/>
              <a:defRPr sz="2400">
                <a:solidFill>
                  <a:schemeClr val="accent6"/>
                </a:soli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2" name="Text Placeholder 26"/>
          <p:cNvSpPr>
            <a:spLocks noGrp="1"/>
          </p:cNvSpPr>
          <p:nvPr>
            <p:ph type="body" sz="quarter" idx="38" hasCustomPrompt="1"/>
          </p:nvPr>
        </p:nvSpPr>
        <p:spPr>
          <a:xfrm>
            <a:off x="457580" y="3954429"/>
            <a:ext cx="2743200" cy="2560671"/>
          </a:xfrm>
          <a:prstGeom prst="rect">
            <a:avLst/>
          </a:prstGeom>
          <a:solidFill>
            <a:schemeClr val="accent3">
              <a:lumMod val="40000"/>
              <a:lumOff val="60000"/>
            </a:schemeClr>
          </a:solidFill>
        </p:spPr>
        <p:txBody>
          <a:bodyPr lIns="182880" tIns="146304" bIns="146304">
            <a:noAutofit/>
          </a:bodyPr>
          <a:lstStyle>
            <a:lvl1pPr marL="0" indent="0">
              <a:lnSpc>
                <a:spcPct val="90000"/>
              </a:lnSpc>
              <a:spcBef>
                <a:spcPts val="0"/>
              </a:spcBef>
              <a:spcAft>
                <a:spcPts val="600"/>
              </a:spcAft>
              <a:buFontTx/>
              <a:buNone/>
              <a:defRPr sz="1200" b="0">
                <a:solidFill>
                  <a:schemeClr val="bg1"/>
                </a:soli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smtClean="0"/>
              <a:t>Lower boxes are Process Cyan</a:t>
            </a:r>
          </a:p>
          <a:p>
            <a:pPr lvl="0"/>
            <a:r>
              <a:rPr lang="en-US" smtClean="0"/>
              <a:t>(R=0 G=188 B=242)</a:t>
            </a:r>
            <a:endParaRPr lang="en-US" dirty="0" smtClean="0"/>
          </a:p>
        </p:txBody>
      </p:sp>
      <p:sp>
        <p:nvSpPr>
          <p:cNvPr id="13" name="Text Placeholder 26"/>
          <p:cNvSpPr>
            <a:spLocks noGrp="1"/>
          </p:cNvSpPr>
          <p:nvPr>
            <p:ph type="body" sz="quarter" idx="39" hasCustomPrompt="1"/>
          </p:nvPr>
        </p:nvSpPr>
        <p:spPr>
          <a:xfrm>
            <a:off x="3322871" y="3954457"/>
            <a:ext cx="2742914" cy="2560643"/>
          </a:xfrm>
          <a:prstGeom prst="rect">
            <a:avLst/>
          </a:prstGeom>
          <a:solidFill>
            <a:schemeClr val="accent3">
              <a:lumMod val="40000"/>
              <a:lumOff val="60000"/>
            </a:schemeClr>
          </a:solidFill>
        </p:spPr>
        <p:txBody>
          <a:bodyPr lIns="182880" tIns="146304" bIns="146304">
            <a:noAutofit/>
          </a:bodyPr>
          <a:lstStyle>
            <a:lvl1pPr marL="0" indent="0">
              <a:lnSpc>
                <a:spcPts val="1440"/>
              </a:lnSpc>
              <a:spcBef>
                <a:spcPts val="0"/>
              </a:spcBef>
              <a:spcAft>
                <a:spcPts val="600"/>
              </a:spcAft>
              <a:buFontTx/>
              <a:buNone/>
              <a:defRPr sz="1200" b="0">
                <a:solidFill>
                  <a:schemeClr val="bg1"/>
                </a:soli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4" name="Text Placeholder 26"/>
          <p:cNvSpPr>
            <a:spLocks noGrp="1"/>
          </p:cNvSpPr>
          <p:nvPr>
            <p:ph type="body" sz="quarter" idx="41" hasCustomPrompt="1"/>
          </p:nvPr>
        </p:nvSpPr>
        <p:spPr>
          <a:xfrm>
            <a:off x="9052882" y="3954457"/>
            <a:ext cx="2742914" cy="2560643"/>
          </a:xfrm>
          <a:prstGeom prst="rect">
            <a:avLst/>
          </a:prstGeom>
          <a:solidFill>
            <a:schemeClr val="accent3">
              <a:lumMod val="40000"/>
              <a:lumOff val="60000"/>
            </a:schemeClr>
          </a:solidFill>
        </p:spPr>
        <p:txBody>
          <a:bodyPr lIns="182880" tIns="146304" bIns="146304">
            <a:noAutofit/>
          </a:bodyPr>
          <a:lstStyle>
            <a:lvl1pPr marL="0" indent="0">
              <a:lnSpc>
                <a:spcPts val="1440"/>
              </a:lnSpc>
              <a:spcBef>
                <a:spcPts val="0"/>
              </a:spcBef>
              <a:spcAft>
                <a:spcPts val="600"/>
              </a:spcAft>
              <a:buFontTx/>
              <a:buNone/>
              <a:defRPr sz="1200" b="0">
                <a:solidFill>
                  <a:schemeClr val="bg1"/>
                </a:solidFill>
                <a:latin typeface="Segoe Pro"/>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
        <p:nvSpPr>
          <p:cNvPr id="15" name="Text Placeholder 26"/>
          <p:cNvSpPr>
            <a:spLocks noGrp="1"/>
          </p:cNvSpPr>
          <p:nvPr>
            <p:ph type="body" sz="quarter" idx="42" hasCustomPrompt="1"/>
          </p:nvPr>
        </p:nvSpPr>
        <p:spPr>
          <a:xfrm>
            <a:off x="6187876" y="3954457"/>
            <a:ext cx="2742914" cy="2560643"/>
          </a:xfrm>
          <a:prstGeom prst="rect">
            <a:avLst/>
          </a:prstGeom>
          <a:solidFill>
            <a:schemeClr val="accent3">
              <a:lumMod val="40000"/>
              <a:lumOff val="60000"/>
            </a:schemeClr>
          </a:solidFill>
        </p:spPr>
        <p:txBody>
          <a:bodyPr lIns="182880" tIns="146304" bIns="146304">
            <a:noAutofit/>
          </a:bodyPr>
          <a:lstStyle>
            <a:lvl1pPr marL="0" indent="0">
              <a:lnSpc>
                <a:spcPts val="1440"/>
              </a:lnSpc>
              <a:spcBef>
                <a:spcPts val="0"/>
              </a:spcBef>
              <a:spcAft>
                <a:spcPts val="600"/>
              </a:spcAft>
              <a:buFontTx/>
              <a:buNone/>
              <a:defRPr sz="1200" b="0">
                <a:solidFill>
                  <a:schemeClr val="bg1"/>
                </a:soli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dirty="0" smtClean="0"/>
              <a:t>Click to edit </a:t>
            </a:r>
            <a:br>
              <a:rPr lang="en-US" dirty="0" smtClean="0"/>
            </a:br>
            <a:r>
              <a:rPr lang="en-US" dirty="0" smtClean="0"/>
              <a:t>Master text styles</a:t>
            </a:r>
          </a:p>
        </p:txBody>
      </p:sp>
    </p:spTree>
    <p:extLst>
      <p:ext uri="{BB962C8B-B14F-4D97-AF65-F5344CB8AC3E}">
        <p14:creationId xmlns:p14="http://schemas.microsoft.com/office/powerpoint/2010/main" val="545593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50pt Title/30pt Sub/Image BG">
    <p:spTree>
      <p:nvGrpSpPr>
        <p:cNvPr id="1" name=""/>
        <p:cNvGrpSpPr/>
        <p:nvPr/>
      </p:nvGrpSpPr>
      <p:grpSpPr>
        <a:xfrm>
          <a:off x="0" y="0"/>
          <a:ext cx="0" cy="0"/>
          <a:chOff x="0" y="0"/>
          <a:chExt cx="0" cy="0"/>
        </a:xfrm>
      </p:grpSpPr>
      <p:pic>
        <p:nvPicPr>
          <p:cNvPr id="3" name="Picture 2"/>
          <p:cNvPicPr>
            <a:picLocks noChangeAspect="1" noChangeArrowheads="1"/>
          </p:cNvPicPr>
          <p:nvPr userDrawn="1"/>
        </p:nvPicPr>
        <p:blipFill rotWithShape="1">
          <a:blip r:embed="rId2" cstate="screen">
            <a:extLst>
              <a:ext uri="{28A0092B-C50C-407E-A947-70E740481C1C}">
                <a14:useLocalDpi xmlns:a14="http://schemas.microsoft.com/office/drawing/2010/main" val="0"/>
              </a:ext>
            </a:extLst>
          </a:blip>
          <a:srcRect/>
          <a:stretch/>
        </p:blipFill>
        <p:spPr bwMode="auto">
          <a:xfrm>
            <a:off x="-8773" y="0"/>
            <a:ext cx="12455610" cy="70074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960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4pt Title/48pt Header">
    <p:bg>
      <p:bgPr>
        <a:solidFill>
          <a:schemeClr val="accent6"/>
        </a:solidFill>
        <a:effectLst/>
      </p:bgPr>
    </p:bg>
    <p:spTree>
      <p:nvGrpSpPr>
        <p:cNvPr id="1" name=""/>
        <p:cNvGrpSpPr/>
        <p:nvPr/>
      </p:nvGrpSpPr>
      <p:grpSpPr>
        <a:xfrm>
          <a:off x="0" y="0"/>
          <a:ext cx="0" cy="0"/>
          <a:chOff x="0" y="0"/>
          <a:chExt cx="0" cy="0"/>
        </a:xfrm>
      </p:grpSpPr>
      <p:sp>
        <p:nvSpPr>
          <p:cNvPr id="6" name="Text Placeholder 4"/>
          <p:cNvSpPr>
            <a:spLocks noGrp="1"/>
          </p:cNvSpPr>
          <p:nvPr>
            <p:ph type="body" sz="quarter" idx="13"/>
          </p:nvPr>
        </p:nvSpPr>
        <p:spPr>
          <a:xfrm>
            <a:off x="259554" y="1499851"/>
            <a:ext cx="8244658" cy="677108"/>
          </a:xfrm>
          <a:prstGeom prst="rect">
            <a:avLst/>
          </a:prstGeom>
        </p:spPr>
        <p:txBody>
          <a:bodyPr lIns="146304" tIns="91440" rIns="146304" bIns="91440"/>
          <a:lstStyle>
            <a:lvl1pPr marL="0" indent="0">
              <a:lnSpc>
                <a:spcPct val="90000"/>
              </a:lnSpc>
              <a:buFontTx/>
              <a:buNone/>
              <a:defRPr sz="4800">
                <a:solidFill>
                  <a:schemeClr val="bg1"/>
                </a:solidFill>
                <a:latin typeface="+mj-lt"/>
              </a:defRPr>
            </a:lvl1pPr>
            <a:lvl2pPr marL="342867" indent="0">
              <a:buFontTx/>
              <a:buNone/>
              <a:defRPr sz="3600">
                <a:latin typeface="Segoe Pro Light"/>
              </a:defRPr>
            </a:lvl2pPr>
            <a:lvl3pPr marL="571444" indent="0">
              <a:buFontTx/>
              <a:buNone/>
              <a:defRPr sz="3600">
                <a:latin typeface="Segoe Pro Light"/>
              </a:defRPr>
            </a:lvl3pPr>
            <a:lvl4pPr marL="800021" indent="0">
              <a:buFontTx/>
              <a:buNone/>
              <a:defRPr sz="3600">
                <a:latin typeface="Segoe Pro Light"/>
              </a:defRPr>
            </a:lvl4pPr>
            <a:lvl5pPr marL="1028598" indent="0">
              <a:buFontTx/>
              <a:buNone/>
              <a:defRPr sz="3600">
                <a:latin typeface="Segoe Pro Light"/>
              </a:defRPr>
            </a:lvl5pPr>
          </a:lstStyle>
          <a:p>
            <a:pPr lvl="0"/>
            <a:r>
              <a:rPr lang="en-US" dirty="0" smtClean="0"/>
              <a:t>Click to edit Master text styles</a:t>
            </a:r>
          </a:p>
        </p:txBody>
      </p:sp>
      <p:sp>
        <p:nvSpPr>
          <p:cNvPr id="2" name="Footer Placeholder 1"/>
          <p:cNvSpPr>
            <a:spLocks noGrp="1"/>
          </p:cNvSpPr>
          <p:nvPr>
            <p:ph type="ftr" sz="quarter" idx="14"/>
          </p:nvPr>
        </p:nvSpPr>
        <p:spPr/>
        <p:txBody>
          <a:bodyPr/>
          <a:lstStyle>
            <a:lvl1pPr>
              <a:defRPr>
                <a:solidFill>
                  <a:schemeClr val="bg1"/>
                </a:solidFill>
              </a:defRPr>
            </a:lvl1pPr>
          </a:lstStyle>
          <a:p>
            <a:r>
              <a:rPr lang="en-US" smtClean="0"/>
              <a:t>Microsoft Confidential</a:t>
            </a:r>
            <a:endParaRPr lang="en-US"/>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27258FFF-F925-446B-8502-81C933981705}" type="slidenum">
              <a:rPr lang="en-US" smtClean="0"/>
              <a:pPr/>
              <a:t>‹#›</a:t>
            </a:fld>
            <a:endParaRPr lang="en-US"/>
          </a:p>
        </p:txBody>
      </p:sp>
      <p:sp>
        <p:nvSpPr>
          <p:cNvPr id="10" name="Text Placeholder 4"/>
          <p:cNvSpPr>
            <a:spLocks noGrp="1"/>
          </p:cNvSpPr>
          <p:nvPr>
            <p:ph type="body" sz="quarter" idx="10"/>
          </p:nvPr>
        </p:nvSpPr>
        <p:spPr>
          <a:xfrm>
            <a:off x="274819" y="375657"/>
            <a:ext cx="6400614" cy="457195"/>
          </a:xfrm>
          <a:prstGeom prst="rect">
            <a:avLst/>
          </a:prstGeom>
        </p:spPr>
        <p:txBody>
          <a:bodyPr lIns="182880" tIns="146304" rIns="182880" bIns="146304" anchor="ctr" anchorCtr="0"/>
          <a:lstStyle>
            <a:lvl1pPr marL="0" indent="0">
              <a:lnSpc>
                <a:spcPts val="2800"/>
              </a:lnSpc>
              <a:spcBef>
                <a:spcPts val="0"/>
              </a:spcBef>
              <a:buFontTx/>
              <a:buNone/>
              <a:defRPr sz="2400">
                <a:solidFill>
                  <a:schemeClr val="bg1"/>
                </a:soli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dirty="0" smtClean="0"/>
              <a:t>Click to edit Master </a:t>
            </a:r>
            <a:r>
              <a:rPr lang="en-US" smtClean="0"/>
              <a:t>text styles</a:t>
            </a:r>
          </a:p>
        </p:txBody>
      </p:sp>
    </p:spTree>
    <p:extLst>
      <p:ext uri="{BB962C8B-B14F-4D97-AF65-F5344CB8AC3E}">
        <p14:creationId xmlns:p14="http://schemas.microsoft.com/office/powerpoint/2010/main" val="4140939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8pt Title">
    <p:bg>
      <p:bgPr>
        <a:solidFill>
          <a:schemeClr val="accent6"/>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296863"/>
            <a:ext cx="9144000" cy="5486399"/>
          </a:xfrm>
          <a:prstGeom prst="rect">
            <a:avLst/>
          </a:prstGeom>
        </p:spPr>
        <p:txBody>
          <a:bodyPr lIns="146304" tIns="91440" rIns="146304" bIns="91440">
            <a:noAutofit/>
          </a:bodyPr>
          <a:lstStyle>
            <a:lvl1pPr marL="0" indent="0">
              <a:lnSpc>
                <a:spcPct val="90000"/>
              </a:lnSpc>
              <a:spcBef>
                <a:spcPts val="1200"/>
              </a:spcBef>
              <a:spcAft>
                <a:spcPts val="2400"/>
              </a:spcAft>
              <a:buFontTx/>
              <a:buNone/>
              <a:defRPr sz="4800" b="0" i="0" baseline="0">
                <a:solidFill>
                  <a:schemeClr val="bg1"/>
                </a:solidFill>
                <a:latin typeface="+mj-lt"/>
              </a:defRPr>
            </a:lvl1pPr>
          </a:lstStyle>
          <a:p>
            <a:pPr lvl="0"/>
            <a:r>
              <a:rPr lang="en-US" dirty="0" smtClean="0"/>
              <a:t>Click to edit Master text</a:t>
            </a:r>
          </a:p>
        </p:txBody>
      </p:sp>
      <p:sp>
        <p:nvSpPr>
          <p:cNvPr id="2" name="Footer Placeholder 1"/>
          <p:cNvSpPr>
            <a:spLocks noGrp="1"/>
          </p:cNvSpPr>
          <p:nvPr>
            <p:ph type="ftr" sz="quarter" idx="11"/>
          </p:nvPr>
        </p:nvSpPr>
        <p:spPr/>
        <p:txBody>
          <a:bodyPr/>
          <a:lstStyle>
            <a:lvl1pPr>
              <a:defRPr>
                <a:solidFill>
                  <a:schemeClr val="bg1"/>
                </a:solidFill>
              </a:defRPr>
            </a:lvl1pPr>
          </a:lstStyle>
          <a:p>
            <a:r>
              <a:rPr lang="en-US" smtClean="0"/>
              <a:t>Microsoft Confidential</a:t>
            </a:r>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757919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77708097"/>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smtClean="0"/>
              <a:t>Click to edit Master title style</a:t>
            </a:r>
            <a:endParaRPr lang="en-US" dirty="0"/>
          </a:p>
        </p:txBody>
      </p:sp>
    </p:spTree>
    <p:extLst>
      <p:ext uri="{BB962C8B-B14F-4D97-AF65-F5344CB8AC3E}">
        <p14:creationId xmlns:p14="http://schemas.microsoft.com/office/powerpoint/2010/main" val="1150812544"/>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Only">
    <p:bg>
      <p:bgPr>
        <a:solidFill>
          <a:schemeClr val="accent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74320" y="292082"/>
            <a:ext cx="11887200" cy="946413"/>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dirty="0" smtClean="0"/>
              <a:t>Click to edit Master title style</a:t>
            </a:r>
            <a:endParaRPr lang="en-US" dirty="0"/>
          </a:p>
        </p:txBody>
      </p:sp>
      <p:sp>
        <p:nvSpPr>
          <p:cNvPr id="10" name="Title"/>
          <p:cNvSpPr>
            <a:spLocks noGrp="1"/>
          </p:cNvSpPr>
          <p:nvPr>
            <p:ph type="body" sz="quarter" idx="10" hasCustomPrompt="1"/>
          </p:nvPr>
        </p:nvSpPr>
        <p:spPr>
          <a:xfrm>
            <a:off x="274638" y="2125663"/>
            <a:ext cx="10058400" cy="1828800"/>
          </a:xfrm>
          <a:prstGeom prst="rect">
            <a:avLst/>
          </a:prstGeom>
        </p:spPr>
        <p:txBody>
          <a:bodyPr/>
          <a:lstStyle>
            <a:lvl1pPr marL="0" indent="0">
              <a:buNone/>
              <a:defRPr sz="16600">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smtClean="0"/>
              <a:t>Demo</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67425" y="3449638"/>
            <a:ext cx="608013" cy="608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77083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Only">
    <p:bg>
      <p:bgPr>
        <a:solidFill>
          <a:schemeClr val="accent4"/>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74320" y="292082"/>
            <a:ext cx="11887200" cy="946413"/>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dirty="0" smtClean="0"/>
              <a:t>Click to edit Master title style</a:t>
            </a:r>
            <a:endParaRPr lang="en-US" dirty="0"/>
          </a:p>
        </p:txBody>
      </p:sp>
      <p:sp>
        <p:nvSpPr>
          <p:cNvPr id="10" name="Title"/>
          <p:cNvSpPr>
            <a:spLocks noGrp="1"/>
          </p:cNvSpPr>
          <p:nvPr>
            <p:ph type="body" sz="quarter" idx="10" hasCustomPrompt="1"/>
          </p:nvPr>
        </p:nvSpPr>
        <p:spPr>
          <a:xfrm>
            <a:off x="274638" y="2125663"/>
            <a:ext cx="10058400" cy="1828800"/>
          </a:xfrm>
          <a:prstGeom prst="rect">
            <a:avLst/>
          </a:prstGeom>
        </p:spPr>
        <p:txBody>
          <a:bodyPr/>
          <a:lstStyle>
            <a:lvl1pPr marL="0" indent="0">
              <a:buNone/>
              <a:defRPr sz="16600">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965871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Data Insights Titl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2071453"/>
            <a:ext cx="10463986" cy="1720381"/>
          </a:xfrm>
          <a:prstGeom prst="rect">
            <a:avLst/>
          </a:prstGeom>
        </p:spPr>
        <p:txBody>
          <a:bodyPr lIns="146304" tIns="91440" rIns="146304" bIns="91440"/>
          <a:lstStyle>
            <a:lvl1pPr algn="l">
              <a:defRPr sz="6000">
                <a:gradFill>
                  <a:gsLst>
                    <a:gs pos="0">
                      <a:srgbClr val="FFFFFF"/>
                    </a:gs>
                    <a:gs pos="100000">
                      <a:srgbClr val="FFFFFF"/>
                    </a:gs>
                  </a:gsLst>
                  <a:lin ang="5400000" scaled="0"/>
                </a:gradFill>
              </a:defRPr>
            </a:lvl1pPr>
          </a:lstStyle>
          <a:p>
            <a:r>
              <a:rPr lang="en-US" dirty="0" smtClean="0"/>
              <a:t>Data insights headline</a:t>
            </a:r>
            <a:endParaRPr lang="en-US" dirty="0"/>
          </a:p>
        </p:txBody>
      </p:sp>
    </p:spTree>
    <p:extLst>
      <p:ext uri="{BB962C8B-B14F-4D97-AF65-F5344CB8AC3E}">
        <p14:creationId xmlns:p14="http://schemas.microsoft.com/office/powerpoint/2010/main" val="2684049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1575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Data Insights Titl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0"/>
            <a:ext cx="12436475" cy="6994525"/>
          </a:xfrm>
          <a:prstGeom prst="rect">
            <a:avLst/>
          </a:prstGeom>
        </p:spPr>
        <p:txBody>
          <a:bodyPr/>
          <a:lstStyle/>
          <a:p>
            <a:endParaRPr lang="en-US"/>
          </a:p>
        </p:txBody>
      </p:sp>
    </p:spTree>
    <p:extLst>
      <p:ext uri="{BB962C8B-B14F-4D97-AF65-F5344CB8AC3E}">
        <p14:creationId xmlns:p14="http://schemas.microsoft.com/office/powerpoint/2010/main" val="1895911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5" Type="http://schemas.openxmlformats.org/officeDocument/2006/relationships/slideLayout" Target="../slideLayouts/slideLayout22.xml"/><Relationship Id="rId4" Type="http://schemas.openxmlformats.org/officeDocument/2006/relationships/slideLayout" Target="../slideLayouts/slideLayout21.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5" Type="http://schemas.openxmlformats.org/officeDocument/2006/relationships/slideLayout" Target="../slideLayouts/slideLayout30.xml"/><Relationship Id="rId4" Type="http://schemas.openxmlformats.org/officeDocument/2006/relationships/slideLayout" Target="../slideLayouts/slideLayout29.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9"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43.xml"/><Relationship Id="rId1"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4"/>
        </a:solidFill>
        <a:effectLst/>
      </p:bgPr>
    </p:bg>
    <p:spTree>
      <p:nvGrpSpPr>
        <p:cNvPr id="1" name=""/>
        <p:cNvGrpSpPr/>
        <p:nvPr/>
      </p:nvGrpSpPr>
      <p:grpSpPr>
        <a:xfrm>
          <a:off x="0" y="0"/>
          <a:ext cx="0" cy="0"/>
          <a:chOff x="0" y="0"/>
          <a:chExt cx="0" cy="0"/>
        </a:xfrm>
      </p:grpSpPr>
      <p:sp>
        <p:nvSpPr>
          <p:cNvPr id="7" name="Footer Placeholder 2"/>
          <p:cNvSpPr>
            <a:spLocks noGrp="1"/>
          </p:cNvSpPr>
          <p:nvPr>
            <p:ph type="ftr" sz="quarter" idx="3"/>
          </p:nvPr>
        </p:nvSpPr>
        <p:spPr>
          <a:xfrm>
            <a:off x="457200" y="6565392"/>
            <a:ext cx="3937000" cy="137160"/>
          </a:xfrm>
          <a:prstGeom prst="rect">
            <a:avLst/>
          </a:prstGeom>
        </p:spPr>
        <p:txBody>
          <a:bodyPr vert="horz" lIns="0" tIns="0" rIns="91440" bIns="0" rtlCol="0" anchor="ctr"/>
          <a:lstStyle>
            <a:lvl1pPr marL="0" algn="l" defTabSz="932742" rtl="0" eaLnBrk="1" latinLnBrk="0" hangingPunct="1">
              <a:defRPr lang="en-US" sz="900" kern="1200">
                <a:solidFill>
                  <a:schemeClr val="bg1"/>
                </a:solidFill>
                <a:latin typeface="+mn-lt"/>
                <a:ea typeface="+mn-ea"/>
                <a:cs typeface="+mn-cs"/>
              </a:defRPr>
            </a:lvl1pPr>
          </a:lstStyle>
          <a:p>
            <a:r>
              <a:rPr smtClean="0">
                <a:solidFill>
                  <a:srgbClr val="FFFFFF"/>
                </a:solidFill>
              </a:rPr>
              <a:t>Microsoft Confidential</a:t>
            </a:r>
            <a:endParaRPr>
              <a:solidFill>
                <a:srgbClr val="FFFFFF"/>
              </a:solidFill>
            </a:endParaRPr>
          </a:p>
        </p:txBody>
      </p:sp>
      <p:sp>
        <p:nvSpPr>
          <p:cNvPr id="8" name="Slide Number Placeholder 4"/>
          <p:cNvSpPr>
            <a:spLocks noGrp="1"/>
          </p:cNvSpPr>
          <p:nvPr>
            <p:ph type="sldNum" sz="quarter" idx="4"/>
          </p:nvPr>
        </p:nvSpPr>
        <p:spPr>
          <a:xfrm>
            <a:off x="11595101" y="6565392"/>
            <a:ext cx="566737" cy="137160"/>
          </a:xfrm>
          <a:prstGeom prst="rect">
            <a:avLst/>
          </a:prstGeom>
        </p:spPr>
        <p:txBody>
          <a:bodyPr vert="horz" lIns="91440" tIns="0" rIns="0" bIns="0" rtlCol="0" anchor="ctr"/>
          <a:lstStyle>
            <a:lvl1pPr algn="r">
              <a:defRPr lang="en-US" sz="900" b="0" kern="1200" smtClean="0">
                <a:solidFill>
                  <a:schemeClr val="bg1"/>
                </a:solidFill>
                <a:latin typeface="+mn-lt"/>
                <a:ea typeface="+mn-ea"/>
                <a:cs typeface="+mn-cs"/>
              </a:defRPr>
            </a:lvl1pPr>
          </a:lstStyle>
          <a:p>
            <a:fld id="{27258FFF-F925-446B-8502-81C933981705}" type="slidenum">
              <a:rPr>
                <a:solidFill>
                  <a:srgbClr val="FFFFFF"/>
                </a:solidFill>
              </a:rPr>
              <a:pPr/>
              <a:t>‹#›</a:t>
            </a:fld>
            <a:endParaRPr>
              <a:solidFill>
                <a:srgbClr val="FFFFFF"/>
              </a:solidFill>
            </a:endParaRPr>
          </a:p>
        </p:txBody>
      </p:sp>
    </p:spTree>
    <p:extLst>
      <p:ext uri="{BB962C8B-B14F-4D97-AF65-F5344CB8AC3E}">
        <p14:creationId xmlns:p14="http://schemas.microsoft.com/office/powerpoint/2010/main" val="1224451205"/>
      </p:ext>
    </p:extLst>
  </p:cSld>
  <p:clrMap bg1="lt1" tx1="dk1" bg2="lt2" tx2="dk2" accent1="accent1" accent2="accent2" accent3="accent3" accent4="accent4" accent5="accent5" accent6="accent6" hlink="hlink" folHlink="folHlink"/>
  <p:sldLayoutIdLst>
    <p:sldLayoutId id="2147484299" r:id="rId1"/>
    <p:sldLayoutId id="2147484300" r:id="rId2"/>
    <p:sldLayoutId id="2147484301" r:id="rId3"/>
    <p:sldLayoutId id="2147484302" r:id="rId4"/>
    <p:sldLayoutId id="2147484303" r:id="rId5"/>
    <p:sldLayoutId id="2147484304" r:id="rId6"/>
    <p:sldLayoutId id="2147484305" r:id="rId7"/>
    <p:sldLayoutId id="2147484306" r:id="rId8"/>
    <p:sldLayoutId id="2147484307" r:id="rId9"/>
    <p:sldLayoutId id="2147484308" r:id="rId10"/>
    <p:sldLayoutId id="2147484309" r:id="rId11"/>
    <p:sldLayoutId id="2147484310" r:id="rId12"/>
    <p:sldLayoutId id="2147484311" r:id="rId13"/>
    <p:sldLayoutId id="2147484315" r:id="rId14"/>
    <p:sldLayoutId id="2147484316" r:id="rId15"/>
    <p:sldLayoutId id="2147484318" r:id="rId16"/>
    <p:sldLayoutId id="2147484319"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73">
          <p15:clr>
            <a:srgbClr val="547EBF"/>
          </p15:clr>
        </p15:guide>
        <p15:guide id="2" orient="horz" pos="187">
          <p15:clr>
            <a:srgbClr val="547EBF"/>
          </p15:clr>
        </p15:guide>
        <p15:guide id="3" orient="horz" pos="4219">
          <p15:clr>
            <a:srgbClr val="547EBF"/>
          </p15:clr>
        </p15:guide>
        <p15:guide id="4" pos="7661">
          <p15:clr>
            <a:srgbClr val="547EBF"/>
          </p15:clr>
        </p15:guide>
        <p15:guide id="5" orient="horz" pos="763">
          <p15:clr>
            <a:srgbClr val="A4A3A4"/>
          </p15:clr>
        </p15:guide>
        <p15:guide id="6" orient="horz" pos="1339">
          <p15:clr>
            <a:srgbClr val="A4A3A4"/>
          </p15:clr>
        </p15:guide>
        <p15:guide id="7" orient="horz" pos="1915">
          <p15:clr>
            <a:srgbClr val="A4A3A4"/>
          </p15:clr>
        </p15:guide>
        <p15:guide id="8" orient="horz" pos="2491">
          <p15:clr>
            <a:srgbClr val="A4A3A4"/>
          </p15:clr>
        </p15:guide>
        <p15:guide id="9" orient="horz" pos="3067">
          <p15:clr>
            <a:srgbClr val="A4A3A4"/>
          </p15:clr>
        </p15:guide>
        <p15:guide id="10" orient="horz" pos="3643">
          <p15:clr>
            <a:srgbClr val="A4A3A4"/>
          </p15:clr>
        </p15:guide>
        <p15:guide id="11" pos="749">
          <p15:clr>
            <a:srgbClr val="A4A3A4"/>
          </p15:clr>
        </p15:guide>
        <p15:guide id="12" pos="1325">
          <p15:clr>
            <a:srgbClr val="A4A3A4"/>
          </p15:clr>
        </p15:guide>
        <p15:guide id="13" pos="1901">
          <p15:clr>
            <a:srgbClr val="A4A3A4"/>
          </p15:clr>
        </p15:guide>
        <p15:guide id="14" pos="2477">
          <p15:clr>
            <a:srgbClr val="A4A3A4"/>
          </p15:clr>
        </p15:guide>
        <p15:guide id="15" pos="3053">
          <p15:clr>
            <a:srgbClr val="A4A3A4"/>
          </p15:clr>
        </p15:guide>
        <p15:guide id="16" pos="3629">
          <p15:clr>
            <a:srgbClr val="A4A3A4"/>
          </p15:clr>
        </p15:guide>
        <p15:guide id="17" pos="4205">
          <p15:clr>
            <a:srgbClr val="A4A3A4"/>
          </p15:clr>
        </p15:guide>
        <p15:guide id="18" pos="4781">
          <p15:clr>
            <a:srgbClr val="A4A3A4"/>
          </p15:clr>
        </p15:guide>
        <p15:guide id="19" pos="5357">
          <p15:clr>
            <a:srgbClr val="A4A3A4"/>
          </p15:clr>
        </p15:guide>
        <p15:guide id="20" pos="5933">
          <p15:clr>
            <a:srgbClr val="A4A3A4"/>
          </p15:clr>
        </p15:guide>
        <p15:guide id="21" pos="6509">
          <p15:clr>
            <a:srgbClr val="A4A3A4"/>
          </p15:clr>
        </p15:guide>
        <p15:guide id="22" pos="708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5"/>
        </a:solidFill>
        <a:effectLst/>
      </p:bgPr>
    </p:bg>
    <p:spTree>
      <p:nvGrpSpPr>
        <p:cNvPr id="1" name=""/>
        <p:cNvGrpSpPr/>
        <p:nvPr/>
      </p:nvGrpSpPr>
      <p:grpSpPr>
        <a:xfrm>
          <a:off x="0" y="0"/>
          <a:ext cx="0" cy="0"/>
          <a:chOff x="0" y="0"/>
          <a:chExt cx="0" cy="0"/>
        </a:xfrm>
      </p:grpSpPr>
      <p:sp>
        <p:nvSpPr>
          <p:cNvPr id="7" name="Footer Placeholder 2"/>
          <p:cNvSpPr>
            <a:spLocks noGrp="1"/>
          </p:cNvSpPr>
          <p:nvPr>
            <p:ph type="ftr" sz="quarter" idx="3"/>
          </p:nvPr>
        </p:nvSpPr>
        <p:spPr>
          <a:xfrm>
            <a:off x="457200" y="6565392"/>
            <a:ext cx="3937000" cy="137160"/>
          </a:xfrm>
          <a:prstGeom prst="rect">
            <a:avLst/>
          </a:prstGeom>
        </p:spPr>
        <p:txBody>
          <a:bodyPr vert="horz" lIns="0" tIns="0" rIns="91440" bIns="0" rtlCol="0" anchor="ctr"/>
          <a:lstStyle>
            <a:lvl1pPr marL="0" algn="l" defTabSz="932742" rtl="0" eaLnBrk="1" latinLnBrk="0" hangingPunct="1">
              <a:defRPr lang="en-US" sz="900" kern="1200">
                <a:solidFill>
                  <a:schemeClr val="bg1"/>
                </a:solidFill>
                <a:latin typeface="+mn-lt"/>
                <a:ea typeface="+mn-ea"/>
                <a:cs typeface="+mn-cs"/>
              </a:defRPr>
            </a:lvl1pPr>
          </a:lstStyle>
          <a:p>
            <a:r>
              <a:rPr lang="en-US" smtClean="0"/>
              <a:t>Microsoft Confidential</a:t>
            </a:r>
            <a:endParaRPr lang="en-US"/>
          </a:p>
        </p:txBody>
      </p:sp>
      <p:sp>
        <p:nvSpPr>
          <p:cNvPr id="8" name="Slide Number Placeholder 4"/>
          <p:cNvSpPr>
            <a:spLocks noGrp="1"/>
          </p:cNvSpPr>
          <p:nvPr>
            <p:ph type="sldNum" sz="quarter" idx="4"/>
          </p:nvPr>
        </p:nvSpPr>
        <p:spPr>
          <a:xfrm>
            <a:off x="11595101" y="6565392"/>
            <a:ext cx="566737" cy="137160"/>
          </a:xfrm>
          <a:prstGeom prst="rect">
            <a:avLst/>
          </a:prstGeom>
        </p:spPr>
        <p:txBody>
          <a:bodyPr vert="horz" lIns="91440" tIns="0" rIns="0" bIns="0" rtlCol="0" anchor="ctr"/>
          <a:lstStyle>
            <a:lvl1pPr algn="r">
              <a:defRPr lang="en-US" sz="900" b="0" kern="1200" smtClean="0">
                <a:solidFill>
                  <a:schemeClr val="bg1"/>
                </a:solidFill>
                <a:latin typeface="+mn-lt"/>
                <a:ea typeface="+mn-ea"/>
                <a:cs typeface="+mn-cs"/>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903391937"/>
      </p:ext>
    </p:extLst>
  </p:cSld>
  <p:clrMap bg1="lt1" tx1="dk1" bg2="lt2" tx2="dk2" accent1="accent1" accent2="accent2" accent3="accent3" accent4="accent4" accent5="accent5" accent6="accent6" hlink="hlink" folHlink="folHlink"/>
  <p:sldLayoutIdLst>
    <p:sldLayoutId id="2147484263" r:id="rId1"/>
    <p:sldLayoutId id="2147484264" r:id="rId2"/>
    <p:sldLayoutId id="2147484265" r:id="rId3"/>
    <p:sldLayoutId id="2147484266" r:id="rId4"/>
    <p:sldLayoutId id="2147484267" r:id="rId5"/>
    <p:sldLayoutId id="2147484268" r:id="rId6"/>
    <p:sldLayoutId id="2147484269" r:id="rId7"/>
    <p:sldLayoutId id="2147484270"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accent4"/>
        </a:solidFill>
        <a:effectLst/>
      </p:bgPr>
    </p:bg>
    <p:spTree>
      <p:nvGrpSpPr>
        <p:cNvPr id="1" name=""/>
        <p:cNvGrpSpPr/>
        <p:nvPr/>
      </p:nvGrpSpPr>
      <p:grpSpPr>
        <a:xfrm>
          <a:off x="0" y="0"/>
          <a:ext cx="0" cy="0"/>
          <a:chOff x="0" y="0"/>
          <a:chExt cx="0" cy="0"/>
        </a:xfrm>
      </p:grpSpPr>
      <p:sp>
        <p:nvSpPr>
          <p:cNvPr id="7" name="Footer Placeholder 2"/>
          <p:cNvSpPr>
            <a:spLocks noGrp="1"/>
          </p:cNvSpPr>
          <p:nvPr>
            <p:ph type="ftr" sz="quarter" idx="3"/>
          </p:nvPr>
        </p:nvSpPr>
        <p:spPr>
          <a:xfrm>
            <a:off x="457200" y="6565392"/>
            <a:ext cx="3937000" cy="137160"/>
          </a:xfrm>
          <a:prstGeom prst="rect">
            <a:avLst/>
          </a:prstGeom>
        </p:spPr>
        <p:txBody>
          <a:bodyPr vert="horz" lIns="0" tIns="0" rIns="91440" bIns="0" rtlCol="0" anchor="ctr"/>
          <a:lstStyle>
            <a:lvl1pPr marL="0" algn="l" defTabSz="932742" rtl="0" eaLnBrk="1" latinLnBrk="0" hangingPunct="1">
              <a:defRPr lang="en-US" sz="900" kern="1200">
                <a:solidFill>
                  <a:schemeClr val="bg1"/>
                </a:solidFill>
                <a:latin typeface="+mn-lt"/>
                <a:ea typeface="+mn-ea"/>
                <a:cs typeface="+mn-cs"/>
              </a:defRPr>
            </a:lvl1pPr>
          </a:lstStyle>
          <a:p>
            <a:r>
              <a:rPr lang="en-US" smtClean="0"/>
              <a:t>Microsoft Confidential</a:t>
            </a:r>
            <a:endParaRPr lang="en-US"/>
          </a:p>
        </p:txBody>
      </p:sp>
      <p:sp>
        <p:nvSpPr>
          <p:cNvPr id="8" name="Slide Number Placeholder 4"/>
          <p:cNvSpPr>
            <a:spLocks noGrp="1"/>
          </p:cNvSpPr>
          <p:nvPr>
            <p:ph type="sldNum" sz="quarter" idx="4"/>
          </p:nvPr>
        </p:nvSpPr>
        <p:spPr>
          <a:xfrm>
            <a:off x="11595101" y="6565392"/>
            <a:ext cx="566737" cy="137160"/>
          </a:xfrm>
          <a:prstGeom prst="rect">
            <a:avLst/>
          </a:prstGeom>
        </p:spPr>
        <p:txBody>
          <a:bodyPr vert="horz" lIns="91440" tIns="0" rIns="0" bIns="0" rtlCol="0" anchor="ctr"/>
          <a:lstStyle>
            <a:lvl1pPr algn="r">
              <a:defRPr lang="en-US" sz="900" b="0" kern="1200" smtClean="0">
                <a:solidFill>
                  <a:schemeClr val="bg1"/>
                </a:solidFill>
                <a:latin typeface="+mn-lt"/>
                <a:ea typeface="+mn-ea"/>
                <a:cs typeface="+mn-cs"/>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1003598717"/>
      </p:ext>
    </p:extLst>
  </p:cSld>
  <p:clrMap bg1="lt1" tx1="dk1" bg2="lt2" tx2="dk2" accent1="accent1" accent2="accent2" accent3="accent3" accent4="accent4" accent5="accent5" accent6="accent6" hlink="hlink" folHlink="folHlink"/>
  <p:sldLayoutIdLst>
    <p:sldLayoutId id="2147484281" r:id="rId1"/>
    <p:sldLayoutId id="2147484282" r:id="rId2"/>
    <p:sldLayoutId id="2147484288" r:id="rId3"/>
    <p:sldLayoutId id="2147484283" r:id="rId4"/>
    <p:sldLayoutId id="2147484284" r:id="rId5"/>
    <p:sldLayoutId id="2147484285" r:id="rId6"/>
    <p:sldLayoutId id="2147484286" r:id="rId7"/>
    <p:sldLayoutId id="2147484287"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accent6"/>
        </a:solidFill>
        <a:effectLst/>
      </p:bgPr>
    </p:bg>
    <p:spTree>
      <p:nvGrpSpPr>
        <p:cNvPr id="1" name=""/>
        <p:cNvGrpSpPr/>
        <p:nvPr/>
      </p:nvGrpSpPr>
      <p:grpSpPr>
        <a:xfrm>
          <a:off x="0" y="0"/>
          <a:ext cx="0" cy="0"/>
          <a:chOff x="0" y="0"/>
          <a:chExt cx="0" cy="0"/>
        </a:xfrm>
      </p:grpSpPr>
      <p:sp>
        <p:nvSpPr>
          <p:cNvPr id="7" name="Footer Placeholder 2"/>
          <p:cNvSpPr>
            <a:spLocks noGrp="1"/>
          </p:cNvSpPr>
          <p:nvPr>
            <p:ph type="ftr" sz="quarter" idx="3"/>
          </p:nvPr>
        </p:nvSpPr>
        <p:spPr>
          <a:xfrm>
            <a:off x="457200" y="6565392"/>
            <a:ext cx="3937000" cy="137160"/>
          </a:xfrm>
          <a:prstGeom prst="rect">
            <a:avLst/>
          </a:prstGeom>
        </p:spPr>
        <p:txBody>
          <a:bodyPr vert="horz" lIns="0" tIns="0" rIns="91440" bIns="0" rtlCol="0" anchor="ctr"/>
          <a:lstStyle>
            <a:lvl1pPr marL="0" algn="l" defTabSz="932742" rtl="0" eaLnBrk="1" latinLnBrk="0" hangingPunct="1">
              <a:defRPr lang="en-US" sz="900" kern="1200">
                <a:solidFill>
                  <a:schemeClr val="bg1"/>
                </a:solidFill>
                <a:latin typeface="+mn-lt"/>
                <a:ea typeface="+mn-ea"/>
                <a:cs typeface="+mn-cs"/>
              </a:defRPr>
            </a:lvl1pPr>
          </a:lstStyle>
          <a:p>
            <a:r>
              <a:rPr lang="en-US" smtClean="0"/>
              <a:t>Microsoft Confidential</a:t>
            </a:r>
            <a:endParaRPr lang="en-US"/>
          </a:p>
        </p:txBody>
      </p:sp>
      <p:sp>
        <p:nvSpPr>
          <p:cNvPr id="8" name="Slide Number Placeholder 4"/>
          <p:cNvSpPr>
            <a:spLocks noGrp="1"/>
          </p:cNvSpPr>
          <p:nvPr>
            <p:ph type="sldNum" sz="quarter" idx="4"/>
          </p:nvPr>
        </p:nvSpPr>
        <p:spPr>
          <a:xfrm>
            <a:off x="11595101" y="6565392"/>
            <a:ext cx="566737" cy="137160"/>
          </a:xfrm>
          <a:prstGeom prst="rect">
            <a:avLst/>
          </a:prstGeom>
        </p:spPr>
        <p:txBody>
          <a:bodyPr vert="horz" lIns="91440" tIns="0" rIns="0" bIns="0" rtlCol="0" anchor="ctr"/>
          <a:lstStyle>
            <a:lvl1pPr algn="r">
              <a:defRPr lang="en-US" sz="900" b="0" kern="1200" smtClean="0">
                <a:solidFill>
                  <a:schemeClr val="bg1"/>
                </a:solidFill>
                <a:latin typeface="+mn-lt"/>
                <a:ea typeface="+mn-ea"/>
                <a:cs typeface="+mn-cs"/>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903391937"/>
      </p:ext>
    </p:extLst>
  </p:cSld>
  <p:clrMap bg1="lt1" tx1="dk1" bg2="lt2" tx2="dk2" accent1="accent1" accent2="accent2" accent3="accent3" accent4="accent4" accent5="accent5" accent6="accent6" hlink="hlink" folHlink="folHlink"/>
  <p:sldLayoutIdLst>
    <p:sldLayoutId id="2147484272" r:id="rId1"/>
    <p:sldLayoutId id="2147484273" r:id="rId2"/>
    <p:sldLayoutId id="2147484274" r:id="rId3"/>
    <p:sldLayoutId id="2147484275" r:id="rId4"/>
    <p:sldLayoutId id="2147484276" r:id="rId5"/>
    <p:sldLayoutId id="2147484277" r:id="rId6"/>
    <p:sldLayoutId id="2147484278" r:id="rId7"/>
    <p:sldLayoutId id="2147484279"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1118" name=".5&quot; x .5&quot; GRID" hidden="1"/>
          <p:cNvGrpSpPr/>
          <p:nvPr/>
        </p:nvGrpSpPr>
        <p:grpSpPr>
          <a:xfrm>
            <a:off x="-312613" y="-233151"/>
            <a:ext cx="13063733" cy="7460827"/>
            <a:chOff x="-306388" y="-228600"/>
            <a:chExt cx="12803592" cy="7315200"/>
          </a:xfrm>
        </p:grpSpPr>
        <p:grpSp>
          <p:nvGrpSpPr>
            <p:cNvPr id="641" name=".5&quot; x .5&quot; grid"/>
            <p:cNvGrpSpPr/>
            <p:nvPr userDrawn="1"/>
          </p:nvGrpSpPr>
          <p:grpSpPr>
            <a:xfrm>
              <a:off x="-306388" y="-228600"/>
              <a:ext cx="12801600" cy="7315200"/>
              <a:chOff x="-306388" y="-155448"/>
              <a:chExt cx="12801600" cy="7315200"/>
            </a:xfrm>
          </p:grpSpPr>
          <p:sp>
            <p:nvSpPr>
              <p:cNvPr id="642" name="Rectangle 641"/>
              <p:cNvSpPr/>
              <p:nvPr/>
            </p:nvSpPr>
            <p:spPr bwMode="auto">
              <a:xfrm>
                <a:off x="-306388"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43" name="Rectangle 642"/>
              <p:cNvSpPr/>
              <p:nvPr userDrawn="1"/>
            </p:nvSpPr>
            <p:spPr bwMode="auto">
              <a:xfrm>
                <a:off x="1508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44" name="Rectangle 643"/>
              <p:cNvSpPr/>
              <p:nvPr userDrawn="1"/>
            </p:nvSpPr>
            <p:spPr bwMode="auto">
              <a:xfrm>
                <a:off x="6080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45" name="Rectangle 644"/>
              <p:cNvSpPr/>
              <p:nvPr userDrawn="1"/>
            </p:nvSpPr>
            <p:spPr bwMode="auto">
              <a:xfrm>
                <a:off x="10652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46" name="Rectangle 645"/>
              <p:cNvSpPr/>
              <p:nvPr userDrawn="1"/>
            </p:nvSpPr>
            <p:spPr bwMode="auto">
              <a:xfrm>
                <a:off x="15224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47" name="Rectangle 646"/>
              <p:cNvSpPr/>
              <p:nvPr userDrawn="1"/>
            </p:nvSpPr>
            <p:spPr bwMode="auto">
              <a:xfrm>
                <a:off x="19796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48" name="Rectangle 647"/>
              <p:cNvSpPr/>
              <p:nvPr userDrawn="1"/>
            </p:nvSpPr>
            <p:spPr bwMode="auto">
              <a:xfrm>
                <a:off x="24368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49" name="Rectangle 648"/>
              <p:cNvSpPr/>
              <p:nvPr/>
            </p:nvSpPr>
            <p:spPr bwMode="auto">
              <a:xfrm>
                <a:off x="28940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50" name="Rectangle 649"/>
              <p:cNvSpPr/>
              <p:nvPr userDrawn="1"/>
            </p:nvSpPr>
            <p:spPr bwMode="auto">
              <a:xfrm>
                <a:off x="33512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51" name="Rectangle 650"/>
              <p:cNvSpPr/>
              <p:nvPr userDrawn="1"/>
            </p:nvSpPr>
            <p:spPr bwMode="auto">
              <a:xfrm>
                <a:off x="38084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52" name="Rectangle 651"/>
              <p:cNvSpPr/>
              <p:nvPr userDrawn="1"/>
            </p:nvSpPr>
            <p:spPr bwMode="auto">
              <a:xfrm>
                <a:off x="42656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53" name="Rectangle 652"/>
              <p:cNvSpPr/>
              <p:nvPr userDrawn="1"/>
            </p:nvSpPr>
            <p:spPr bwMode="auto">
              <a:xfrm>
                <a:off x="47228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54" name="Rectangle 653"/>
              <p:cNvSpPr/>
              <p:nvPr userDrawn="1"/>
            </p:nvSpPr>
            <p:spPr bwMode="auto">
              <a:xfrm>
                <a:off x="51800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55" name="Rectangle 654"/>
              <p:cNvSpPr/>
              <p:nvPr userDrawn="1"/>
            </p:nvSpPr>
            <p:spPr bwMode="auto">
              <a:xfrm>
                <a:off x="56372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56" name="Rectangle 655"/>
              <p:cNvSpPr/>
              <p:nvPr/>
            </p:nvSpPr>
            <p:spPr bwMode="auto">
              <a:xfrm>
                <a:off x="60944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57" name="Rectangle 656"/>
              <p:cNvSpPr/>
              <p:nvPr userDrawn="1"/>
            </p:nvSpPr>
            <p:spPr bwMode="auto">
              <a:xfrm>
                <a:off x="65516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58" name="Rectangle 657"/>
              <p:cNvSpPr/>
              <p:nvPr userDrawn="1"/>
            </p:nvSpPr>
            <p:spPr bwMode="auto">
              <a:xfrm>
                <a:off x="70088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59" name="Rectangle 658"/>
              <p:cNvSpPr/>
              <p:nvPr userDrawn="1"/>
            </p:nvSpPr>
            <p:spPr bwMode="auto">
              <a:xfrm>
                <a:off x="74660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60" name="Rectangle 659"/>
              <p:cNvSpPr/>
              <p:nvPr userDrawn="1"/>
            </p:nvSpPr>
            <p:spPr bwMode="auto">
              <a:xfrm>
                <a:off x="79232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61" name="Rectangle 660"/>
              <p:cNvSpPr/>
              <p:nvPr userDrawn="1"/>
            </p:nvSpPr>
            <p:spPr bwMode="auto">
              <a:xfrm>
                <a:off x="83804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62" name="Rectangle 661"/>
              <p:cNvSpPr/>
              <p:nvPr userDrawn="1"/>
            </p:nvSpPr>
            <p:spPr bwMode="auto">
              <a:xfrm>
                <a:off x="88376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63" name="Rectangle 662"/>
              <p:cNvSpPr/>
              <p:nvPr/>
            </p:nvSpPr>
            <p:spPr bwMode="auto">
              <a:xfrm>
                <a:off x="92948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64" name="Rectangle 663"/>
              <p:cNvSpPr/>
              <p:nvPr userDrawn="1"/>
            </p:nvSpPr>
            <p:spPr bwMode="auto">
              <a:xfrm>
                <a:off x="97520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65" name="Rectangle 664"/>
              <p:cNvSpPr/>
              <p:nvPr userDrawn="1"/>
            </p:nvSpPr>
            <p:spPr bwMode="auto">
              <a:xfrm>
                <a:off x="102092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66" name="Rectangle 665"/>
              <p:cNvSpPr/>
              <p:nvPr userDrawn="1"/>
            </p:nvSpPr>
            <p:spPr bwMode="auto">
              <a:xfrm>
                <a:off x="106664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67" name="Rectangle 666"/>
              <p:cNvSpPr/>
              <p:nvPr userDrawn="1"/>
            </p:nvSpPr>
            <p:spPr bwMode="auto">
              <a:xfrm>
                <a:off x="111236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68" name="Rectangle 667"/>
              <p:cNvSpPr/>
              <p:nvPr userDrawn="1"/>
            </p:nvSpPr>
            <p:spPr bwMode="auto">
              <a:xfrm>
                <a:off x="115808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69" name="Rectangle 668"/>
              <p:cNvSpPr/>
              <p:nvPr userDrawn="1"/>
            </p:nvSpPr>
            <p:spPr bwMode="auto">
              <a:xfrm>
                <a:off x="12038012" y="-155448"/>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70" name="Rectangle 669"/>
              <p:cNvSpPr/>
              <p:nvPr/>
            </p:nvSpPr>
            <p:spPr bwMode="auto">
              <a:xfrm>
                <a:off x="-306388"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71" name="Rectangle 670"/>
              <p:cNvSpPr/>
              <p:nvPr userDrawn="1"/>
            </p:nvSpPr>
            <p:spPr bwMode="auto">
              <a:xfrm>
                <a:off x="1508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72" name="Rectangle 671"/>
              <p:cNvSpPr/>
              <p:nvPr userDrawn="1"/>
            </p:nvSpPr>
            <p:spPr bwMode="auto">
              <a:xfrm>
                <a:off x="6080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73" name="Rectangle 672"/>
              <p:cNvSpPr/>
              <p:nvPr userDrawn="1"/>
            </p:nvSpPr>
            <p:spPr bwMode="auto">
              <a:xfrm>
                <a:off x="10652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74" name="Rectangle 673"/>
              <p:cNvSpPr/>
              <p:nvPr userDrawn="1"/>
            </p:nvSpPr>
            <p:spPr bwMode="auto">
              <a:xfrm>
                <a:off x="15224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75" name="Rectangle 674"/>
              <p:cNvSpPr/>
              <p:nvPr userDrawn="1"/>
            </p:nvSpPr>
            <p:spPr bwMode="auto">
              <a:xfrm>
                <a:off x="19796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76" name="Rectangle 675"/>
              <p:cNvSpPr/>
              <p:nvPr userDrawn="1"/>
            </p:nvSpPr>
            <p:spPr bwMode="auto">
              <a:xfrm>
                <a:off x="24368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77" name="Rectangle 676"/>
              <p:cNvSpPr/>
              <p:nvPr/>
            </p:nvSpPr>
            <p:spPr bwMode="auto">
              <a:xfrm>
                <a:off x="28940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78" name="Rectangle 677"/>
              <p:cNvSpPr/>
              <p:nvPr userDrawn="1"/>
            </p:nvSpPr>
            <p:spPr bwMode="auto">
              <a:xfrm>
                <a:off x="33512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79" name="Rectangle 678"/>
              <p:cNvSpPr/>
              <p:nvPr userDrawn="1"/>
            </p:nvSpPr>
            <p:spPr bwMode="auto">
              <a:xfrm>
                <a:off x="38084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80" name="Rectangle 679"/>
              <p:cNvSpPr/>
              <p:nvPr userDrawn="1"/>
            </p:nvSpPr>
            <p:spPr bwMode="auto">
              <a:xfrm>
                <a:off x="42656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81" name="Rectangle 680"/>
              <p:cNvSpPr/>
              <p:nvPr userDrawn="1"/>
            </p:nvSpPr>
            <p:spPr bwMode="auto">
              <a:xfrm>
                <a:off x="47228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82" name="Rectangle 681"/>
              <p:cNvSpPr/>
              <p:nvPr userDrawn="1"/>
            </p:nvSpPr>
            <p:spPr bwMode="auto">
              <a:xfrm>
                <a:off x="51800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83" name="Rectangle 682"/>
              <p:cNvSpPr/>
              <p:nvPr userDrawn="1"/>
            </p:nvSpPr>
            <p:spPr bwMode="auto">
              <a:xfrm>
                <a:off x="56372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84" name="Rectangle 683"/>
              <p:cNvSpPr/>
              <p:nvPr/>
            </p:nvSpPr>
            <p:spPr bwMode="auto">
              <a:xfrm>
                <a:off x="60944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85" name="Rectangle 684"/>
              <p:cNvSpPr/>
              <p:nvPr userDrawn="1"/>
            </p:nvSpPr>
            <p:spPr bwMode="auto">
              <a:xfrm>
                <a:off x="65516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86" name="Rectangle 685"/>
              <p:cNvSpPr/>
              <p:nvPr userDrawn="1"/>
            </p:nvSpPr>
            <p:spPr bwMode="auto">
              <a:xfrm>
                <a:off x="70088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87" name="Rectangle 686"/>
              <p:cNvSpPr/>
              <p:nvPr userDrawn="1"/>
            </p:nvSpPr>
            <p:spPr bwMode="auto">
              <a:xfrm>
                <a:off x="74660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88" name="Rectangle 687"/>
              <p:cNvSpPr/>
              <p:nvPr userDrawn="1"/>
            </p:nvSpPr>
            <p:spPr bwMode="auto">
              <a:xfrm>
                <a:off x="79232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89" name="Rectangle 688"/>
              <p:cNvSpPr/>
              <p:nvPr userDrawn="1"/>
            </p:nvSpPr>
            <p:spPr bwMode="auto">
              <a:xfrm>
                <a:off x="83804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90" name="Rectangle 689"/>
              <p:cNvSpPr/>
              <p:nvPr userDrawn="1"/>
            </p:nvSpPr>
            <p:spPr bwMode="auto">
              <a:xfrm>
                <a:off x="88376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91" name="Rectangle 690"/>
              <p:cNvSpPr/>
              <p:nvPr/>
            </p:nvSpPr>
            <p:spPr bwMode="auto">
              <a:xfrm>
                <a:off x="92948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92" name="Rectangle 691"/>
              <p:cNvSpPr/>
              <p:nvPr userDrawn="1"/>
            </p:nvSpPr>
            <p:spPr bwMode="auto">
              <a:xfrm>
                <a:off x="97520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93" name="Rectangle 692"/>
              <p:cNvSpPr/>
              <p:nvPr userDrawn="1"/>
            </p:nvSpPr>
            <p:spPr bwMode="auto">
              <a:xfrm>
                <a:off x="102092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94" name="Rectangle 693"/>
              <p:cNvSpPr/>
              <p:nvPr userDrawn="1"/>
            </p:nvSpPr>
            <p:spPr bwMode="auto">
              <a:xfrm>
                <a:off x="106664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95" name="Rectangle 694"/>
              <p:cNvSpPr/>
              <p:nvPr userDrawn="1"/>
            </p:nvSpPr>
            <p:spPr bwMode="auto">
              <a:xfrm>
                <a:off x="111236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96" name="Rectangle 695"/>
              <p:cNvSpPr/>
              <p:nvPr userDrawn="1"/>
            </p:nvSpPr>
            <p:spPr bwMode="auto">
              <a:xfrm>
                <a:off x="115808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97" name="Rectangle 696"/>
              <p:cNvSpPr/>
              <p:nvPr userDrawn="1"/>
            </p:nvSpPr>
            <p:spPr bwMode="auto">
              <a:xfrm>
                <a:off x="12038012" y="301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98" name="Rectangle 697"/>
              <p:cNvSpPr/>
              <p:nvPr/>
            </p:nvSpPr>
            <p:spPr bwMode="auto">
              <a:xfrm>
                <a:off x="-306388"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699" name="Rectangle 698"/>
              <p:cNvSpPr/>
              <p:nvPr userDrawn="1"/>
            </p:nvSpPr>
            <p:spPr bwMode="auto">
              <a:xfrm>
                <a:off x="1508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00" name="Rectangle 699"/>
              <p:cNvSpPr/>
              <p:nvPr userDrawn="1"/>
            </p:nvSpPr>
            <p:spPr bwMode="auto">
              <a:xfrm>
                <a:off x="6080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01" name="Rectangle 700"/>
              <p:cNvSpPr/>
              <p:nvPr userDrawn="1"/>
            </p:nvSpPr>
            <p:spPr bwMode="auto">
              <a:xfrm>
                <a:off x="10652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02" name="Rectangle 701"/>
              <p:cNvSpPr/>
              <p:nvPr userDrawn="1"/>
            </p:nvSpPr>
            <p:spPr bwMode="auto">
              <a:xfrm>
                <a:off x="15224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03" name="Rectangle 702"/>
              <p:cNvSpPr/>
              <p:nvPr userDrawn="1"/>
            </p:nvSpPr>
            <p:spPr bwMode="auto">
              <a:xfrm>
                <a:off x="19796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04" name="Rectangle 703"/>
              <p:cNvSpPr/>
              <p:nvPr userDrawn="1"/>
            </p:nvSpPr>
            <p:spPr bwMode="auto">
              <a:xfrm>
                <a:off x="24368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05" name="Rectangle 704"/>
              <p:cNvSpPr/>
              <p:nvPr/>
            </p:nvSpPr>
            <p:spPr bwMode="auto">
              <a:xfrm>
                <a:off x="28940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06" name="Rectangle 705"/>
              <p:cNvSpPr/>
              <p:nvPr userDrawn="1"/>
            </p:nvSpPr>
            <p:spPr bwMode="auto">
              <a:xfrm>
                <a:off x="33512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07" name="Rectangle 706"/>
              <p:cNvSpPr/>
              <p:nvPr userDrawn="1"/>
            </p:nvSpPr>
            <p:spPr bwMode="auto">
              <a:xfrm>
                <a:off x="38084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08" name="Rectangle 707"/>
              <p:cNvSpPr/>
              <p:nvPr userDrawn="1"/>
            </p:nvSpPr>
            <p:spPr bwMode="auto">
              <a:xfrm>
                <a:off x="42656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09" name="Rectangle 708"/>
              <p:cNvSpPr/>
              <p:nvPr userDrawn="1"/>
            </p:nvSpPr>
            <p:spPr bwMode="auto">
              <a:xfrm>
                <a:off x="47228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10" name="Rectangle 709"/>
              <p:cNvSpPr/>
              <p:nvPr userDrawn="1"/>
            </p:nvSpPr>
            <p:spPr bwMode="auto">
              <a:xfrm>
                <a:off x="51800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11" name="Rectangle 710"/>
              <p:cNvSpPr/>
              <p:nvPr userDrawn="1"/>
            </p:nvSpPr>
            <p:spPr bwMode="auto">
              <a:xfrm>
                <a:off x="56372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12" name="Rectangle 711"/>
              <p:cNvSpPr/>
              <p:nvPr/>
            </p:nvSpPr>
            <p:spPr bwMode="auto">
              <a:xfrm>
                <a:off x="60944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13" name="Rectangle 712"/>
              <p:cNvSpPr/>
              <p:nvPr userDrawn="1"/>
            </p:nvSpPr>
            <p:spPr bwMode="auto">
              <a:xfrm>
                <a:off x="65516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14" name="Rectangle 713"/>
              <p:cNvSpPr/>
              <p:nvPr userDrawn="1"/>
            </p:nvSpPr>
            <p:spPr bwMode="auto">
              <a:xfrm>
                <a:off x="70088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15" name="Rectangle 714"/>
              <p:cNvSpPr/>
              <p:nvPr userDrawn="1"/>
            </p:nvSpPr>
            <p:spPr bwMode="auto">
              <a:xfrm>
                <a:off x="74660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16" name="Rectangle 715"/>
              <p:cNvSpPr/>
              <p:nvPr userDrawn="1"/>
            </p:nvSpPr>
            <p:spPr bwMode="auto">
              <a:xfrm>
                <a:off x="79232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17" name="Rectangle 716"/>
              <p:cNvSpPr/>
              <p:nvPr userDrawn="1"/>
            </p:nvSpPr>
            <p:spPr bwMode="auto">
              <a:xfrm>
                <a:off x="83804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18" name="Rectangle 717"/>
              <p:cNvSpPr/>
              <p:nvPr userDrawn="1"/>
            </p:nvSpPr>
            <p:spPr bwMode="auto">
              <a:xfrm>
                <a:off x="88376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19" name="Rectangle 718"/>
              <p:cNvSpPr/>
              <p:nvPr/>
            </p:nvSpPr>
            <p:spPr bwMode="auto">
              <a:xfrm>
                <a:off x="92948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20" name="Rectangle 719"/>
              <p:cNvSpPr/>
              <p:nvPr userDrawn="1"/>
            </p:nvSpPr>
            <p:spPr bwMode="auto">
              <a:xfrm>
                <a:off x="97520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21" name="Rectangle 720"/>
              <p:cNvSpPr/>
              <p:nvPr userDrawn="1"/>
            </p:nvSpPr>
            <p:spPr bwMode="auto">
              <a:xfrm>
                <a:off x="102092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22" name="Rectangle 721"/>
              <p:cNvSpPr/>
              <p:nvPr userDrawn="1"/>
            </p:nvSpPr>
            <p:spPr bwMode="auto">
              <a:xfrm>
                <a:off x="106664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23" name="Rectangle 722"/>
              <p:cNvSpPr/>
              <p:nvPr userDrawn="1"/>
            </p:nvSpPr>
            <p:spPr bwMode="auto">
              <a:xfrm>
                <a:off x="111236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24" name="Rectangle 723"/>
              <p:cNvSpPr/>
              <p:nvPr userDrawn="1"/>
            </p:nvSpPr>
            <p:spPr bwMode="auto">
              <a:xfrm>
                <a:off x="115808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25" name="Rectangle 724"/>
              <p:cNvSpPr/>
              <p:nvPr userDrawn="1"/>
            </p:nvSpPr>
            <p:spPr bwMode="auto">
              <a:xfrm>
                <a:off x="12038012" y="758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26" name="Rectangle 725"/>
              <p:cNvSpPr/>
              <p:nvPr/>
            </p:nvSpPr>
            <p:spPr bwMode="auto">
              <a:xfrm>
                <a:off x="-306388"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27" name="Rectangle 726"/>
              <p:cNvSpPr/>
              <p:nvPr userDrawn="1"/>
            </p:nvSpPr>
            <p:spPr bwMode="auto">
              <a:xfrm>
                <a:off x="1508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28" name="Rectangle 727"/>
              <p:cNvSpPr/>
              <p:nvPr userDrawn="1"/>
            </p:nvSpPr>
            <p:spPr bwMode="auto">
              <a:xfrm>
                <a:off x="6080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29" name="Rectangle 728"/>
              <p:cNvSpPr/>
              <p:nvPr userDrawn="1"/>
            </p:nvSpPr>
            <p:spPr bwMode="auto">
              <a:xfrm>
                <a:off x="10652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30" name="Rectangle 729"/>
              <p:cNvSpPr/>
              <p:nvPr userDrawn="1"/>
            </p:nvSpPr>
            <p:spPr bwMode="auto">
              <a:xfrm>
                <a:off x="15224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31" name="Rectangle 730"/>
              <p:cNvSpPr/>
              <p:nvPr userDrawn="1"/>
            </p:nvSpPr>
            <p:spPr bwMode="auto">
              <a:xfrm>
                <a:off x="19796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32" name="Rectangle 731"/>
              <p:cNvSpPr/>
              <p:nvPr userDrawn="1"/>
            </p:nvSpPr>
            <p:spPr bwMode="auto">
              <a:xfrm>
                <a:off x="24368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33" name="Rectangle 732"/>
              <p:cNvSpPr/>
              <p:nvPr/>
            </p:nvSpPr>
            <p:spPr bwMode="auto">
              <a:xfrm>
                <a:off x="28940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34" name="Rectangle 733"/>
              <p:cNvSpPr/>
              <p:nvPr userDrawn="1"/>
            </p:nvSpPr>
            <p:spPr bwMode="auto">
              <a:xfrm>
                <a:off x="33512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35" name="Rectangle 734"/>
              <p:cNvSpPr/>
              <p:nvPr userDrawn="1"/>
            </p:nvSpPr>
            <p:spPr bwMode="auto">
              <a:xfrm>
                <a:off x="38084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36" name="Rectangle 735"/>
              <p:cNvSpPr/>
              <p:nvPr userDrawn="1"/>
            </p:nvSpPr>
            <p:spPr bwMode="auto">
              <a:xfrm>
                <a:off x="42656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37" name="Rectangle 736"/>
              <p:cNvSpPr/>
              <p:nvPr userDrawn="1"/>
            </p:nvSpPr>
            <p:spPr bwMode="auto">
              <a:xfrm>
                <a:off x="47228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38" name="Rectangle 737"/>
              <p:cNvSpPr/>
              <p:nvPr userDrawn="1"/>
            </p:nvSpPr>
            <p:spPr bwMode="auto">
              <a:xfrm>
                <a:off x="51800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39" name="Rectangle 738"/>
              <p:cNvSpPr/>
              <p:nvPr userDrawn="1"/>
            </p:nvSpPr>
            <p:spPr bwMode="auto">
              <a:xfrm>
                <a:off x="56372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40" name="Rectangle 739"/>
              <p:cNvSpPr/>
              <p:nvPr/>
            </p:nvSpPr>
            <p:spPr bwMode="auto">
              <a:xfrm>
                <a:off x="60944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41" name="Rectangle 740"/>
              <p:cNvSpPr/>
              <p:nvPr userDrawn="1"/>
            </p:nvSpPr>
            <p:spPr bwMode="auto">
              <a:xfrm>
                <a:off x="65516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42" name="Rectangle 741"/>
              <p:cNvSpPr/>
              <p:nvPr userDrawn="1"/>
            </p:nvSpPr>
            <p:spPr bwMode="auto">
              <a:xfrm>
                <a:off x="70088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43" name="Rectangle 742"/>
              <p:cNvSpPr/>
              <p:nvPr userDrawn="1"/>
            </p:nvSpPr>
            <p:spPr bwMode="auto">
              <a:xfrm>
                <a:off x="74660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44" name="Rectangle 743"/>
              <p:cNvSpPr/>
              <p:nvPr userDrawn="1"/>
            </p:nvSpPr>
            <p:spPr bwMode="auto">
              <a:xfrm>
                <a:off x="79232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45" name="Rectangle 744"/>
              <p:cNvSpPr/>
              <p:nvPr userDrawn="1"/>
            </p:nvSpPr>
            <p:spPr bwMode="auto">
              <a:xfrm>
                <a:off x="83804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46" name="Rectangle 745"/>
              <p:cNvSpPr/>
              <p:nvPr userDrawn="1"/>
            </p:nvSpPr>
            <p:spPr bwMode="auto">
              <a:xfrm>
                <a:off x="88376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47" name="Rectangle 746"/>
              <p:cNvSpPr/>
              <p:nvPr/>
            </p:nvSpPr>
            <p:spPr bwMode="auto">
              <a:xfrm>
                <a:off x="92948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48" name="Rectangle 747"/>
              <p:cNvSpPr/>
              <p:nvPr userDrawn="1"/>
            </p:nvSpPr>
            <p:spPr bwMode="auto">
              <a:xfrm>
                <a:off x="97520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49" name="Rectangle 748"/>
              <p:cNvSpPr/>
              <p:nvPr userDrawn="1"/>
            </p:nvSpPr>
            <p:spPr bwMode="auto">
              <a:xfrm>
                <a:off x="102092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50" name="Rectangle 749"/>
              <p:cNvSpPr/>
              <p:nvPr userDrawn="1"/>
            </p:nvSpPr>
            <p:spPr bwMode="auto">
              <a:xfrm>
                <a:off x="106664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51" name="Rectangle 750"/>
              <p:cNvSpPr/>
              <p:nvPr userDrawn="1"/>
            </p:nvSpPr>
            <p:spPr bwMode="auto">
              <a:xfrm>
                <a:off x="111236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52" name="Rectangle 751"/>
              <p:cNvSpPr/>
              <p:nvPr userDrawn="1"/>
            </p:nvSpPr>
            <p:spPr bwMode="auto">
              <a:xfrm>
                <a:off x="115808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53" name="Rectangle 752"/>
              <p:cNvSpPr/>
              <p:nvPr userDrawn="1"/>
            </p:nvSpPr>
            <p:spPr bwMode="auto">
              <a:xfrm>
                <a:off x="12038012" y="1216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54" name="Rectangle 753"/>
              <p:cNvSpPr/>
              <p:nvPr/>
            </p:nvSpPr>
            <p:spPr bwMode="auto">
              <a:xfrm>
                <a:off x="-306388"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55" name="Rectangle 754"/>
              <p:cNvSpPr/>
              <p:nvPr userDrawn="1"/>
            </p:nvSpPr>
            <p:spPr bwMode="auto">
              <a:xfrm>
                <a:off x="1508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56" name="Rectangle 755"/>
              <p:cNvSpPr/>
              <p:nvPr userDrawn="1"/>
            </p:nvSpPr>
            <p:spPr bwMode="auto">
              <a:xfrm>
                <a:off x="6080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57" name="Rectangle 756"/>
              <p:cNvSpPr/>
              <p:nvPr userDrawn="1"/>
            </p:nvSpPr>
            <p:spPr bwMode="auto">
              <a:xfrm>
                <a:off x="10652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58" name="Rectangle 757"/>
              <p:cNvSpPr/>
              <p:nvPr userDrawn="1"/>
            </p:nvSpPr>
            <p:spPr bwMode="auto">
              <a:xfrm>
                <a:off x="15224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59" name="Rectangle 758"/>
              <p:cNvSpPr/>
              <p:nvPr userDrawn="1"/>
            </p:nvSpPr>
            <p:spPr bwMode="auto">
              <a:xfrm>
                <a:off x="19796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60" name="Rectangle 759"/>
              <p:cNvSpPr/>
              <p:nvPr userDrawn="1"/>
            </p:nvSpPr>
            <p:spPr bwMode="auto">
              <a:xfrm>
                <a:off x="24368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61" name="Rectangle 760"/>
              <p:cNvSpPr/>
              <p:nvPr/>
            </p:nvSpPr>
            <p:spPr bwMode="auto">
              <a:xfrm>
                <a:off x="28940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62" name="Rectangle 761"/>
              <p:cNvSpPr/>
              <p:nvPr userDrawn="1"/>
            </p:nvSpPr>
            <p:spPr bwMode="auto">
              <a:xfrm>
                <a:off x="33512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63" name="Rectangle 762"/>
              <p:cNvSpPr/>
              <p:nvPr userDrawn="1"/>
            </p:nvSpPr>
            <p:spPr bwMode="auto">
              <a:xfrm>
                <a:off x="38084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64" name="Rectangle 763"/>
              <p:cNvSpPr/>
              <p:nvPr userDrawn="1"/>
            </p:nvSpPr>
            <p:spPr bwMode="auto">
              <a:xfrm>
                <a:off x="42656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65" name="Rectangle 764"/>
              <p:cNvSpPr/>
              <p:nvPr userDrawn="1"/>
            </p:nvSpPr>
            <p:spPr bwMode="auto">
              <a:xfrm>
                <a:off x="47228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66" name="Rectangle 765"/>
              <p:cNvSpPr/>
              <p:nvPr userDrawn="1"/>
            </p:nvSpPr>
            <p:spPr bwMode="auto">
              <a:xfrm>
                <a:off x="51800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67" name="Rectangle 766"/>
              <p:cNvSpPr/>
              <p:nvPr userDrawn="1"/>
            </p:nvSpPr>
            <p:spPr bwMode="auto">
              <a:xfrm>
                <a:off x="56372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68" name="Rectangle 767"/>
              <p:cNvSpPr/>
              <p:nvPr/>
            </p:nvSpPr>
            <p:spPr bwMode="auto">
              <a:xfrm>
                <a:off x="60944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69" name="Rectangle 768"/>
              <p:cNvSpPr/>
              <p:nvPr userDrawn="1"/>
            </p:nvSpPr>
            <p:spPr bwMode="auto">
              <a:xfrm>
                <a:off x="65516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70" name="Rectangle 769"/>
              <p:cNvSpPr/>
              <p:nvPr userDrawn="1"/>
            </p:nvSpPr>
            <p:spPr bwMode="auto">
              <a:xfrm>
                <a:off x="70088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71" name="Rectangle 770"/>
              <p:cNvSpPr/>
              <p:nvPr userDrawn="1"/>
            </p:nvSpPr>
            <p:spPr bwMode="auto">
              <a:xfrm>
                <a:off x="74660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72" name="Rectangle 771"/>
              <p:cNvSpPr/>
              <p:nvPr userDrawn="1"/>
            </p:nvSpPr>
            <p:spPr bwMode="auto">
              <a:xfrm>
                <a:off x="79232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73" name="Rectangle 772"/>
              <p:cNvSpPr/>
              <p:nvPr userDrawn="1"/>
            </p:nvSpPr>
            <p:spPr bwMode="auto">
              <a:xfrm>
                <a:off x="83804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74" name="Rectangle 773"/>
              <p:cNvSpPr/>
              <p:nvPr userDrawn="1"/>
            </p:nvSpPr>
            <p:spPr bwMode="auto">
              <a:xfrm>
                <a:off x="88376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75" name="Rectangle 774"/>
              <p:cNvSpPr/>
              <p:nvPr/>
            </p:nvSpPr>
            <p:spPr bwMode="auto">
              <a:xfrm>
                <a:off x="92948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76" name="Rectangle 775"/>
              <p:cNvSpPr/>
              <p:nvPr userDrawn="1"/>
            </p:nvSpPr>
            <p:spPr bwMode="auto">
              <a:xfrm>
                <a:off x="97520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77" name="Rectangle 776"/>
              <p:cNvSpPr/>
              <p:nvPr userDrawn="1"/>
            </p:nvSpPr>
            <p:spPr bwMode="auto">
              <a:xfrm>
                <a:off x="102092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78" name="Rectangle 777"/>
              <p:cNvSpPr/>
              <p:nvPr userDrawn="1"/>
            </p:nvSpPr>
            <p:spPr bwMode="auto">
              <a:xfrm>
                <a:off x="106664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79" name="Rectangle 778"/>
              <p:cNvSpPr/>
              <p:nvPr userDrawn="1"/>
            </p:nvSpPr>
            <p:spPr bwMode="auto">
              <a:xfrm>
                <a:off x="111236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80" name="Rectangle 779"/>
              <p:cNvSpPr/>
              <p:nvPr userDrawn="1"/>
            </p:nvSpPr>
            <p:spPr bwMode="auto">
              <a:xfrm>
                <a:off x="115808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81" name="Rectangle 780"/>
              <p:cNvSpPr/>
              <p:nvPr userDrawn="1"/>
            </p:nvSpPr>
            <p:spPr bwMode="auto">
              <a:xfrm>
                <a:off x="12038012" y="1673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82" name="Rectangle 781"/>
              <p:cNvSpPr/>
              <p:nvPr/>
            </p:nvSpPr>
            <p:spPr bwMode="auto">
              <a:xfrm>
                <a:off x="-306388"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83" name="Rectangle 782"/>
              <p:cNvSpPr/>
              <p:nvPr userDrawn="1"/>
            </p:nvSpPr>
            <p:spPr bwMode="auto">
              <a:xfrm>
                <a:off x="1508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84" name="Rectangle 783"/>
              <p:cNvSpPr/>
              <p:nvPr userDrawn="1"/>
            </p:nvSpPr>
            <p:spPr bwMode="auto">
              <a:xfrm>
                <a:off x="6080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85" name="Rectangle 784"/>
              <p:cNvSpPr/>
              <p:nvPr userDrawn="1"/>
            </p:nvSpPr>
            <p:spPr bwMode="auto">
              <a:xfrm>
                <a:off x="10652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86" name="Rectangle 785"/>
              <p:cNvSpPr/>
              <p:nvPr userDrawn="1"/>
            </p:nvSpPr>
            <p:spPr bwMode="auto">
              <a:xfrm>
                <a:off x="15224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87" name="Rectangle 786"/>
              <p:cNvSpPr/>
              <p:nvPr userDrawn="1"/>
            </p:nvSpPr>
            <p:spPr bwMode="auto">
              <a:xfrm>
                <a:off x="19796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88" name="Rectangle 787"/>
              <p:cNvSpPr/>
              <p:nvPr userDrawn="1"/>
            </p:nvSpPr>
            <p:spPr bwMode="auto">
              <a:xfrm>
                <a:off x="24368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89" name="Rectangle 788"/>
              <p:cNvSpPr/>
              <p:nvPr/>
            </p:nvSpPr>
            <p:spPr bwMode="auto">
              <a:xfrm>
                <a:off x="28940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90" name="Rectangle 789"/>
              <p:cNvSpPr/>
              <p:nvPr userDrawn="1"/>
            </p:nvSpPr>
            <p:spPr bwMode="auto">
              <a:xfrm>
                <a:off x="33512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91" name="Rectangle 790"/>
              <p:cNvSpPr/>
              <p:nvPr userDrawn="1"/>
            </p:nvSpPr>
            <p:spPr bwMode="auto">
              <a:xfrm>
                <a:off x="38084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92" name="Rectangle 791"/>
              <p:cNvSpPr/>
              <p:nvPr userDrawn="1"/>
            </p:nvSpPr>
            <p:spPr bwMode="auto">
              <a:xfrm>
                <a:off x="42656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93" name="Rectangle 792"/>
              <p:cNvSpPr/>
              <p:nvPr userDrawn="1"/>
            </p:nvSpPr>
            <p:spPr bwMode="auto">
              <a:xfrm>
                <a:off x="47228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94" name="Rectangle 793"/>
              <p:cNvSpPr/>
              <p:nvPr userDrawn="1"/>
            </p:nvSpPr>
            <p:spPr bwMode="auto">
              <a:xfrm>
                <a:off x="51800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95" name="Rectangle 794"/>
              <p:cNvSpPr/>
              <p:nvPr userDrawn="1"/>
            </p:nvSpPr>
            <p:spPr bwMode="auto">
              <a:xfrm>
                <a:off x="56372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96" name="Rectangle 795"/>
              <p:cNvSpPr/>
              <p:nvPr/>
            </p:nvSpPr>
            <p:spPr bwMode="auto">
              <a:xfrm>
                <a:off x="60944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97" name="Rectangle 796"/>
              <p:cNvSpPr/>
              <p:nvPr userDrawn="1"/>
            </p:nvSpPr>
            <p:spPr bwMode="auto">
              <a:xfrm>
                <a:off x="65516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98" name="Rectangle 797"/>
              <p:cNvSpPr/>
              <p:nvPr userDrawn="1"/>
            </p:nvSpPr>
            <p:spPr bwMode="auto">
              <a:xfrm>
                <a:off x="70088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799" name="Rectangle 798"/>
              <p:cNvSpPr/>
              <p:nvPr userDrawn="1"/>
            </p:nvSpPr>
            <p:spPr bwMode="auto">
              <a:xfrm>
                <a:off x="74660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00" name="Rectangle 799"/>
              <p:cNvSpPr/>
              <p:nvPr userDrawn="1"/>
            </p:nvSpPr>
            <p:spPr bwMode="auto">
              <a:xfrm>
                <a:off x="79232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01" name="Rectangle 800"/>
              <p:cNvSpPr/>
              <p:nvPr userDrawn="1"/>
            </p:nvSpPr>
            <p:spPr bwMode="auto">
              <a:xfrm>
                <a:off x="83804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02" name="Rectangle 801"/>
              <p:cNvSpPr/>
              <p:nvPr userDrawn="1"/>
            </p:nvSpPr>
            <p:spPr bwMode="auto">
              <a:xfrm>
                <a:off x="88376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03" name="Rectangle 802"/>
              <p:cNvSpPr/>
              <p:nvPr/>
            </p:nvSpPr>
            <p:spPr bwMode="auto">
              <a:xfrm>
                <a:off x="92948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04" name="Rectangle 803"/>
              <p:cNvSpPr/>
              <p:nvPr userDrawn="1"/>
            </p:nvSpPr>
            <p:spPr bwMode="auto">
              <a:xfrm>
                <a:off x="97520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05" name="Rectangle 804"/>
              <p:cNvSpPr/>
              <p:nvPr userDrawn="1"/>
            </p:nvSpPr>
            <p:spPr bwMode="auto">
              <a:xfrm>
                <a:off x="102092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06" name="Rectangle 805"/>
              <p:cNvSpPr/>
              <p:nvPr userDrawn="1"/>
            </p:nvSpPr>
            <p:spPr bwMode="auto">
              <a:xfrm>
                <a:off x="106664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07" name="Rectangle 806"/>
              <p:cNvSpPr/>
              <p:nvPr userDrawn="1"/>
            </p:nvSpPr>
            <p:spPr bwMode="auto">
              <a:xfrm>
                <a:off x="111236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08" name="Rectangle 807"/>
              <p:cNvSpPr/>
              <p:nvPr userDrawn="1"/>
            </p:nvSpPr>
            <p:spPr bwMode="auto">
              <a:xfrm>
                <a:off x="115808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09" name="Rectangle 808"/>
              <p:cNvSpPr/>
              <p:nvPr userDrawn="1"/>
            </p:nvSpPr>
            <p:spPr bwMode="auto">
              <a:xfrm>
                <a:off x="12038012" y="2130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10" name="Rectangle 809"/>
              <p:cNvSpPr/>
              <p:nvPr/>
            </p:nvSpPr>
            <p:spPr bwMode="auto">
              <a:xfrm>
                <a:off x="-306388"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11" name="Rectangle 810"/>
              <p:cNvSpPr/>
              <p:nvPr userDrawn="1"/>
            </p:nvSpPr>
            <p:spPr bwMode="auto">
              <a:xfrm>
                <a:off x="1508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12" name="Rectangle 811"/>
              <p:cNvSpPr/>
              <p:nvPr userDrawn="1"/>
            </p:nvSpPr>
            <p:spPr bwMode="auto">
              <a:xfrm>
                <a:off x="6080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13" name="Rectangle 812"/>
              <p:cNvSpPr/>
              <p:nvPr userDrawn="1"/>
            </p:nvSpPr>
            <p:spPr bwMode="auto">
              <a:xfrm>
                <a:off x="10652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14" name="Rectangle 813"/>
              <p:cNvSpPr/>
              <p:nvPr userDrawn="1"/>
            </p:nvSpPr>
            <p:spPr bwMode="auto">
              <a:xfrm>
                <a:off x="15224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15" name="Rectangle 814"/>
              <p:cNvSpPr/>
              <p:nvPr userDrawn="1"/>
            </p:nvSpPr>
            <p:spPr bwMode="auto">
              <a:xfrm>
                <a:off x="19796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16" name="Rectangle 815"/>
              <p:cNvSpPr/>
              <p:nvPr userDrawn="1"/>
            </p:nvSpPr>
            <p:spPr bwMode="auto">
              <a:xfrm>
                <a:off x="24368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17" name="Rectangle 816"/>
              <p:cNvSpPr/>
              <p:nvPr/>
            </p:nvSpPr>
            <p:spPr bwMode="auto">
              <a:xfrm>
                <a:off x="28940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18" name="Rectangle 817"/>
              <p:cNvSpPr/>
              <p:nvPr userDrawn="1"/>
            </p:nvSpPr>
            <p:spPr bwMode="auto">
              <a:xfrm>
                <a:off x="33512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19" name="Rectangle 818"/>
              <p:cNvSpPr/>
              <p:nvPr userDrawn="1"/>
            </p:nvSpPr>
            <p:spPr bwMode="auto">
              <a:xfrm>
                <a:off x="38084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20" name="Rectangle 819"/>
              <p:cNvSpPr/>
              <p:nvPr userDrawn="1"/>
            </p:nvSpPr>
            <p:spPr bwMode="auto">
              <a:xfrm>
                <a:off x="42656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21" name="Rectangle 820"/>
              <p:cNvSpPr/>
              <p:nvPr userDrawn="1"/>
            </p:nvSpPr>
            <p:spPr bwMode="auto">
              <a:xfrm>
                <a:off x="47228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22" name="Rectangle 821"/>
              <p:cNvSpPr/>
              <p:nvPr userDrawn="1"/>
            </p:nvSpPr>
            <p:spPr bwMode="auto">
              <a:xfrm>
                <a:off x="51800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23" name="Rectangle 822"/>
              <p:cNvSpPr/>
              <p:nvPr userDrawn="1"/>
            </p:nvSpPr>
            <p:spPr bwMode="auto">
              <a:xfrm>
                <a:off x="56372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24" name="Rectangle 823"/>
              <p:cNvSpPr/>
              <p:nvPr/>
            </p:nvSpPr>
            <p:spPr bwMode="auto">
              <a:xfrm>
                <a:off x="60944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25" name="Rectangle 824"/>
              <p:cNvSpPr/>
              <p:nvPr userDrawn="1"/>
            </p:nvSpPr>
            <p:spPr bwMode="auto">
              <a:xfrm>
                <a:off x="65516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26" name="Rectangle 825"/>
              <p:cNvSpPr/>
              <p:nvPr userDrawn="1"/>
            </p:nvSpPr>
            <p:spPr bwMode="auto">
              <a:xfrm>
                <a:off x="70088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27" name="Rectangle 826"/>
              <p:cNvSpPr/>
              <p:nvPr userDrawn="1"/>
            </p:nvSpPr>
            <p:spPr bwMode="auto">
              <a:xfrm>
                <a:off x="74660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28" name="Rectangle 827"/>
              <p:cNvSpPr/>
              <p:nvPr userDrawn="1"/>
            </p:nvSpPr>
            <p:spPr bwMode="auto">
              <a:xfrm>
                <a:off x="79232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29" name="Rectangle 828"/>
              <p:cNvSpPr/>
              <p:nvPr userDrawn="1"/>
            </p:nvSpPr>
            <p:spPr bwMode="auto">
              <a:xfrm>
                <a:off x="83804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30" name="Rectangle 829"/>
              <p:cNvSpPr/>
              <p:nvPr userDrawn="1"/>
            </p:nvSpPr>
            <p:spPr bwMode="auto">
              <a:xfrm>
                <a:off x="88376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31" name="Rectangle 830"/>
              <p:cNvSpPr/>
              <p:nvPr/>
            </p:nvSpPr>
            <p:spPr bwMode="auto">
              <a:xfrm>
                <a:off x="92948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32" name="Rectangle 831"/>
              <p:cNvSpPr/>
              <p:nvPr userDrawn="1"/>
            </p:nvSpPr>
            <p:spPr bwMode="auto">
              <a:xfrm>
                <a:off x="97520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33" name="Rectangle 832"/>
              <p:cNvSpPr/>
              <p:nvPr userDrawn="1"/>
            </p:nvSpPr>
            <p:spPr bwMode="auto">
              <a:xfrm>
                <a:off x="102092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34" name="Rectangle 833"/>
              <p:cNvSpPr/>
              <p:nvPr userDrawn="1"/>
            </p:nvSpPr>
            <p:spPr bwMode="auto">
              <a:xfrm>
                <a:off x="106664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35" name="Rectangle 834"/>
              <p:cNvSpPr/>
              <p:nvPr userDrawn="1"/>
            </p:nvSpPr>
            <p:spPr bwMode="auto">
              <a:xfrm>
                <a:off x="111236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36" name="Rectangle 835"/>
              <p:cNvSpPr/>
              <p:nvPr userDrawn="1"/>
            </p:nvSpPr>
            <p:spPr bwMode="auto">
              <a:xfrm>
                <a:off x="115808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37" name="Rectangle 836"/>
              <p:cNvSpPr/>
              <p:nvPr userDrawn="1"/>
            </p:nvSpPr>
            <p:spPr bwMode="auto">
              <a:xfrm>
                <a:off x="12038012" y="2587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38" name="Rectangle 837"/>
              <p:cNvSpPr/>
              <p:nvPr/>
            </p:nvSpPr>
            <p:spPr bwMode="auto">
              <a:xfrm>
                <a:off x="-306388"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39" name="Rectangle 838"/>
              <p:cNvSpPr/>
              <p:nvPr userDrawn="1"/>
            </p:nvSpPr>
            <p:spPr bwMode="auto">
              <a:xfrm>
                <a:off x="1508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40" name="Rectangle 839"/>
              <p:cNvSpPr/>
              <p:nvPr userDrawn="1"/>
            </p:nvSpPr>
            <p:spPr bwMode="auto">
              <a:xfrm>
                <a:off x="6080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41" name="Rectangle 840"/>
              <p:cNvSpPr/>
              <p:nvPr userDrawn="1"/>
            </p:nvSpPr>
            <p:spPr bwMode="auto">
              <a:xfrm>
                <a:off x="10652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42" name="Rectangle 841"/>
              <p:cNvSpPr/>
              <p:nvPr userDrawn="1"/>
            </p:nvSpPr>
            <p:spPr bwMode="auto">
              <a:xfrm>
                <a:off x="15224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43" name="Rectangle 842"/>
              <p:cNvSpPr/>
              <p:nvPr userDrawn="1"/>
            </p:nvSpPr>
            <p:spPr bwMode="auto">
              <a:xfrm>
                <a:off x="19796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44" name="Rectangle 843"/>
              <p:cNvSpPr/>
              <p:nvPr userDrawn="1"/>
            </p:nvSpPr>
            <p:spPr bwMode="auto">
              <a:xfrm>
                <a:off x="24368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45" name="Rectangle 844"/>
              <p:cNvSpPr/>
              <p:nvPr/>
            </p:nvSpPr>
            <p:spPr bwMode="auto">
              <a:xfrm>
                <a:off x="28940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46" name="Rectangle 845"/>
              <p:cNvSpPr/>
              <p:nvPr userDrawn="1"/>
            </p:nvSpPr>
            <p:spPr bwMode="auto">
              <a:xfrm>
                <a:off x="33512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47" name="Rectangle 846"/>
              <p:cNvSpPr/>
              <p:nvPr userDrawn="1"/>
            </p:nvSpPr>
            <p:spPr bwMode="auto">
              <a:xfrm>
                <a:off x="38084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48" name="Rectangle 847"/>
              <p:cNvSpPr/>
              <p:nvPr userDrawn="1"/>
            </p:nvSpPr>
            <p:spPr bwMode="auto">
              <a:xfrm>
                <a:off x="42656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49" name="Rectangle 848"/>
              <p:cNvSpPr/>
              <p:nvPr userDrawn="1"/>
            </p:nvSpPr>
            <p:spPr bwMode="auto">
              <a:xfrm>
                <a:off x="47228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50" name="Rectangle 849"/>
              <p:cNvSpPr/>
              <p:nvPr userDrawn="1"/>
            </p:nvSpPr>
            <p:spPr bwMode="auto">
              <a:xfrm>
                <a:off x="51800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51" name="Rectangle 850"/>
              <p:cNvSpPr/>
              <p:nvPr userDrawn="1"/>
            </p:nvSpPr>
            <p:spPr bwMode="auto">
              <a:xfrm>
                <a:off x="56372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52" name="Rectangle 851"/>
              <p:cNvSpPr/>
              <p:nvPr/>
            </p:nvSpPr>
            <p:spPr bwMode="auto">
              <a:xfrm>
                <a:off x="60944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53" name="Rectangle 852"/>
              <p:cNvSpPr/>
              <p:nvPr userDrawn="1"/>
            </p:nvSpPr>
            <p:spPr bwMode="auto">
              <a:xfrm>
                <a:off x="65516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54" name="Rectangle 853"/>
              <p:cNvSpPr/>
              <p:nvPr userDrawn="1"/>
            </p:nvSpPr>
            <p:spPr bwMode="auto">
              <a:xfrm>
                <a:off x="70088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55" name="Rectangle 854"/>
              <p:cNvSpPr/>
              <p:nvPr userDrawn="1"/>
            </p:nvSpPr>
            <p:spPr bwMode="auto">
              <a:xfrm>
                <a:off x="74660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56" name="Rectangle 855"/>
              <p:cNvSpPr/>
              <p:nvPr userDrawn="1"/>
            </p:nvSpPr>
            <p:spPr bwMode="auto">
              <a:xfrm>
                <a:off x="79232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57" name="Rectangle 856"/>
              <p:cNvSpPr/>
              <p:nvPr userDrawn="1"/>
            </p:nvSpPr>
            <p:spPr bwMode="auto">
              <a:xfrm>
                <a:off x="83804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58" name="Rectangle 857"/>
              <p:cNvSpPr/>
              <p:nvPr userDrawn="1"/>
            </p:nvSpPr>
            <p:spPr bwMode="auto">
              <a:xfrm>
                <a:off x="88376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59" name="Rectangle 858"/>
              <p:cNvSpPr/>
              <p:nvPr/>
            </p:nvSpPr>
            <p:spPr bwMode="auto">
              <a:xfrm>
                <a:off x="92948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60" name="Rectangle 859"/>
              <p:cNvSpPr/>
              <p:nvPr userDrawn="1"/>
            </p:nvSpPr>
            <p:spPr bwMode="auto">
              <a:xfrm>
                <a:off x="97520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61" name="Rectangle 860"/>
              <p:cNvSpPr/>
              <p:nvPr userDrawn="1"/>
            </p:nvSpPr>
            <p:spPr bwMode="auto">
              <a:xfrm>
                <a:off x="102092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62" name="Rectangle 861"/>
              <p:cNvSpPr/>
              <p:nvPr userDrawn="1"/>
            </p:nvSpPr>
            <p:spPr bwMode="auto">
              <a:xfrm>
                <a:off x="106664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63" name="Rectangle 862"/>
              <p:cNvSpPr/>
              <p:nvPr userDrawn="1"/>
            </p:nvSpPr>
            <p:spPr bwMode="auto">
              <a:xfrm>
                <a:off x="111236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64" name="Rectangle 863"/>
              <p:cNvSpPr/>
              <p:nvPr userDrawn="1"/>
            </p:nvSpPr>
            <p:spPr bwMode="auto">
              <a:xfrm>
                <a:off x="115808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65" name="Rectangle 864"/>
              <p:cNvSpPr/>
              <p:nvPr userDrawn="1"/>
            </p:nvSpPr>
            <p:spPr bwMode="auto">
              <a:xfrm>
                <a:off x="12038012" y="3044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66" name="Rectangle 865"/>
              <p:cNvSpPr/>
              <p:nvPr/>
            </p:nvSpPr>
            <p:spPr bwMode="auto">
              <a:xfrm>
                <a:off x="-306388"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67" name="Rectangle 866"/>
              <p:cNvSpPr/>
              <p:nvPr userDrawn="1"/>
            </p:nvSpPr>
            <p:spPr bwMode="auto">
              <a:xfrm>
                <a:off x="1508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68" name="Rectangle 867"/>
              <p:cNvSpPr/>
              <p:nvPr userDrawn="1"/>
            </p:nvSpPr>
            <p:spPr bwMode="auto">
              <a:xfrm>
                <a:off x="6080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69" name="Rectangle 868"/>
              <p:cNvSpPr/>
              <p:nvPr userDrawn="1"/>
            </p:nvSpPr>
            <p:spPr bwMode="auto">
              <a:xfrm>
                <a:off x="10652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70" name="Rectangle 869"/>
              <p:cNvSpPr/>
              <p:nvPr userDrawn="1"/>
            </p:nvSpPr>
            <p:spPr bwMode="auto">
              <a:xfrm>
                <a:off x="15224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71" name="Rectangle 870"/>
              <p:cNvSpPr/>
              <p:nvPr userDrawn="1"/>
            </p:nvSpPr>
            <p:spPr bwMode="auto">
              <a:xfrm>
                <a:off x="19796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72" name="Rectangle 871"/>
              <p:cNvSpPr/>
              <p:nvPr userDrawn="1"/>
            </p:nvSpPr>
            <p:spPr bwMode="auto">
              <a:xfrm>
                <a:off x="24368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73" name="Rectangle 872"/>
              <p:cNvSpPr/>
              <p:nvPr/>
            </p:nvSpPr>
            <p:spPr bwMode="auto">
              <a:xfrm>
                <a:off x="28940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74" name="Rectangle 873"/>
              <p:cNvSpPr/>
              <p:nvPr userDrawn="1"/>
            </p:nvSpPr>
            <p:spPr bwMode="auto">
              <a:xfrm>
                <a:off x="33512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75" name="Rectangle 874"/>
              <p:cNvSpPr/>
              <p:nvPr userDrawn="1"/>
            </p:nvSpPr>
            <p:spPr bwMode="auto">
              <a:xfrm>
                <a:off x="38084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76" name="Rectangle 875"/>
              <p:cNvSpPr/>
              <p:nvPr userDrawn="1"/>
            </p:nvSpPr>
            <p:spPr bwMode="auto">
              <a:xfrm>
                <a:off x="42656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77" name="Rectangle 876"/>
              <p:cNvSpPr/>
              <p:nvPr userDrawn="1"/>
            </p:nvSpPr>
            <p:spPr bwMode="auto">
              <a:xfrm>
                <a:off x="47228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78" name="Rectangle 877"/>
              <p:cNvSpPr/>
              <p:nvPr userDrawn="1"/>
            </p:nvSpPr>
            <p:spPr bwMode="auto">
              <a:xfrm>
                <a:off x="51800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79" name="Rectangle 878"/>
              <p:cNvSpPr/>
              <p:nvPr userDrawn="1"/>
            </p:nvSpPr>
            <p:spPr bwMode="auto">
              <a:xfrm>
                <a:off x="56372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80" name="Rectangle 879"/>
              <p:cNvSpPr/>
              <p:nvPr/>
            </p:nvSpPr>
            <p:spPr bwMode="auto">
              <a:xfrm>
                <a:off x="60944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81" name="Rectangle 880"/>
              <p:cNvSpPr/>
              <p:nvPr userDrawn="1"/>
            </p:nvSpPr>
            <p:spPr bwMode="auto">
              <a:xfrm>
                <a:off x="65516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82" name="Rectangle 881"/>
              <p:cNvSpPr/>
              <p:nvPr userDrawn="1"/>
            </p:nvSpPr>
            <p:spPr bwMode="auto">
              <a:xfrm>
                <a:off x="70088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83" name="Rectangle 882"/>
              <p:cNvSpPr/>
              <p:nvPr userDrawn="1"/>
            </p:nvSpPr>
            <p:spPr bwMode="auto">
              <a:xfrm>
                <a:off x="74660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84" name="Rectangle 883"/>
              <p:cNvSpPr/>
              <p:nvPr userDrawn="1"/>
            </p:nvSpPr>
            <p:spPr bwMode="auto">
              <a:xfrm>
                <a:off x="79232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85" name="Rectangle 884"/>
              <p:cNvSpPr/>
              <p:nvPr userDrawn="1"/>
            </p:nvSpPr>
            <p:spPr bwMode="auto">
              <a:xfrm>
                <a:off x="83804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86" name="Rectangle 885"/>
              <p:cNvSpPr/>
              <p:nvPr userDrawn="1"/>
            </p:nvSpPr>
            <p:spPr bwMode="auto">
              <a:xfrm>
                <a:off x="88376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87" name="Rectangle 886"/>
              <p:cNvSpPr/>
              <p:nvPr/>
            </p:nvSpPr>
            <p:spPr bwMode="auto">
              <a:xfrm>
                <a:off x="92948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88" name="Rectangle 887"/>
              <p:cNvSpPr/>
              <p:nvPr userDrawn="1"/>
            </p:nvSpPr>
            <p:spPr bwMode="auto">
              <a:xfrm>
                <a:off x="97520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89" name="Rectangle 888"/>
              <p:cNvSpPr/>
              <p:nvPr userDrawn="1"/>
            </p:nvSpPr>
            <p:spPr bwMode="auto">
              <a:xfrm>
                <a:off x="102092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90" name="Rectangle 889"/>
              <p:cNvSpPr/>
              <p:nvPr userDrawn="1"/>
            </p:nvSpPr>
            <p:spPr bwMode="auto">
              <a:xfrm>
                <a:off x="106664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91" name="Rectangle 890"/>
              <p:cNvSpPr/>
              <p:nvPr userDrawn="1"/>
            </p:nvSpPr>
            <p:spPr bwMode="auto">
              <a:xfrm>
                <a:off x="111236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92" name="Rectangle 891"/>
              <p:cNvSpPr/>
              <p:nvPr userDrawn="1"/>
            </p:nvSpPr>
            <p:spPr bwMode="auto">
              <a:xfrm>
                <a:off x="115808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93" name="Rectangle 892"/>
              <p:cNvSpPr/>
              <p:nvPr userDrawn="1"/>
            </p:nvSpPr>
            <p:spPr bwMode="auto">
              <a:xfrm>
                <a:off x="12038012" y="3502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94" name="Rectangle 893"/>
              <p:cNvSpPr/>
              <p:nvPr/>
            </p:nvSpPr>
            <p:spPr bwMode="auto">
              <a:xfrm>
                <a:off x="-306388"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95" name="Rectangle 894"/>
              <p:cNvSpPr/>
              <p:nvPr userDrawn="1"/>
            </p:nvSpPr>
            <p:spPr bwMode="auto">
              <a:xfrm>
                <a:off x="1508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96" name="Rectangle 895"/>
              <p:cNvSpPr/>
              <p:nvPr userDrawn="1"/>
            </p:nvSpPr>
            <p:spPr bwMode="auto">
              <a:xfrm>
                <a:off x="6080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97" name="Rectangle 896"/>
              <p:cNvSpPr/>
              <p:nvPr userDrawn="1"/>
            </p:nvSpPr>
            <p:spPr bwMode="auto">
              <a:xfrm>
                <a:off x="10652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98" name="Rectangle 897"/>
              <p:cNvSpPr/>
              <p:nvPr userDrawn="1"/>
            </p:nvSpPr>
            <p:spPr bwMode="auto">
              <a:xfrm>
                <a:off x="15224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899" name="Rectangle 898"/>
              <p:cNvSpPr/>
              <p:nvPr userDrawn="1"/>
            </p:nvSpPr>
            <p:spPr bwMode="auto">
              <a:xfrm>
                <a:off x="19796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00" name="Rectangle 899"/>
              <p:cNvSpPr/>
              <p:nvPr userDrawn="1"/>
            </p:nvSpPr>
            <p:spPr bwMode="auto">
              <a:xfrm>
                <a:off x="24368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01" name="Rectangle 900"/>
              <p:cNvSpPr/>
              <p:nvPr/>
            </p:nvSpPr>
            <p:spPr bwMode="auto">
              <a:xfrm>
                <a:off x="28940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02" name="Rectangle 901"/>
              <p:cNvSpPr/>
              <p:nvPr userDrawn="1"/>
            </p:nvSpPr>
            <p:spPr bwMode="auto">
              <a:xfrm>
                <a:off x="33512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03" name="Rectangle 902"/>
              <p:cNvSpPr/>
              <p:nvPr userDrawn="1"/>
            </p:nvSpPr>
            <p:spPr bwMode="auto">
              <a:xfrm>
                <a:off x="38084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04" name="Rectangle 903"/>
              <p:cNvSpPr/>
              <p:nvPr userDrawn="1"/>
            </p:nvSpPr>
            <p:spPr bwMode="auto">
              <a:xfrm>
                <a:off x="42656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05" name="Rectangle 904"/>
              <p:cNvSpPr/>
              <p:nvPr userDrawn="1"/>
            </p:nvSpPr>
            <p:spPr bwMode="auto">
              <a:xfrm>
                <a:off x="47228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06" name="Rectangle 905"/>
              <p:cNvSpPr/>
              <p:nvPr userDrawn="1"/>
            </p:nvSpPr>
            <p:spPr bwMode="auto">
              <a:xfrm>
                <a:off x="51800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07" name="Rectangle 906"/>
              <p:cNvSpPr/>
              <p:nvPr userDrawn="1"/>
            </p:nvSpPr>
            <p:spPr bwMode="auto">
              <a:xfrm>
                <a:off x="56372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08" name="Rectangle 907"/>
              <p:cNvSpPr/>
              <p:nvPr/>
            </p:nvSpPr>
            <p:spPr bwMode="auto">
              <a:xfrm>
                <a:off x="60944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09" name="Rectangle 908"/>
              <p:cNvSpPr/>
              <p:nvPr userDrawn="1"/>
            </p:nvSpPr>
            <p:spPr bwMode="auto">
              <a:xfrm>
                <a:off x="65516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10" name="Rectangle 909"/>
              <p:cNvSpPr/>
              <p:nvPr userDrawn="1"/>
            </p:nvSpPr>
            <p:spPr bwMode="auto">
              <a:xfrm>
                <a:off x="70088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11" name="Rectangle 910"/>
              <p:cNvSpPr/>
              <p:nvPr userDrawn="1"/>
            </p:nvSpPr>
            <p:spPr bwMode="auto">
              <a:xfrm>
                <a:off x="74660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12" name="Rectangle 911"/>
              <p:cNvSpPr/>
              <p:nvPr userDrawn="1"/>
            </p:nvSpPr>
            <p:spPr bwMode="auto">
              <a:xfrm>
                <a:off x="79232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13" name="Rectangle 912"/>
              <p:cNvSpPr/>
              <p:nvPr userDrawn="1"/>
            </p:nvSpPr>
            <p:spPr bwMode="auto">
              <a:xfrm>
                <a:off x="83804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14" name="Rectangle 913"/>
              <p:cNvSpPr/>
              <p:nvPr userDrawn="1"/>
            </p:nvSpPr>
            <p:spPr bwMode="auto">
              <a:xfrm>
                <a:off x="88376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15" name="Rectangle 914"/>
              <p:cNvSpPr/>
              <p:nvPr/>
            </p:nvSpPr>
            <p:spPr bwMode="auto">
              <a:xfrm>
                <a:off x="92948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16" name="Rectangle 915"/>
              <p:cNvSpPr/>
              <p:nvPr userDrawn="1"/>
            </p:nvSpPr>
            <p:spPr bwMode="auto">
              <a:xfrm>
                <a:off x="97520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17" name="Rectangle 916"/>
              <p:cNvSpPr/>
              <p:nvPr userDrawn="1"/>
            </p:nvSpPr>
            <p:spPr bwMode="auto">
              <a:xfrm>
                <a:off x="102092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18" name="Rectangle 917"/>
              <p:cNvSpPr/>
              <p:nvPr userDrawn="1"/>
            </p:nvSpPr>
            <p:spPr bwMode="auto">
              <a:xfrm>
                <a:off x="106664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19" name="Rectangle 918"/>
              <p:cNvSpPr/>
              <p:nvPr userDrawn="1"/>
            </p:nvSpPr>
            <p:spPr bwMode="auto">
              <a:xfrm>
                <a:off x="111236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20" name="Rectangle 919"/>
              <p:cNvSpPr/>
              <p:nvPr userDrawn="1"/>
            </p:nvSpPr>
            <p:spPr bwMode="auto">
              <a:xfrm>
                <a:off x="115808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21" name="Rectangle 920"/>
              <p:cNvSpPr/>
              <p:nvPr userDrawn="1"/>
            </p:nvSpPr>
            <p:spPr bwMode="auto">
              <a:xfrm>
                <a:off x="12038012" y="3959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22" name="Rectangle 921"/>
              <p:cNvSpPr/>
              <p:nvPr/>
            </p:nvSpPr>
            <p:spPr bwMode="auto">
              <a:xfrm>
                <a:off x="-306388"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23" name="Rectangle 922"/>
              <p:cNvSpPr/>
              <p:nvPr userDrawn="1"/>
            </p:nvSpPr>
            <p:spPr bwMode="auto">
              <a:xfrm>
                <a:off x="1508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24" name="Rectangle 923"/>
              <p:cNvSpPr/>
              <p:nvPr userDrawn="1"/>
            </p:nvSpPr>
            <p:spPr bwMode="auto">
              <a:xfrm>
                <a:off x="6080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25" name="Rectangle 924"/>
              <p:cNvSpPr/>
              <p:nvPr userDrawn="1"/>
            </p:nvSpPr>
            <p:spPr bwMode="auto">
              <a:xfrm>
                <a:off x="10652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26" name="Rectangle 925"/>
              <p:cNvSpPr/>
              <p:nvPr userDrawn="1"/>
            </p:nvSpPr>
            <p:spPr bwMode="auto">
              <a:xfrm>
                <a:off x="15224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27" name="Rectangle 926"/>
              <p:cNvSpPr/>
              <p:nvPr userDrawn="1"/>
            </p:nvSpPr>
            <p:spPr bwMode="auto">
              <a:xfrm>
                <a:off x="19796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28" name="Rectangle 927"/>
              <p:cNvSpPr/>
              <p:nvPr userDrawn="1"/>
            </p:nvSpPr>
            <p:spPr bwMode="auto">
              <a:xfrm>
                <a:off x="24368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29" name="Rectangle 928"/>
              <p:cNvSpPr/>
              <p:nvPr/>
            </p:nvSpPr>
            <p:spPr bwMode="auto">
              <a:xfrm>
                <a:off x="28940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30" name="Rectangle 929"/>
              <p:cNvSpPr/>
              <p:nvPr userDrawn="1"/>
            </p:nvSpPr>
            <p:spPr bwMode="auto">
              <a:xfrm>
                <a:off x="33512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31" name="Rectangle 930"/>
              <p:cNvSpPr/>
              <p:nvPr userDrawn="1"/>
            </p:nvSpPr>
            <p:spPr bwMode="auto">
              <a:xfrm>
                <a:off x="38084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32" name="Rectangle 931"/>
              <p:cNvSpPr/>
              <p:nvPr userDrawn="1"/>
            </p:nvSpPr>
            <p:spPr bwMode="auto">
              <a:xfrm>
                <a:off x="42656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33" name="Rectangle 932"/>
              <p:cNvSpPr/>
              <p:nvPr userDrawn="1"/>
            </p:nvSpPr>
            <p:spPr bwMode="auto">
              <a:xfrm>
                <a:off x="47228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34" name="Rectangle 933"/>
              <p:cNvSpPr/>
              <p:nvPr userDrawn="1"/>
            </p:nvSpPr>
            <p:spPr bwMode="auto">
              <a:xfrm>
                <a:off x="51800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35" name="Rectangle 934"/>
              <p:cNvSpPr/>
              <p:nvPr userDrawn="1"/>
            </p:nvSpPr>
            <p:spPr bwMode="auto">
              <a:xfrm>
                <a:off x="56372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36" name="Rectangle 935"/>
              <p:cNvSpPr/>
              <p:nvPr/>
            </p:nvSpPr>
            <p:spPr bwMode="auto">
              <a:xfrm>
                <a:off x="60944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37" name="Rectangle 936"/>
              <p:cNvSpPr/>
              <p:nvPr userDrawn="1"/>
            </p:nvSpPr>
            <p:spPr bwMode="auto">
              <a:xfrm>
                <a:off x="65516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38" name="Rectangle 937"/>
              <p:cNvSpPr/>
              <p:nvPr userDrawn="1"/>
            </p:nvSpPr>
            <p:spPr bwMode="auto">
              <a:xfrm>
                <a:off x="70088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39" name="Rectangle 938"/>
              <p:cNvSpPr/>
              <p:nvPr userDrawn="1"/>
            </p:nvSpPr>
            <p:spPr bwMode="auto">
              <a:xfrm>
                <a:off x="74660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40" name="Rectangle 939"/>
              <p:cNvSpPr/>
              <p:nvPr userDrawn="1"/>
            </p:nvSpPr>
            <p:spPr bwMode="auto">
              <a:xfrm>
                <a:off x="79232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41" name="Rectangle 940"/>
              <p:cNvSpPr/>
              <p:nvPr userDrawn="1"/>
            </p:nvSpPr>
            <p:spPr bwMode="auto">
              <a:xfrm>
                <a:off x="83804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42" name="Rectangle 941"/>
              <p:cNvSpPr/>
              <p:nvPr userDrawn="1"/>
            </p:nvSpPr>
            <p:spPr bwMode="auto">
              <a:xfrm>
                <a:off x="88376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43" name="Rectangle 942"/>
              <p:cNvSpPr/>
              <p:nvPr/>
            </p:nvSpPr>
            <p:spPr bwMode="auto">
              <a:xfrm>
                <a:off x="92948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44" name="Rectangle 943"/>
              <p:cNvSpPr/>
              <p:nvPr userDrawn="1"/>
            </p:nvSpPr>
            <p:spPr bwMode="auto">
              <a:xfrm>
                <a:off x="97520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45" name="Rectangle 944"/>
              <p:cNvSpPr/>
              <p:nvPr userDrawn="1"/>
            </p:nvSpPr>
            <p:spPr bwMode="auto">
              <a:xfrm>
                <a:off x="102092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46" name="Rectangle 945"/>
              <p:cNvSpPr/>
              <p:nvPr userDrawn="1"/>
            </p:nvSpPr>
            <p:spPr bwMode="auto">
              <a:xfrm>
                <a:off x="106664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47" name="Rectangle 946"/>
              <p:cNvSpPr/>
              <p:nvPr userDrawn="1"/>
            </p:nvSpPr>
            <p:spPr bwMode="auto">
              <a:xfrm>
                <a:off x="111236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48" name="Rectangle 947"/>
              <p:cNvSpPr/>
              <p:nvPr userDrawn="1"/>
            </p:nvSpPr>
            <p:spPr bwMode="auto">
              <a:xfrm>
                <a:off x="115808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49" name="Rectangle 948"/>
              <p:cNvSpPr/>
              <p:nvPr userDrawn="1"/>
            </p:nvSpPr>
            <p:spPr bwMode="auto">
              <a:xfrm>
                <a:off x="12038012" y="4416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50" name="Rectangle 949"/>
              <p:cNvSpPr/>
              <p:nvPr/>
            </p:nvSpPr>
            <p:spPr bwMode="auto">
              <a:xfrm>
                <a:off x="-306388"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51" name="Rectangle 950"/>
              <p:cNvSpPr/>
              <p:nvPr userDrawn="1"/>
            </p:nvSpPr>
            <p:spPr bwMode="auto">
              <a:xfrm>
                <a:off x="1508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52" name="Rectangle 951"/>
              <p:cNvSpPr/>
              <p:nvPr userDrawn="1"/>
            </p:nvSpPr>
            <p:spPr bwMode="auto">
              <a:xfrm>
                <a:off x="6080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53" name="Rectangle 952"/>
              <p:cNvSpPr/>
              <p:nvPr userDrawn="1"/>
            </p:nvSpPr>
            <p:spPr bwMode="auto">
              <a:xfrm>
                <a:off x="10652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54" name="Rectangle 953"/>
              <p:cNvSpPr/>
              <p:nvPr userDrawn="1"/>
            </p:nvSpPr>
            <p:spPr bwMode="auto">
              <a:xfrm>
                <a:off x="15224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55" name="Rectangle 954"/>
              <p:cNvSpPr/>
              <p:nvPr userDrawn="1"/>
            </p:nvSpPr>
            <p:spPr bwMode="auto">
              <a:xfrm>
                <a:off x="19796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56" name="Rectangle 955"/>
              <p:cNvSpPr/>
              <p:nvPr userDrawn="1"/>
            </p:nvSpPr>
            <p:spPr bwMode="auto">
              <a:xfrm>
                <a:off x="24368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57" name="Rectangle 956"/>
              <p:cNvSpPr/>
              <p:nvPr/>
            </p:nvSpPr>
            <p:spPr bwMode="auto">
              <a:xfrm>
                <a:off x="28940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58" name="Rectangle 957"/>
              <p:cNvSpPr/>
              <p:nvPr userDrawn="1"/>
            </p:nvSpPr>
            <p:spPr bwMode="auto">
              <a:xfrm>
                <a:off x="33512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59" name="Rectangle 958"/>
              <p:cNvSpPr/>
              <p:nvPr userDrawn="1"/>
            </p:nvSpPr>
            <p:spPr bwMode="auto">
              <a:xfrm>
                <a:off x="38084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60" name="Rectangle 959"/>
              <p:cNvSpPr/>
              <p:nvPr userDrawn="1"/>
            </p:nvSpPr>
            <p:spPr bwMode="auto">
              <a:xfrm>
                <a:off x="42656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61" name="Rectangle 960"/>
              <p:cNvSpPr/>
              <p:nvPr userDrawn="1"/>
            </p:nvSpPr>
            <p:spPr bwMode="auto">
              <a:xfrm>
                <a:off x="47228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62" name="Rectangle 961"/>
              <p:cNvSpPr/>
              <p:nvPr userDrawn="1"/>
            </p:nvSpPr>
            <p:spPr bwMode="auto">
              <a:xfrm>
                <a:off x="51800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63" name="Rectangle 962"/>
              <p:cNvSpPr/>
              <p:nvPr userDrawn="1"/>
            </p:nvSpPr>
            <p:spPr bwMode="auto">
              <a:xfrm>
                <a:off x="56372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64" name="Rectangle 963"/>
              <p:cNvSpPr/>
              <p:nvPr/>
            </p:nvSpPr>
            <p:spPr bwMode="auto">
              <a:xfrm>
                <a:off x="60944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65" name="Rectangle 964"/>
              <p:cNvSpPr/>
              <p:nvPr userDrawn="1"/>
            </p:nvSpPr>
            <p:spPr bwMode="auto">
              <a:xfrm>
                <a:off x="65516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66" name="Rectangle 965"/>
              <p:cNvSpPr/>
              <p:nvPr userDrawn="1"/>
            </p:nvSpPr>
            <p:spPr bwMode="auto">
              <a:xfrm>
                <a:off x="70088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67" name="Rectangle 966"/>
              <p:cNvSpPr/>
              <p:nvPr userDrawn="1"/>
            </p:nvSpPr>
            <p:spPr bwMode="auto">
              <a:xfrm>
                <a:off x="74660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68" name="Rectangle 967"/>
              <p:cNvSpPr/>
              <p:nvPr userDrawn="1"/>
            </p:nvSpPr>
            <p:spPr bwMode="auto">
              <a:xfrm>
                <a:off x="79232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69" name="Rectangle 968"/>
              <p:cNvSpPr/>
              <p:nvPr userDrawn="1"/>
            </p:nvSpPr>
            <p:spPr bwMode="auto">
              <a:xfrm>
                <a:off x="83804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70" name="Rectangle 969"/>
              <p:cNvSpPr/>
              <p:nvPr userDrawn="1"/>
            </p:nvSpPr>
            <p:spPr bwMode="auto">
              <a:xfrm>
                <a:off x="88376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71" name="Rectangle 970"/>
              <p:cNvSpPr/>
              <p:nvPr/>
            </p:nvSpPr>
            <p:spPr bwMode="auto">
              <a:xfrm>
                <a:off x="92948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72" name="Rectangle 971"/>
              <p:cNvSpPr/>
              <p:nvPr userDrawn="1"/>
            </p:nvSpPr>
            <p:spPr bwMode="auto">
              <a:xfrm>
                <a:off x="97520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73" name="Rectangle 972"/>
              <p:cNvSpPr/>
              <p:nvPr userDrawn="1"/>
            </p:nvSpPr>
            <p:spPr bwMode="auto">
              <a:xfrm>
                <a:off x="102092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74" name="Rectangle 973"/>
              <p:cNvSpPr/>
              <p:nvPr userDrawn="1"/>
            </p:nvSpPr>
            <p:spPr bwMode="auto">
              <a:xfrm>
                <a:off x="106664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75" name="Rectangle 974"/>
              <p:cNvSpPr/>
              <p:nvPr userDrawn="1"/>
            </p:nvSpPr>
            <p:spPr bwMode="auto">
              <a:xfrm>
                <a:off x="111236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76" name="Rectangle 975"/>
              <p:cNvSpPr/>
              <p:nvPr userDrawn="1"/>
            </p:nvSpPr>
            <p:spPr bwMode="auto">
              <a:xfrm>
                <a:off x="115808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77" name="Rectangle 976"/>
              <p:cNvSpPr/>
              <p:nvPr userDrawn="1"/>
            </p:nvSpPr>
            <p:spPr bwMode="auto">
              <a:xfrm>
                <a:off x="12038012" y="48737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78" name="Rectangle 977"/>
              <p:cNvSpPr/>
              <p:nvPr/>
            </p:nvSpPr>
            <p:spPr bwMode="auto">
              <a:xfrm>
                <a:off x="-306388"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79" name="Rectangle 978"/>
              <p:cNvSpPr/>
              <p:nvPr userDrawn="1"/>
            </p:nvSpPr>
            <p:spPr bwMode="auto">
              <a:xfrm>
                <a:off x="1508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80" name="Rectangle 979"/>
              <p:cNvSpPr/>
              <p:nvPr userDrawn="1"/>
            </p:nvSpPr>
            <p:spPr bwMode="auto">
              <a:xfrm>
                <a:off x="6080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81" name="Rectangle 980"/>
              <p:cNvSpPr/>
              <p:nvPr userDrawn="1"/>
            </p:nvSpPr>
            <p:spPr bwMode="auto">
              <a:xfrm>
                <a:off x="10652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82" name="Rectangle 981"/>
              <p:cNvSpPr/>
              <p:nvPr userDrawn="1"/>
            </p:nvSpPr>
            <p:spPr bwMode="auto">
              <a:xfrm>
                <a:off x="15224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83" name="Rectangle 982"/>
              <p:cNvSpPr/>
              <p:nvPr userDrawn="1"/>
            </p:nvSpPr>
            <p:spPr bwMode="auto">
              <a:xfrm>
                <a:off x="19796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84" name="Rectangle 983"/>
              <p:cNvSpPr/>
              <p:nvPr userDrawn="1"/>
            </p:nvSpPr>
            <p:spPr bwMode="auto">
              <a:xfrm>
                <a:off x="24368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85" name="Rectangle 984"/>
              <p:cNvSpPr/>
              <p:nvPr/>
            </p:nvSpPr>
            <p:spPr bwMode="auto">
              <a:xfrm>
                <a:off x="28940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86" name="Rectangle 985"/>
              <p:cNvSpPr/>
              <p:nvPr userDrawn="1"/>
            </p:nvSpPr>
            <p:spPr bwMode="auto">
              <a:xfrm>
                <a:off x="33512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87" name="Rectangle 986"/>
              <p:cNvSpPr/>
              <p:nvPr userDrawn="1"/>
            </p:nvSpPr>
            <p:spPr bwMode="auto">
              <a:xfrm>
                <a:off x="38084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88" name="Rectangle 987"/>
              <p:cNvSpPr/>
              <p:nvPr userDrawn="1"/>
            </p:nvSpPr>
            <p:spPr bwMode="auto">
              <a:xfrm>
                <a:off x="42656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89" name="Rectangle 988"/>
              <p:cNvSpPr/>
              <p:nvPr userDrawn="1"/>
            </p:nvSpPr>
            <p:spPr bwMode="auto">
              <a:xfrm>
                <a:off x="47228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90" name="Rectangle 989"/>
              <p:cNvSpPr/>
              <p:nvPr userDrawn="1"/>
            </p:nvSpPr>
            <p:spPr bwMode="auto">
              <a:xfrm>
                <a:off x="51800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91" name="Rectangle 990"/>
              <p:cNvSpPr/>
              <p:nvPr userDrawn="1"/>
            </p:nvSpPr>
            <p:spPr bwMode="auto">
              <a:xfrm>
                <a:off x="56372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92" name="Rectangle 991"/>
              <p:cNvSpPr/>
              <p:nvPr/>
            </p:nvSpPr>
            <p:spPr bwMode="auto">
              <a:xfrm>
                <a:off x="60944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93" name="Rectangle 992"/>
              <p:cNvSpPr/>
              <p:nvPr userDrawn="1"/>
            </p:nvSpPr>
            <p:spPr bwMode="auto">
              <a:xfrm>
                <a:off x="65516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94" name="Rectangle 993"/>
              <p:cNvSpPr/>
              <p:nvPr userDrawn="1"/>
            </p:nvSpPr>
            <p:spPr bwMode="auto">
              <a:xfrm>
                <a:off x="70088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95" name="Rectangle 994"/>
              <p:cNvSpPr/>
              <p:nvPr userDrawn="1"/>
            </p:nvSpPr>
            <p:spPr bwMode="auto">
              <a:xfrm>
                <a:off x="74660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96" name="Rectangle 995"/>
              <p:cNvSpPr/>
              <p:nvPr userDrawn="1"/>
            </p:nvSpPr>
            <p:spPr bwMode="auto">
              <a:xfrm>
                <a:off x="79232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97" name="Rectangle 996"/>
              <p:cNvSpPr/>
              <p:nvPr userDrawn="1"/>
            </p:nvSpPr>
            <p:spPr bwMode="auto">
              <a:xfrm>
                <a:off x="83804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98" name="Rectangle 997"/>
              <p:cNvSpPr/>
              <p:nvPr userDrawn="1"/>
            </p:nvSpPr>
            <p:spPr bwMode="auto">
              <a:xfrm>
                <a:off x="88376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999" name="Rectangle 998"/>
              <p:cNvSpPr/>
              <p:nvPr/>
            </p:nvSpPr>
            <p:spPr bwMode="auto">
              <a:xfrm>
                <a:off x="92948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00" name="Rectangle 999"/>
              <p:cNvSpPr/>
              <p:nvPr userDrawn="1"/>
            </p:nvSpPr>
            <p:spPr bwMode="auto">
              <a:xfrm>
                <a:off x="97520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01" name="Rectangle 1000"/>
              <p:cNvSpPr/>
              <p:nvPr userDrawn="1"/>
            </p:nvSpPr>
            <p:spPr bwMode="auto">
              <a:xfrm>
                <a:off x="102092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02" name="Rectangle 1001"/>
              <p:cNvSpPr/>
              <p:nvPr userDrawn="1"/>
            </p:nvSpPr>
            <p:spPr bwMode="auto">
              <a:xfrm>
                <a:off x="106664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03" name="Rectangle 1002"/>
              <p:cNvSpPr/>
              <p:nvPr userDrawn="1"/>
            </p:nvSpPr>
            <p:spPr bwMode="auto">
              <a:xfrm>
                <a:off x="111236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04" name="Rectangle 1003"/>
              <p:cNvSpPr/>
              <p:nvPr userDrawn="1"/>
            </p:nvSpPr>
            <p:spPr bwMode="auto">
              <a:xfrm>
                <a:off x="115808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05" name="Rectangle 1004"/>
              <p:cNvSpPr/>
              <p:nvPr userDrawn="1"/>
            </p:nvSpPr>
            <p:spPr bwMode="auto">
              <a:xfrm>
                <a:off x="12038012" y="53309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06" name="Rectangle 1005"/>
              <p:cNvSpPr/>
              <p:nvPr/>
            </p:nvSpPr>
            <p:spPr bwMode="auto">
              <a:xfrm>
                <a:off x="-306388"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07" name="Rectangle 1006"/>
              <p:cNvSpPr/>
              <p:nvPr userDrawn="1"/>
            </p:nvSpPr>
            <p:spPr bwMode="auto">
              <a:xfrm>
                <a:off x="1508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08" name="Rectangle 1007"/>
              <p:cNvSpPr/>
              <p:nvPr userDrawn="1"/>
            </p:nvSpPr>
            <p:spPr bwMode="auto">
              <a:xfrm>
                <a:off x="6080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09" name="Rectangle 1008"/>
              <p:cNvSpPr/>
              <p:nvPr userDrawn="1"/>
            </p:nvSpPr>
            <p:spPr bwMode="auto">
              <a:xfrm>
                <a:off x="10652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10" name="Rectangle 1009"/>
              <p:cNvSpPr/>
              <p:nvPr userDrawn="1"/>
            </p:nvSpPr>
            <p:spPr bwMode="auto">
              <a:xfrm>
                <a:off x="15224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11" name="Rectangle 1010"/>
              <p:cNvSpPr/>
              <p:nvPr userDrawn="1"/>
            </p:nvSpPr>
            <p:spPr bwMode="auto">
              <a:xfrm>
                <a:off x="19796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12" name="Rectangle 1011"/>
              <p:cNvSpPr/>
              <p:nvPr userDrawn="1"/>
            </p:nvSpPr>
            <p:spPr bwMode="auto">
              <a:xfrm>
                <a:off x="24368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13" name="Rectangle 1012"/>
              <p:cNvSpPr/>
              <p:nvPr/>
            </p:nvSpPr>
            <p:spPr bwMode="auto">
              <a:xfrm>
                <a:off x="28940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14" name="Rectangle 1013"/>
              <p:cNvSpPr/>
              <p:nvPr userDrawn="1"/>
            </p:nvSpPr>
            <p:spPr bwMode="auto">
              <a:xfrm>
                <a:off x="33512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15" name="Rectangle 1014"/>
              <p:cNvSpPr/>
              <p:nvPr userDrawn="1"/>
            </p:nvSpPr>
            <p:spPr bwMode="auto">
              <a:xfrm>
                <a:off x="38084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16" name="Rectangle 1015"/>
              <p:cNvSpPr/>
              <p:nvPr userDrawn="1"/>
            </p:nvSpPr>
            <p:spPr bwMode="auto">
              <a:xfrm>
                <a:off x="42656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17" name="Rectangle 1016"/>
              <p:cNvSpPr/>
              <p:nvPr userDrawn="1"/>
            </p:nvSpPr>
            <p:spPr bwMode="auto">
              <a:xfrm>
                <a:off x="47228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18" name="Rectangle 1017"/>
              <p:cNvSpPr/>
              <p:nvPr userDrawn="1"/>
            </p:nvSpPr>
            <p:spPr bwMode="auto">
              <a:xfrm>
                <a:off x="51800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19" name="Rectangle 1018"/>
              <p:cNvSpPr/>
              <p:nvPr userDrawn="1"/>
            </p:nvSpPr>
            <p:spPr bwMode="auto">
              <a:xfrm>
                <a:off x="56372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20" name="Rectangle 1019"/>
              <p:cNvSpPr/>
              <p:nvPr/>
            </p:nvSpPr>
            <p:spPr bwMode="auto">
              <a:xfrm>
                <a:off x="60944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21" name="Rectangle 1020"/>
              <p:cNvSpPr/>
              <p:nvPr userDrawn="1"/>
            </p:nvSpPr>
            <p:spPr bwMode="auto">
              <a:xfrm>
                <a:off x="65516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22" name="Rectangle 1021"/>
              <p:cNvSpPr/>
              <p:nvPr userDrawn="1"/>
            </p:nvSpPr>
            <p:spPr bwMode="auto">
              <a:xfrm>
                <a:off x="70088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23" name="Rectangle 1022"/>
              <p:cNvSpPr/>
              <p:nvPr userDrawn="1"/>
            </p:nvSpPr>
            <p:spPr bwMode="auto">
              <a:xfrm>
                <a:off x="74660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24" name="Rectangle 1023"/>
              <p:cNvSpPr/>
              <p:nvPr userDrawn="1"/>
            </p:nvSpPr>
            <p:spPr bwMode="auto">
              <a:xfrm>
                <a:off x="79232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25" name="Rectangle 1024"/>
              <p:cNvSpPr/>
              <p:nvPr userDrawn="1"/>
            </p:nvSpPr>
            <p:spPr bwMode="auto">
              <a:xfrm>
                <a:off x="83804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26" name="Rectangle 1025"/>
              <p:cNvSpPr/>
              <p:nvPr userDrawn="1"/>
            </p:nvSpPr>
            <p:spPr bwMode="auto">
              <a:xfrm>
                <a:off x="88376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27" name="Rectangle 1026"/>
              <p:cNvSpPr/>
              <p:nvPr/>
            </p:nvSpPr>
            <p:spPr bwMode="auto">
              <a:xfrm>
                <a:off x="92948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28" name="Rectangle 1027"/>
              <p:cNvSpPr/>
              <p:nvPr userDrawn="1"/>
            </p:nvSpPr>
            <p:spPr bwMode="auto">
              <a:xfrm>
                <a:off x="97520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29" name="Rectangle 1028"/>
              <p:cNvSpPr/>
              <p:nvPr userDrawn="1"/>
            </p:nvSpPr>
            <p:spPr bwMode="auto">
              <a:xfrm>
                <a:off x="102092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30" name="Rectangle 1029"/>
              <p:cNvSpPr/>
              <p:nvPr userDrawn="1"/>
            </p:nvSpPr>
            <p:spPr bwMode="auto">
              <a:xfrm>
                <a:off x="106664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31" name="Rectangle 1030"/>
              <p:cNvSpPr/>
              <p:nvPr userDrawn="1"/>
            </p:nvSpPr>
            <p:spPr bwMode="auto">
              <a:xfrm>
                <a:off x="111236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32" name="Rectangle 1031"/>
              <p:cNvSpPr/>
              <p:nvPr userDrawn="1"/>
            </p:nvSpPr>
            <p:spPr bwMode="auto">
              <a:xfrm>
                <a:off x="115808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33" name="Rectangle 1032"/>
              <p:cNvSpPr/>
              <p:nvPr userDrawn="1"/>
            </p:nvSpPr>
            <p:spPr bwMode="auto">
              <a:xfrm>
                <a:off x="12038012" y="57881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34" name="Rectangle 1033"/>
              <p:cNvSpPr/>
              <p:nvPr/>
            </p:nvSpPr>
            <p:spPr bwMode="auto">
              <a:xfrm>
                <a:off x="-306388"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35" name="Rectangle 1034"/>
              <p:cNvSpPr/>
              <p:nvPr userDrawn="1"/>
            </p:nvSpPr>
            <p:spPr bwMode="auto">
              <a:xfrm>
                <a:off x="1508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36" name="Rectangle 1035"/>
              <p:cNvSpPr/>
              <p:nvPr userDrawn="1"/>
            </p:nvSpPr>
            <p:spPr bwMode="auto">
              <a:xfrm>
                <a:off x="6080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37" name="Rectangle 1036"/>
              <p:cNvSpPr/>
              <p:nvPr userDrawn="1"/>
            </p:nvSpPr>
            <p:spPr bwMode="auto">
              <a:xfrm>
                <a:off x="10652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38" name="Rectangle 1037"/>
              <p:cNvSpPr/>
              <p:nvPr userDrawn="1"/>
            </p:nvSpPr>
            <p:spPr bwMode="auto">
              <a:xfrm>
                <a:off x="15224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39" name="Rectangle 1038"/>
              <p:cNvSpPr/>
              <p:nvPr userDrawn="1"/>
            </p:nvSpPr>
            <p:spPr bwMode="auto">
              <a:xfrm>
                <a:off x="19796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40" name="Rectangle 1039"/>
              <p:cNvSpPr/>
              <p:nvPr userDrawn="1"/>
            </p:nvSpPr>
            <p:spPr bwMode="auto">
              <a:xfrm>
                <a:off x="24368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41" name="Rectangle 1040"/>
              <p:cNvSpPr/>
              <p:nvPr/>
            </p:nvSpPr>
            <p:spPr bwMode="auto">
              <a:xfrm>
                <a:off x="28940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42" name="Rectangle 1041"/>
              <p:cNvSpPr/>
              <p:nvPr userDrawn="1"/>
            </p:nvSpPr>
            <p:spPr bwMode="auto">
              <a:xfrm>
                <a:off x="33512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43" name="Rectangle 1042"/>
              <p:cNvSpPr/>
              <p:nvPr userDrawn="1"/>
            </p:nvSpPr>
            <p:spPr bwMode="auto">
              <a:xfrm>
                <a:off x="38084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44" name="Rectangle 1043"/>
              <p:cNvSpPr/>
              <p:nvPr userDrawn="1"/>
            </p:nvSpPr>
            <p:spPr bwMode="auto">
              <a:xfrm>
                <a:off x="42656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45" name="Rectangle 1044"/>
              <p:cNvSpPr/>
              <p:nvPr userDrawn="1"/>
            </p:nvSpPr>
            <p:spPr bwMode="auto">
              <a:xfrm>
                <a:off x="47228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46" name="Rectangle 1045"/>
              <p:cNvSpPr/>
              <p:nvPr userDrawn="1"/>
            </p:nvSpPr>
            <p:spPr bwMode="auto">
              <a:xfrm>
                <a:off x="51800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47" name="Rectangle 1046"/>
              <p:cNvSpPr/>
              <p:nvPr userDrawn="1"/>
            </p:nvSpPr>
            <p:spPr bwMode="auto">
              <a:xfrm>
                <a:off x="56372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48" name="Rectangle 1047"/>
              <p:cNvSpPr/>
              <p:nvPr/>
            </p:nvSpPr>
            <p:spPr bwMode="auto">
              <a:xfrm>
                <a:off x="60944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49" name="Rectangle 1048"/>
              <p:cNvSpPr/>
              <p:nvPr userDrawn="1"/>
            </p:nvSpPr>
            <p:spPr bwMode="auto">
              <a:xfrm>
                <a:off x="65516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50" name="Rectangle 1049"/>
              <p:cNvSpPr/>
              <p:nvPr userDrawn="1"/>
            </p:nvSpPr>
            <p:spPr bwMode="auto">
              <a:xfrm>
                <a:off x="70088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51" name="Rectangle 1050"/>
              <p:cNvSpPr/>
              <p:nvPr userDrawn="1"/>
            </p:nvSpPr>
            <p:spPr bwMode="auto">
              <a:xfrm>
                <a:off x="74660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52" name="Rectangle 1051"/>
              <p:cNvSpPr/>
              <p:nvPr userDrawn="1"/>
            </p:nvSpPr>
            <p:spPr bwMode="auto">
              <a:xfrm>
                <a:off x="79232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53" name="Rectangle 1052"/>
              <p:cNvSpPr/>
              <p:nvPr userDrawn="1"/>
            </p:nvSpPr>
            <p:spPr bwMode="auto">
              <a:xfrm>
                <a:off x="83804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54" name="Rectangle 1053"/>
              <p:cNvSpPr/>
              <p:nvPr userDrawn="1"/>
            </p:nvSpPr>
            <p:spPr bwMode="auto">
              <a:xfrm>
                <a:off x="88376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55" name="Rectangle 1054"/>
              <p:cNvSpPr/>
              <p:nvPr/>
            </p:nvSpPr>
            <p:spPr bwMode="auto">
              <a:xfrm>
                <a:off x="92948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56" name="Rectangle 1055"/>
              <p:cNvSpPr/>
              <p:nvPr userDrawn="1"/>
            </p:nvSpPr>
            <p:spPr bwMode="auto">
              <a:xfrm>
                <a:off x="97520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57" name="Rectangle 1056"/>
              <p:cNvSpPr/>
              <p:nvPr userDrawn="1"/>
            </p:nvSpPr>
            <p:spPr bwMode="auto">
              <a:xfrm>
                <a:off x="102092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58" name="Rectangle 1057"/>
              <p:cNvSpPr/>
              <p:nvPr userDrawn="1"/>
            </p:nvSpPr>
            <p:spPr bwMode="auto">
              <a:xfrm>
                <a:off x="106664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59" name="Rectangle 1058"/>
              <p:cNvSpPr/>
              <p:nvPr userDrawn="1"/>
            </p:nvSpPr>
            <p:spPr bwMode="auto">
              <a:xfrm>
                <a:off x="111236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60" name="Rectangle 1059"/>
              <p:cNvSpPr/>
              <p:nvPr userDrawn="1"/>
            </p:nvSpPr>
            <p:spPr bwMode="auto">
              <a:xfrm>
                <a:off x="115808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61" name="Rectangle 1060"/>
              <p:cNvSpPr/>
              <p:nvPr userDrawn="1"/>
            </p:nvSpPr>
            <p:spPr bwMode="auto">
              <a:xfrm>
                <a:off x="12038012" y="62453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62" name="Rectangle 1061"/>
              <p:cNvSpPr/>
              <p:nvPr/>
            </p:nvSpPr>
            <p:spPr bwMode="auto">
              <a:xfrm>
                <a:off x="-306388"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63" name="Rectangle 1062"/>
              <p:cNvSpPr/>
              <p:nvPr userDrawn="1"/>
            </p:nvSpPr>
            <p:spPr bwMode="auto">
              <a:xfrm>
                <a:off x="1508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64" name="Rectangle 1063"/>
              <p:cNvSpPr/>
              <p:nvPr userDrawn="1"/>
            </p:nvSpPr>
            <p:spPr bwMode="auto">
              <a:xfrm>
                <a:off x="6080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65" name="Rectangle 1064"/>
              <p:cNvSpPr/>
              <p:nvPr userDrawn="1"/>
            </p:nvSpPr>
            <p:spPr bwMode="auto">
              <a:xfrm>
                <a:off x="10652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66" name="Rectangle 1065"/>
              <p:cNvSpPr/>
              <p:nvPr userDrawn="1"/>
            </p:nvSpPr>
            <p:spPr bwMode="auto">
              <a:xfrm>
                <a:off x="15224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67" name="Rectangle 1066"/>
              <p:cNvSpPr/>
              <p:nvPr userDrawn="1"/>
            </p:nvSpPr>
            <p:spPr bwMode="auto">
              <a:xfrm>
                <a:off x="19796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68" name="Rectangle 1067"/>
              <p:cNvSpPr/>
              <p:nvPr userDrawn="1"/>
            </p:nvSpPr>
            <p:spPr bwMode="auto">
              <a:xfrm>
                <a:off x="24368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69" name="Rectangle 1068"/>
              <p:cNvSpPr/>
              <p:nvPr/>
            </p:nvSpPr>
            <p:spPr bwMode="auto">
              <a:xfrm>
                <a:off x="28940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70" name="Rectangle 1069"/>
              <p:cNvSpPr/>
              <p:nvPr userDrawn="1"/>
            </p:nvSpPr>
            <p:spPr bwMode="auto">
              <a:xfrm>
                <a:off x="33512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71" name="Rectangle 1070"/>
              <p:cNvSpPr/>
              <p:nvPr userDrawn="1"/>
            </p:nvSpPr>
            <p:spPr bwMode="auto">
              <a:xfrm>
                <a:off x="38084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72" name="Rectangle 1071"/>
              <p:cNvSpPr/>
              <p:nvPr userDrawn="1"/>
            </p:nvSpPr>
            <p:spPr bwMode="auto">
              <a:xfrm>
                <a:off x="42656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73" name="Rectangle 1072"/>
              <p:cNvSpPr/>
              <p:nvPr userDrawn="1"/>
            </p:nvSpPr>
            <p:spPr bwMode="auto">
              <a:xfrm>
                <a:off x="47228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74" name="Rectangle 1073"/>
              <p:cNvSpPr/>
              <p:nvPr userDrawn="1"/>
            </p:nvSpPr>
            <p:spPr bwMode="auto">
              <a:xfrm>
                <a:off x="51800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75" name="Rectangle 1074"/>
              <p:cNvSpPr/>
              <p:nvPr userDrawn="1"/>
            </p:nvSpPr>
            <p:spPr bwMode="auto">
              <a:xfrm>
                <a:off x="56372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76" name="Rectangle 1075"/>
              <p:cNvSpPr/>
              <p:nvPr/>
            </p:nvSpPr>
            <p:spPr bwMode="auto">
              <a:xfrm>
                <a:off x="60944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77" name="Rectangle 1076"/>
              <p:cNvSpPr/>
              <p:nvPr userDrawn="1"/>
            </p:nvSpPr>
            <p:spPr bwMode="auto">
              <a:xfrm>
                <a:off x="65516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78" name="Rectangle 1077"/>
              <p:cNvSpPr/>
              <p:nvPr userDrawn="1"/>
            </p:nvSpPr>
            <p:spPr bwMode="auto">
              <a:xfrm>
                <a:off x="70088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79" name="Rectangle 1078"/>
              <p:cNvSpPr/>
              <p:nvPr userDrawn="1"/>
            </p:nvSpPr>
            <p:spPr bwMode="auto">
              <a:xfrm>
                <a:off x="74660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80" name="Rectangle 1079"/>
              <p:cNvSpPr/>
              <p:nvPr userDrawn="1"/>
            </p:nvSpPr>
            <p:spPr bwMode="auto">
              <a:xfrm>
                <a:off x="79232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81" name="Rectangle 1080"/>
              <p:cNvSpPr/>
              <p:nvPr userDrawn="1"/>
            </p:nvSpPr>
            <p:spPr bwMode="auto">
              <a:xfrm>
                <a:off x="83804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82" name="Rectangle 1081"/>
              <p:cNvSpPr/>
              <p:nvPr userDrawn="1"/>
            </p:nvSpPr>
            <p:spPr bwMode="auto">
              <a:xfrm>
                <a:off x="88376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83" name="Rectangle 1082"/>
              <p:cNvSpPr/>
              <p:nvPr/>
            </p:nvSpPr>
            <p:spPr bwMode="auto">
              <a:xfrm>
                <a:off x="92948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84" name="Rectangle 1083"/>
              <p:cNvSpPr/>
              <p:nvPr userDrawn="1"/>
            </p:nvSpPr>
            <p:spPr bwMode="auto">
              <a:xfrm>
                <a:off x="97520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85" name="Rectangle 1084"/>
              <p:cNvSpPr/>
              <p:nvPr userDrawn="1"/>
            </p:nvSpPr>
            <p:spPr bwMode="auto">
              <a:xfrm>
                <a:off x="102092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86" name="Rectangle 1085"/>
              <p:cNvSpPr/>
              <p:nvPr userDrawn="1"/>
            </p:nvSpPr>
            <p:spPr bwMode="auto">
              <a:xfrm>
                <a:off x="106664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87" name="Rectangle 1086"/>
              <p:cNvSpPr/>
              <p:nvPr userDrawn="1"/>
            </p:nvSpPr>
            <p:spPr bwMode="auto">
              <a:xfrm>
                <a:off x="111236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88" name="Rectangle 1087"/>
              <p:cNvSpPr/>
              <p:nvPr userDrawn="1"/>
            </p:nvSpPr>
            <p:spPr bwMode="auto">
              <a:xfrm>
                <a:off x="115808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sp>
            <p:nvSpPr>
              <p:cNvPr id="1089" name="Rectangle 1088"/>
              <p:cNvSpPr/>
              <p:nvPr userDrawn="1"/>
            </p:nvSpPr>
            <p:spPr bwMode="auto">
              <a:xfrm>
                <a:off x="12038012" y="6702552"/>
                <a:ext cx="457200" cy="457200"/>
              </a:xfrm>
              <a:prstGeom prst="rect">
                <a:avLst/>
              </a:prstGeom>
              <a:noFill/>
              <a:ln w="3175">
                <a:solidFill>
                  <a:srgbClr val="292929">
                    <a:alpha val="7000"/>
                  </a:srgbClr>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ndParaRPr>
              </a:p>
            </p:txBody>
          </p:sp>
        </p:grpSp>
        <p:grpSp>
          <p:nvGrpSpPr>
            <p:cNvPr id="1114" name="grid lines - 1&quot; - horizontal"/>
            <p:cNvGrpSpPr/>
            <p:nvPr userDrawn="1"/>
          </p:nvGrpSpPr>
          <p:grpSpPr>
            <a:xfrm>
              <a:off x="-304396" y="-228600"/>
              <a:ext cx="12801600" cy="7315200"/>
              <a:chOff x="-304396" y="-228600"/>
              <a:chExt cx="12801600" cy="7315200"/>
            </a:xfrm>
          </p:grpSpPr>
          <p:cxnSp>
            <p:nvCxnSpPr>
              <p:cNvPr id="1105" name="Straight Connector 1104"/>
              <p:cNvCxnSpPr/>
              <p:nvPr userDrawn="1"/>
            </p:nvCxnSpPr>
            <p:spPr>
              <a:xfrm rot="16200000" flipV="1">
                <a:off x="6096404" y="-2971800"/>
                <a:ext cx="0" cy="12801600"/>
              </a:xfrm>
              <a:prstGeom prst="line">
                <a:avLst/>
              </a:prstGeom>
              <a:ln>
                <a:solidFill>
                  <a:srgbClr val="292929">
                    <a:alpha val="59000"/>
                  </a:srgbClr>
                </a:solidFill>
              </a:ln>
            </p:spPr>
            <p:style>
              <a:lnRef idx="1">
                <a:schemeClr val="accent1"/>
              </a:lnRef>
              <a:fillRef idx="0">
                <a:schemeClr val="accent1"/>
              </a:fillRef>
              <a:effectRef idx="0">
                <a:schemeClr val="accent1"/>
              </a:effectRef>
              <a:fontRef idx="minor">
                <a:schemeClr val="tx1"/>
              </a:fontRef>
            </p:style>
          </p:cxnSp>
          <p:cxnSp>
            <p:nvCxnSpPr>
              <p:cNvPr id="1106" name="Straight Connector 1105"/>
              <p:cNvCxnSpPr/>
              <p:nvPr userDrawn="1"/>
            </p:nvCxnSpPr>
            <p:spPr>
              <a:xfrm rot="16200000" flipV="1">
                <a:off x="6096404" y="-2057400"/>
                <a:ext cx="0" cy="128016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07" name="Straight Connector 1106"/>
              <p:cNvCxnSpPr/>
              <p:nvPr userDrawn="1"/>
            </p:nvCxnSpPr>
            <p:spPr>
              <a:xfrm rot="16200000" flipV="1">
                <a:off x="6096404" y="-1143000"/>
                <a:ext cx="0" cy="128016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08" name="Straight Connector 1107"/>
              <p:cNvCxnSpPr/>
              <p:nvPr userDrawn="1"/>
            </p:nvCxnSpPr>
            <p:spPr>
              <a:xfrm rot="16200000" flipV="1">
                <a:off x="6096404" y="-228600"/>
                <a:ext cx="0" cy="128016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09" name="Straight Connector 1108"/>
              <p:cNvCxnSpPr/>
              <p:nvPr userDrawn="1"/>
            </p:nvCxnSpPr>
            <p:spPr>
              <a:xfrm rot="16200000" flipV="1">
                <a:off x="6096404" y="685800"/>
                <a:ext cx="0" cy="128016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10" name="Straight Connector 1109"/>
              <p:cNvCxnSpPr/>
              <p:nvPr userDrawn="1"/>
            </p:nvCxnSpPr>
            <p:spPr>
              <a:xfrm rot="16200000" flipV="1">
                <a:off x="6096404" y="-3886200"/>
                <a:ext cx="0" cy="128016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11" name="Straight Connector 1110"/>
              <p:cNvCxnSpPr/>
              <p:nvPr userDrawn="1"/>
            </p:nvCxnSpPr>
            <p:spPr>
              <a:xfrm rot="16200000" flipV="1">
                <a:off x="6096404" y="-4800600"/>
                <a:ext cx="0" cy="128016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12" name="Straight Connector 1111"/>
              <p:cNvCxnSpPr/>
              <p:nvPr userDrawn="1"/>
            </p:nvCxnSpPr>
            <p:spPr>
              <a:xfrm rot="16200000" flipV="1">
                <a:off x="6096404" y="-5715000"/>
                <a:ext cx="0" cy="128016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13" name="Straight Connector 1112"/>
              <p:cNvCxnSpPr/>
              <p:nvPr userDrawn="1"/>
            </p:nvCxnSpPr>
            <p:spPr>
              <a:xfrm rot="16200000" flipV="1">
                <a:off x="6096404" y="-6629400"/>
                <a:ext cx="0" cy="128016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grpSp>
        <p:grpSp>
          <p:nvGrpSpPr>
            <p:cNvPr id="1117" name="grid lines - 1&quot; - vertical"/>
            <p:cNvGrpSpPr/>
            <p:nvPr userDrawn="1"/>
          </p:nvGrpSpPr>
          <p:grpSpPr>
            <a:xfrm>
              <a:off x="-304396" y="-228600"/>
              <a:ext cx="12799608" cy="7315200"/>
              <a:chOff x="-304396" y="-228600"/>
              <a:chExt cx="12799608" cy="7315200"/>
            </a:xfrm>
          </p:grpSpPr>
          <p:cxnSp>
            <p:nvCxnSpPr>
              <p:cNvPr id="1091" name="Straight Connector 1090"/>
              <p:cNvCxnSpPr/>
              <p:nvPr userDrawn="1"/>
            </p:nvCxnSpPr>
            <p:spPr>
              <a:xfrm>
                <a:off x="6096404" y="-228600"/>
                <a:ext cx="0" cy="7315200"/>
              </a:xfrm>
              <a:prstGeom prst="line">
                <a:avLst/>
              </a:prstGeom>
              <a:ln>
                <a:solidFill>
                  <a:srgbClr val="292929">
                    <a:alpha val="59000"/>
                  </a:srgbClr>
                </a:solidFill>
              </a:ln>
            </p:spPr>
            <p:style>
              <a:lnRef idx="1">
                <a:schemeClr val="accent1"/>
              </a:lnRef>
              <a:fillRef idx="0">
                <a:schemeClr val="accent1"/>
              </a:fillRef>
              <a:effectRef idx="0">
                <a:schemeClr val="accent1"/>
              </a:effectRef>
              <a:fontRef idx="minor">
                <a:schemeClr val="tx1"/>
              </a:fontRef>
            </p:style>
          </p:cxnSp>
          <p:cxnSp>
            <p:nvCxnSpPr>
              <p:cNvPr id="1093" name="Straight Connector 1092"/>
              <p:cNvCxnSpPr/>
              <p:nvPr userDrawn="1"/>
            </p:nvCxnSpPr>
            <p:spPr>
              <a:xfrm>
                <a:off x="8840600"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094" name="Straight Connector 1093"/>
              <p:cNvCxnSpPr/>
              <p:nvPr userDrawn="1"/>
            </p:nvCxnSpPr>
            <p:spPr>
              <a:xfrm>
                <a:off x="7011136"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095" name="Straight Connector 1094"/>
              <p:cNvCxnSpPr/>
              <p:nvPr userDrawn="1"/>
            </p:nvCxnSpPr>
            <p:spPr>
              <a:xfrm>
                <a:off x="7925868"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096" name="Straight Connector 1095"/>
              <p:cNvCxnSpPr/>
              <p:nvPr userDrawn="1"/>
            </p:nvCxnSpPr>
            <p:spPr>
              <a:xfrm>
                <a:off x="9755332"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097" name="Straight Connector 1096"/>
              <p:cNvCxnSpPr/>
              <p:nvPr userDrawn="1"/>
            </p:nvCxnSpPr>
            <p:spPr>
              <a:xfrm>
                <a:off x="10670064"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098" name="Straight Connector 1097"/>
              <p:cNvCxnSpPr/>
              <p:nvPr userDrawn="1"/>
            </p:nvCxnSpPr>
            <p:spPr>
              <a:xfrm>
                <a:off x="11584794"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099" name="Straight Connector 1098"/>
              <p:cNvCxnSpPr/>
              <p:nvPr userDrawn="1"/>
            </p:nvCxnSpPr>
            <p:spPr>
              <a:xfrm>
                <a:off x="5181672"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00" name="Straight Connector 1099"/>
              <p:cNvCxnSpPr/>
              <p:nvPr userDrawn="1"/>
            </p:nvCxnSpPr>
            <p:spPr>
              <a:xfrm>
                <a:off x="4266940"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01" name="Straight Connector 1100"/>
              <p:cNvCxnSpPr/>
              <p:nvPr userDrawn="1"/>
            </p:nvCxnSpPr>
            <p:spPr>
              <a:xfrm>
                <a:off x="3352208"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02" name="Straight Connector 1101"/>
              <p:cNvCxnSpPr/>
              <p:nvPr userDrawn="1"/>
            </p:nvCxnSpPr>
            <p:spPr>
              <a:xfrm>
                <a:off x="2437476"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03" name="Straight Connector 1102"/>
              <p:cNvCxnSpPr/>
              <p:nvPr userDrawn="1"/>
            </p:nvCxnSpPr>
            <p:spPr>
              <a:xfrm>
                <a:off x="1522744"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04" name="Straight Connector 1103"/>
              <p:cNvCxnSpPr/>
              <p:nvPr userDrawn="1"/>
            </p:nvCxnSpPr>
            <p:spPr>
              <a:xfrm>
                <a:off x="608012"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15" name="Straight Connector 1114"/>
              <p:cNvCxnSpPr/>
              <p:nvPr userDrawn="1"/>
            </p:nvCxnSpPr>
            <p:spPr>
              <a:xfrm>
                <a:off x="-304396"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cxnSp>
            <p:nvCxnSpPr>
              <p:cNvPr id="1116" name="Straight Connector 1115"/>
              <p:cNvCxnSpPr/>
              <p:nvPr userDrawn="1"/>
            </p:nvCxnSpPr>
            <p:spPr>
              <a:xfrm>
                <a:off x="12495212" y="-228600"/>
                <a:ext cx="0" cy="7315200"/>
              </a:xfrm>
              <a:prstGeom prst="line">
                <a:avLst/>
              </a:prstGeom>
              <a:ln>
                <a:solidFill>
                  <a:srgbClr val="292929">
                    <a:alpha val="20000"/>
                  </a:srgbClr>
                </a:solidFill>
              </a:ln>
            </p:spPr>
            <p:style>
              <a:lnRef idx="1">
                <a:schemeClr val="accent1"/>
              </a:lnRef>
              <a:fillRef idx="0">
                <a:schemeClr val="accent1"/>
              </a:fillRef>
              <a:effectRef idx="0">
                <a:schemeClr val="accent1"/>
              </a:effectRef>
              <a:fontRef idx="minor">
                <a:schemeClr val="tx1"/>
              </a:fontRef>
            </p:style>
          </p:cxnSp>
        </p:grpSp>
      </p:grpSp>
      <p:sp>
        <p:nvSpPr>
          <p:cNvPr id="543" name="Text Placeholder"/>
          <p:cNvSpPr>
            <a:spLocks noGrp="1"/>
          </p:cNvSpPr>
          <p:nvPr>
            <p:ph type="body" idx="1"/>
          </p:nvPr>
        </p:nvSpPr>
        <p:spPr>
          <a:xfrm>
            <a:off x="620367" y="1165754"/>
            <a:ext cx="11199806" cy="2040374"/>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Placeholder"/>
          <p:cNvSpPr>
            <a:spLocks noGrp="1"/>
          </p:cNvSpPr>
          <p:nvPr>
            <p:ph type="title"/>
          </p:nvPr>
        </p:nvSpPr>
        <p:spPr>
          <a:xfrm>
            <a:off x="620368" y="234187"/>
            <a:ext cx="11195742" cy="621530"/>
          </a:xfrm>
          <a:prstGeom prst="rect">
            <a:avLst/>
          </a:prstGeom>
        </p:spPr>
        <p:txBody>
          <a:bodyPr vert="horz" wrap="square" lIns="0" tIns="0" rIns="0" bIns="0" rtlCol="0" anchor="t">
            <a:spAutoFit/>
          </a:bodyPr>
          <a:lstStyle/>
          <a:p>
            <a:r>
              <a:rPr lang="en-US" dirty="0" smtClean="0"/>
              <a:t>Click to edit Master title style</a:t>
            </a:r>
            <a:endParaRPr lang="en-US" dirty="0"/>
          </a:p>
        </p:txBody>
      </p:sp>
    </p:spTree>
    <p:extLst>
      <p:ext uri="{BB962C8B-B14F-4D97-AF65-F5344CB8AC3E}">
        <p14:creationId xmlns:p14="http://schemas.microsoft.com/office/powerpoint/2010/main" val="3767854468"/>
      </p:ext>
    </p:extLst>
  </p:cSld>
  <p:clrMap bg1="lt1" tx1="dk1" bg2="lt2" tx2="dk2" accent1="accent1" accent2="accent2" accent3="accent3" accent4="accent4" accent5="accent5" accent6="accent6" hlink="hlink" folHlink="folHlink"/>
  <p:sldLayoutIdLst>
    <p:sldLayoutId id="2147484313" r:id="rId1"/>
    <p:sldLayoutId id="2147484314" r:id="rId2"/>
  </p:sldLayoutIdLst>
  <p:transition>
    <p:fade/>
  </p:transition>
  <p:timing>
    <p:tnLst>
      <p:par>
        <p:cTn id="1" dur="indefinite" restart="never" nodeType="tmRoot"/>
      </p:par>
    </p:tnLst>
  </p:timing>
  <p:txStyles>
    <p:titleStyle>
      <a:lvl1pPr algn="l" defTabSz="932559" rtl="0" eaLnBrk="1" latinLnBrk="0" hangingPunct="1">
        <a:lnSpc>
          <a:spcPct val="90000"/>
        </a:lnSpc>
        <a:spcBef>
          <a:spcPct val="0"/>
        </a:spcBef>
        <a:buNone/>
        <a:defRPr lang="en-US" sz="4488" b="1" kern="1200" cap="none" spc="-153" baseline="0" dirty="0" smtClean="0">
          <a:ln w="3175">
            <a:noFill/>
          </a:ln>
          <a:gradFill flip="none" rotWithShape="1">
            <a:gsLst>
              <a:gs pos="5417">
                <a:schemeClr val="tx2"/>
              </a:gs>
              <a:gs pos="26000">
                <a:schemeClr val="tx2"/>
              </a:gs>
            </a:gsLst>
            <a:lin ang="5400000" scaled="0"/>
            <a:tileRect/>
          </a:gradFill>
          <a:effectLst/>
          <a:latin typeface="+mj-lt"/>
          <a:ea typeface="+mn-ea"/>
          <a:cs typeface="Arial" charset="0"/>
        </a:defRPr>
      </a:lvl1pPr>
    </p:titleStyle>
    <p:bodyStyle>
      <a:lvl1pPr marL="296294" indent="-296294" algn="l" defTabSz="932559" rtl="0" eaLnBrk="1" latinLnBrk="0" hangingPunct="1">
        <a:lnSpc>
          <a:spcPct val="90000"/>
        </a:lnSpc>
        <a:spcBef>
          <a:spcPct val="20000"/>
        </a:spcBef>
        <a:buClrTx/>
        <a:buSzPct val="90000"/>
        <a:buFont typeface="Arial" pitchFamily="34" charset="0"/>
        <a:buChar char="•"/>
        <a:defRPr sz="3264" kern="1200">
          <a:gradFill>
            <a:gsLst>
              <a:gs pos="0">
                <a:schemeClr val="tx1"/>
              </a:gs>
              <a:gs pos="86000">
                <a:schemeClr val="tx1"/>
              </a:gs>
            </a:gsLst>
            <a:lin ang="5400000" scaled="0"/>
          </a:gradFill>
          <a:latin typeface="+mn-lt"/>
          <a:ea typeface="+mn-ea"/>
          <a:cs typeface="+mn-cs"/>
        </a:defRPr>
      </a:lvl1pPr>
      <a:lvl2pPr marL="600683" indent="-289818" algn="l" defTabSz="932559" rtl="0" eaLnBrk="1" latinLnBrk="0" hangingPunct="1">
        <a:lnSpc>
          <a:spcPct val="90000"/>
        </a:lnSpc>
        <a:spcBef>
          <a:spcPct val="20000"/>
        </a:spcBef>
        <a:buClrTx/>
        <a:buSzPct val="90000"/>
        <a:buFont typeface="Arial" pitchFamily="34" charset="0"/>
        <a:buChar char="•"/>
        <a:defRPr sz="2856" kern="1200">
          <a:gradFill>
            <a:gsLst>
              <a:gs pos="0">
                <a:schemeClr val="tx1"/>
              </a:gs>
              <a:gs pos="86000">
                <a:schemeClr val="tx1"/>
              </a:gs>
            </a:gsLst>
            <a:lin ang="5400000" scaled="0"/>
          </a:gradFill>
          <a:latin typeface="+mn-lt"/>
          <a:ea typeface="+mn-ea"/>
          <a:cs typeface="+mn-cs"/>
        </a:defRPr>
      </a:lvl2pPr>
      <a:lvl3pPr marL="901834" indent="-289818" algn="l" defTabSz="932559" rtl="0" eaLnBrk="1" latinLnBrk="0" hangingPunct="1">
        <a:lnSpc>
          <a:spcPct val="90000"/>
        </a:lnSpc>
        <a:spcBef>
          <a:spcPct val="20000"/>
        </a:spcBef>
        <a:buClrTx/>
        <a:buSzPct val="90000"/>
        <a:buFont typeface="Arial" pitchFamily="34" charset="0"/>
        <a:buChar char="•"/>
        <a:defRPr lang="en-US" sz="2448" kern="1200" dirty="0">
          <a:gradFill>
            <a:gsLst>
              <a:gs pos="0">
                <a:schemeClr val="tx1"/>
              </a:gs>
              <a:gs pos="86000">
                <a:schemeClr val="tx1"/>
              </a:gs>
            </a:gsLst>
            <a:lin ang="5400000" scaled="0"/>
          </a:gradFill>
          <a:latin typeface="+mn-lt"/>
          <a:ea typeface="+mn-ea"/>
          <a:cs typeface="+mn-cs"/>
        </a:defRPr>
      </a:lvl3pPr>
      <a:lvl4pPr marL="1170603" indent="-299532" algn="l" defTabSz="932559" rtl="0" eaLnBrk="1" latinLnBrk="0" hangingPunct="1">
        <a:lnSpc>
          <a:spcPct val="90000"/>
        </a:lnSpc>
        <a:spcBef>
          <a:spcPct val="20000"/>
        </a:spcBef>
        <a:buClrTx/>
        <a:buSzPct val="90000"/>
        <a:buFont typeface="Arial" pitchFamily="34" charset="0"/>
        <a:buChar char="•"/>
        <a:defRPr sz="2040" kern="1200">
          <a:gradFill>
            <a:gsLst>
              <a:gs pos="0">
                <a:schemeClr val="tx1"/>
              </a:gs>
              <a:gs pos="86000">
                <a:schemeClr val="tx1"/>
              </a:gs>
            </a:gsLst>
            <a:lin ang="5400000" scaled="0"/>
          </a:gradFill>
          <a:latin typeface="+mn-lt"/>
          <a:ea typeface="+mn-ea"/>
          <a:cs typeface="+mn-cs"/>
        </a:defRPr>
      </a:lvl4pPr>
      <a:lvl5pPr marL="1398895" indent="-228292" algn="l" defTabSz="932559" rtl="0" eaLnBrk="1" latinLnBrk="0" hangingPunct="1">
        <a:lnSpc>
          <a:spcPct val="90000"/>
        </a:lnSpc>
        <a:spcBef>
          <a:spcPct val="20000"/>
        </a:spcBef>
        <a:buClrTx/>
        <a:buSzPct val="90000"/>
        <a:buFont typeface="Arial" pitchFamily="34" charset="0"/>
        <a:buChar char="•"/>
        <a:defRPr sz="2040" kern="1200">
          <a:gradFill>
            <a:gsLst>
              <a:gs pos="0">
                <a:schemeClr val="tx1"/>
              </a:gs>
              <a:gs pos="86000">
                <a:schemeClr val="tx1"/>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20.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6.xml"/><Relationship Id="rId1" Type="http://schemas.openxmlformats.org/officeDocument/2006/relationships/tags" Target="../tags/tag5.xml"/><Relationship Id="rId5" Type="http://schemas.openxmlformats.org/officeDocument/2006/relationships/image" Target="../media/image19.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1.xml"/><Relationship Id="rId1" Type="http://schemas.openxmlformats.org/officeDocument/2006/relationships/slideLayout" Target="../slideLayouts/slideLayout16.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0.xml"/><Relationship Id="rId1" Type="http://schemas.openxmlformats.org/officeDocument/2006/relationships/tags" Target="../tags/tag7.xml"/><Relationship Id="rId5" Type="http://schemas.openxmlformats.org/officeDocument/2006/relationships/image" Target="../media/image24.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10.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20.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ctrTitle"/>
          </p:nvPr>
        </p:nvSpPr>
        <p:spPr/>
        <p:txBody>
          <a:bodyPr/>
          <a:lstStyle/>
          <a:p>
            <a:endParaRPr lang="en-US"/>
          </a:p>
        </p:txBody>
      </p:sp>
      <p:sp>
        <p:nvSpPr>
          <p:cNvPr id="10" name="Subtitle 9"/>
          <p:cNvSpPr>
            <a:spLocks noGrp="1"/>
          </p:cNvSpPr>
          <p:nvPr>
            <p:ph type="subTitle" idx="1"/>
          </p:nvPr>
        </p:nvSpPr>
        <p:spPr/>
        <p:txBody>
          <a:bodyPr/>
          <a:lstStyle/>
          <a:p>
            <a:endParaRPr lang="en-US"/>
          </a:p>
        </p:txBody>
      </p:sp>
      <p:sp>
        <p:nvSpPr>
          <p:cNvPr id="11" name="Text Placeholder 10"/>
          <p:cNvSpPr>
            <a:spLocks noGrp="1"/>
          </p:cNvSpPr>
          <p:nvPr>
            <p:ph type="body" sz="quarter" idx="10"/>
          </p:nvPr>
        </p:nvSpPr>
        <p:spPr/>
        <p:txBody>
          <a:bodyPr/>
          <a:lstStyle/>
          <a:p>
            <a:endParaRPr lang="en-US"/>
          </a:p>
        </p:txBody>
      </p:sp>
      <p:pic>
        <p:nvPicPr>
          <p:cNvPr id="3" name="Picture Placeholder 2"/>
          <p:cNvPicPr>
            <a:picLocks noGrp="1" noChangeAspect="1"/>
          </p:cNvPicPr>
          <p:nvPr>
            <p:ph type="pic" sz="quarter" idx="4294967295"/>
          </p:nvPr>
        </p:nvPicPr>
        <p:blipFill>
          <a:blip r:embed="rId3" cstate="screen">
            <a:extLst>
              <a:ext uri="{28A0092B-C50C-407E-A947-70E740481C1C}">
                <a14:useLocalDpi xmlns:a14="http://schemas.microsoft.com/office/drawing/2010/main" val="0"/>
              </a:ext>
            </a:extLst>
          </a:blip>
          <a:srcRect/>
          <a:stretch>
            <a:fillRect/>
          </a:stretch>
        </p:blipFill>
        <p:spPr>
          <a:xfrm>
            <a:off x="0" y="0"/>
            <a:ext cx="12436475" cy="6994525"/>
          </a:xfrm>
          <a:prstGeom prst="rect">
            <a:avLst/>
          </a:prstGeom>
        </p:spPr>
      </p:pic>
      <p:sp>
        <p:nvSpPr>
          <p:cNvPr id="8" name="Rectangle 7"/>
          <p:cNvSpPr/>
          <p:nvPr/>
        </p:nvSpPr>
        <p:spPr bwMode="auto">
          <a:xfrm>
            <a:off x="277814" y="296864"/>
            <a:ext cx="6397624" cy="6400799"/>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4"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73075" y="479425"/>
            <a:ext cx="13049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3"/>
          <p:cNvSpPr txBox="1">
            <a:spLocks/>
          </p:cNvSpPr>
          <p:nvPr/>
        </p:nvSpPr>
        <p:spPr bwMode="auto">
          <a:xfrm>
            <a:off x="274638" y="1500188"/>
            <a:ext cx="5486400" cy="17224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80" tIns="45720" rIns="91440" bIns="45720" numCol="1" anchor="t" anchorCtr="0" compatLnSpc="1">
            <a:prstTxWarp prst="textNoShape">
              <a:avLst/>
            </a:prstTxWarp>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90000"/>
              </a:lnSpc>
            </a:pPr>
            <a:r>
              <a:rPr lang="en-US" sz="5200" dirty="0" smtClean="0">
                <a:solidFill>
                  <a:schemeClr val="bg1"/>
                </a:solidFill>
              </a:rPr>
              <a:t>Power BI overview</a:t>
            </a:r>
            <a:endParaRPr lang="en-US" sz="5200" dirty="0">
              <a:solidFill>
                <a:schemeClr val="bg1"/>
              </a:solidFill>
            </a:endParaRPr>
          </a:p>
        </p:txBody>
      </p:sp>
      <p:pic>
        <p:nvPicPr>
          <p:cNvPr id="1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8614" y="4435048"/>
            <a:ext cx="5486400"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97259602"/>
      </p:ext>
    </p:extLst>
  </p:cSld>
  <p:clrMapOvr>
    <a:masterClrMapping/>
  </p:clrMapOvr>
  <mc:AlternateContent xmlns:mc="http://schemas.openxmlformats.org/markup-compatibility/2006" xmlns:p14="http://schemas.microsoft.com/office/powerpoint/2010/main">
    <mc:Choice Requires="p14">
      <p:transition spd="slow" p14:dur="2500" advClick="0">
        <p:fade/>
      </p:transition>
    </mc:Choice>
    <mc:Fallback xmlns="">
      <p:transition spd="slow" advClick="0">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FBA00"/>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Analyzing data in Excel</a:t>
            </a:r>
            <a:endParaRPr lang="en-US" dirty="0"/>
          </a:p>
        </p:txBody>
      </p:sp>
      <p:sp>
        <p:nvSpPr>
          <p:cNvPr id="2" name="Text Placeholder 1"/>
          <p:cNvSpPr>
            <a:spLocks noGrp="1"/>
          </p:cNvSpPr>
          <p:nvPr>
            <p:ph type="body" sz="quarter" idx="10"/>
          </p:nvPr>
        </p:nvSpPr>
        <p:spPr/>
        <p:txBody>
          <a:bodyPr/>
          <a:lstStyle/>
          <a:p>
            <a:r>
              <a:rPr lang="en-US" smtClean="0"/>
              <a:t>Demo</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67425" y="3449638"/>
            <a:ext cx="608013" cy="608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010393"/>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830164" y="1690851"/>
            <a:ext cx="5085869" cy="4480267"/>
            <a:chOff x="6647284" y="1690851"/>
            <a:chExt cx="5085869" cy="4480267"/>
          </a:xfrm>
        </p:grpSpPr>
        <p:pic>
          <p:nvPicPr>
            <p:cNvPr id="31" name="Picture 30"/>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6659696" y="1699195"/>
              <a:ext cx="5069008" cy="2745399"/>
            </a:xfrm>
            <a:prstGeom prst="rect">
              <a:avLst/>
            </a:prstGeom>
          </p:spPr>
        </p:pic>
        <p:sp>
          <p:nvSpPr>
            <p:cNvPr id="33" name="Rectangle 32"/>
            <p:cNvSpPr/>
            <p:nvPr/>
          </p:nvSpPr>
          <p:spPr bwMode="auto">
            <a:xfrm>
              <a:off x="6647284" y="1690851"/>
              <a:ext cx="5081420" cy="960234"/>
            </a:xfrm>
            <a:prstGeom prst="rect">
              <a:avLst/>
            </a:prstGeom>
            <a:solidFill>
              <a:srgbClr val="FF8C00"/>
            </a:solidFill>
            <a:ln w="38100" cap="flat" cmpd="sng" algn="ctr">
              <a:noFill/>
              <a:prstDash val="solid"/>
              <a:headEnd type="none" w="med" len="med"/>
              <a:tailEnd type="none" w="med" len="med"/>
            </a:ln>
            <a:effectLst/>
          </p:spPr>
          <p:txBody>
            <a:bodyPr vert="horz" wrap="square" lIns="91440" tIns="91440" rIns="91440" bIns="91440" numCol="1" rtlCol="0" anchor="t" anchorCtr="0" compatLnSpc="1">
              <a:prstTxWarp prst="textNoShape">
                <a:avLst/>
              </a:prstTxWarp>
            </a:bodyPr>
            <a:lstStyle/>
            <a:p>
              <a:pPr defTabSz="932290" fontAlgn="base">
                <a:spcBef>
                  <a:spcPct val="0"/>
                </a:spcBef>
                <a:spcAft>
                  <a:spcPct val="0"/>
                </a:spcAft>
                <a:defRPr/>
              </a:pPr>
              <a:r>
                <a:rPr lang="en-US" sz="2500" b="1" kern="0" spc="-41" dirty="0" smtClean="0">
                  <a:gradFill>
                    <a:gsLst>
                      <a:gs pos="0">
                        <a:srgbClr val="FFFFFF"/>
                      </a:gs>
                      <a:gs pos="100000">
                        <a:srgbClr val="FFFFFF"/>
                      </a:gs>
                    </a:gsLst>
                    <a:lin ang="5400000" scaled="0"/>
                  </a:gradFill>
                  <a:latin typeface="Segoe UI Light" pitchFamily="34" charset="0"/>
                </a:rPr>
                <a:t>Collaborate in Power BI for Office 365</a:t>
              </a:r>
              <a:endParaRPr lang="en-US" sz="3100" b="1" kern="0" spc="-41" dirty="0" smtClean="0">
                <a:gradFill>
                  <a:gsLst>
                    <a:gs pos="0">
                      <a:srgbClr val="FFFFFF"/>
                    </a:gs>
                    <a:gs pos="100000">
                      <a:srgbClr val="FFFFFF"/>
                    </a:gs>
                  </a:gsLst>
                  <a:lin ang="5400000" scaled="0"/>
                </a:gradFill>
                <a:latin typeface="Segoe UI Light" pitchFamily="34" charset="0"/>
              </a:endParaRPr>
            </a:p>
            <a:p>
              <a:pPr defTabSz="932290" fontAlgn="base">
                <a:lnSpc>
                  <a:spcPct val="150000"/>
                </a:lnSpc>
                <a:spcBef>
                  <a:spcPct val="0"/>
                </a:spcBef>
                <a:spcAft>
                  <a:spcPct val="0"/>
                </a:spcAft>
                <a:defRPr/>
              </a:pPr>
              <a:r>
                <a:rPr lang="en-US" sz="2000" kern="0" dirty="0" smtClean="0">
                  <a:gradFill>
                    <a:gsLst>
                      <a:gs pos="0">
                        <a:srgbClr val="FFFFFF"/>
                      </a:gs>
                      <a:gs pos="100000">
                        <a:srgbClr val="FFFFFF"/>
                      </a:gs>
                    </a:gsLst>
                    <a:lin ang="5400000" scaled="0"/>
                  </a:gradFill>
                </a:rPr>
                <a:t>1 </a:t>
              </a:r>
              <a:r>
                <a:rPr lang="en-US" sz="2000" kern="0" dirty="0">
                  <a:gradFill>
                    <a:gsLst>
                      <a:gs pos="0">
                        <a:srgbClr val="FFFFFF"/>
                      </a:gs>
                      <a:gs pos="100000">
                        <a:srgbClr val="FFFFFF"/>
                      </a:gs>
                    </a:gsLst>
                    <a:lin ang="5400000" scaled="0"/>
                  </a:gradFill>
                </a:rPr>
                <a:t>in 4 </a:t>
              </a:r>
              <a:r>
                <a:rPr lang="en-US" sz="2000" kern="0" dirty="0" smtClean="0">
                  <a:gradFill>
                    <a:gsLst>
                      <a:gs pos="0">
                        <a:srgbClr val="FFFFFF"/>
                      </a:gs>
                      <a:gs pos="100000">
                        <a:srgbClr val="FFFFFF"/>
                      </a:gs>
                    </a:gsLst>
                    <a:lin ang="5400000" scaled="0"/>
                  </a:gradFill>
                </a:rPr>
                <a:t>enterprise customers on Office </a:t>
              </a:r>
              <a:r>
                <a:rPr lang="en-US" sz="2000" kern="0" dirty="0">
                  <a:gradFill>
                    <a:gsLst>
                      <a:gs pos="0">
                        <a:srgbClr val="FFFFFF"/>
                      </a:gs>
                      <a:gs pos="100000">
                        <a:srgbClr val="FFFFFF"/>
                      </a:gs>
                    </a:gsLst>
                    <a:lin ang="5400000" scaled="0"/>
                  </a:gradFill>
                </a:rPr>
                <a:t>365</a:t>
              </a:r>
            </a:p>
            <a:p>
              <a:pPr defTabSz="932290" fontAlgn="base">
                <a:lnSpc>
                  <a:spcPct val="90000"/>
                </a:lnSpc>
                <a:spcBef>
                  <a:spcPct val="0"/>
                </a:spcBef>
                <a:spcAft>
                  <a:spcPct val="0"/>
                </a:spcAft>
                <a:defRPr/>
              </a:pPr>
              <a:endParaRPr lang="en-US" sz="3100" kern="0" spc="-41" dirty="0">
                <a:gradFill>
                  <a:gsLst>
                    <a:gs pos="0">
                      <a:srgbClr val="FFFFFF"/>
                    </a:gs>
                    <a:gs pos="100000">
                      <a:srgbClr val="FFFFFF"/>
                    </a:gs>
                  </a:gsLst>
                  <a:lin ang="5400000" scaled="0"/>
                </a:gradFill>
                <a:latin typeface="Segoe UI Light" pitchFamily="34" charset="0"/>
              </a:endParaRPr>
            </a:p>
          </p:txBody>
        </p:sp>
        <p:sp>
          <p:nvSpPr>
            <p:cNvPr id="41" name="Rectangle 40"/>
            <p:cNvSpPr>
              <a:spLocks noChangeAspect="1"/>
            </p:cNvSpPr>
            <p:nvPr/>
          </p:nvSpPr>
          <p:spPr bwMode="auto">
            <a:xfrm>
              <a:off x="6657339" y="4525198"/>
              <a:ext cx="1645919" cy="1645920"/>
            </a:xfrm>
            <a:prstGeom prst="rect">
              <a:avLst/>
            </a:prstGeom>
            <a:solidFill>
              <a:srgbClr val="FF8C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sz="1836" kern="0" dirty="0">
                  <a:gradFill>
                    <a:gsLst>
                      <a:gs pos="0">
                        <a:srgbClr val="FFFFFF"/>
                      </a:gs>
                      <a:gs pos="100000">
                        <a:srgbClr val="FFFFFF"/>
                      </a:gs>
                    </a:gsLst>
                    <a:lin ang="5400000" scaled="0"/>
                  </a:gradFill>
                  <a:ea typeface="Segoe UI" pitchFamily="34" charset="0"/>
                  <a:cs typeface="Segoe UI" pitchFamily="34" charset="0"/>
                </a:rPr>
                <a:t>Share</a:t>
              </a:r>
            </a:p>
          </p:txBody>
        </p:sp>
        <p:sp>
          <p:nvSpPr>
            <p:cNvPr id="42" name="Freeform 41"/>
            <p:cNvSpPr>
              <a:spLocks/>
            </p:cNvSpPr>
            <p:nvPr/>
          </p:nvSpPr>
          <p:spPr bwMode="auto">
            <a:xfrm>
              <a:off x="6959143" y="5065776"/>
              <a:ext cx="957756" cy="667885"/>
            </a:xfrm>
            <a:custGeom>
              <a:avLst/>
              <a:gdLst/>
              <a:ahLst/>
              <a:cxnLst/>
              <a:rect l="l" t="t" r="r" b="b"/>
              <a:pathLst>
                <a:path w="1822529" h="1109555">
                  <a:moveTo>
                    <a:pt x="341442" y="686899"/>
                  </a:moveTo>
                  <a:cubicBezTo>
                    <a:pt x="376723" y="679869"/>
                    <a:pt x="419060" y="707989"/>
                    <a:pt x="433172" y="750169"/>
                  </a:cubicBezTo>
                  <a:cubicBezTo>
                    <a:pt x="440228" y="715019"/>
                    <a:pt x="482565" y="693929"/>
                    <a:pt x="517846" y="700959"/>
                  </a:cubicBezTo>
                  <a:cubicBezTo>
                    <a:pt x="553127" y="707989"/>
                    <a:pt x="581351" y="743139"/>
                    <a:pt x="581351" y="778289"/>
                  </a:cubicBezTo>
                  <a:cubicBezTo>
                    <a:pt x="581351" y="778283"/>
                    <a:pt x="581351" y="778218"/>
                    <a:pt x="581351" y="777410"/>
                  </a:cubicBezTo>
                  <a:lnTo>
                    <a:pt x="581351" y="771259"/>
                  </a:lnTo>
                  <a:cubicBezTo>
                    <a:pt x="588407" y="729079"/>
                    <a:pt x="630744" y="707989"/>
                    <a:pt x="673081" y="715019"/>
                  </a:cubicBezTo>
                  <a:cubicBezTo>
                    <a:pt x="715418" y="722049"/>
                    <a:pt x="743643" y="764229"/>
                    <a:pt x="729530" y="806408"/>
                  </a:cubicBezTo>
                  <a:cubicBezTo>
                    <a:pt x="729528" y="806422"/>
                    <a:pt x="729410" y="807248"/>
                    <a:pt x="722474" y="855618"/>
                  </a:cubicBezTo>
                  <a:cubicBezTo>
                    <a:pt x="736586" y="827498"/>
                    <a:pt x="771867" y="813438"/>
                    <a:pt x="807148" y="820468"/>
                  </a:cubicBezTo>
                  <a:cubicBezTo>
                    <a:pt x="842429" y="827498"/>
                    <a:pt x="870653" y="869678"/>
                    <a:pt x="863597" y="911858"/>
                  </a:cubicBezTo>
                  <a:cubicBezTo>
                    <a:pt x="863595" y="911868"/>
                    <a:pt x="863334" y="912973"/>
                    <a:pt x="835372" y="1031367"/>
                  </a:cubicBezTo>
                  <a:cubicBezTo>
                    <a:pt x="821260" y="1073546"/>
                    <a:pt x="785979" y="1094636"/>
                    <a:pt x="750699" y="1094636"/>
                  </a:cubicBezTo>
                  <a:lnTo>
                    <a:pt x="744602" y="1094636"/>
                  </a:lnTo>
                  <a:cubicBezTo>
                    <a:pt x="701306" y="1080576"/>
                    <a:pt x="680137" y="1045427"/>
                    <a:pt x="680137" y="1010277"/>
                  </a:cubicBezTo>
                  <a:cubicBezTo>
                    <a:pt x="666025" y="1031367"/>
                    <a:pt x="637800" y="1045427"/>
                    <a:pt x="609576" y="1045427"/>
                  </a:cubicBezTo>
                  <a:lnTo>
                    <a:pt x="603479" y="1045427"/>
                  </a:lnTo>
                  <a:cubicBezTo>
                    <a:pt x="560183" y="1031367"/>
                    <a:pt x="531958" y="989187"/>
                    <a:pt x="539014" y="954037"/>
                  </a:cubicBezTo>
                  <a:cubicBezTo>
                    <a:pt x="539018" y="954033"/>
                    <a:pt x="539072" y="953980"/>
                    <a:pt x="539896" y="953158"/>
                  </a:cubicBezTo>
                  <a:lnTo>
                    <a:pt x="546071" y="947007"/>
                  </a:lnTo>
                  <a:cubicBezTo>
                    <a:pt x="524902" y="968097"/>
                    <a:pt x="496678" y="982157"/>
                    <a:pt x="468453" y="982157"/>
                  </a:cubicBezTo>
                  <a:cubicBezTo>
                    <a:pt x="468446" y="982157"/>
                    <a:pt x="468376" y="982157"/>
                    <a:pt x="467571" y="982157"/>
                  </a:cubicBezTo>
                  <a:lnTo>
                    <a:pt x="461397" y="982157"/>
                  </a:lnTo>
                  <a:cubicBezTo>
                    <a:pt x="433172" y="975127"/>
                    <a:pt x="412004" y="954037"/>
                    <a:pt x="404948" y="925917"/>
                  </a:cubicBezTo>
                  <a:cubicBezTo>
                    <a:pt x="397892" y="932947"/>
                    <a:pt x="397892" y="932947"/>
                    <a:pt x="390835" y="932947"/>
                  </a:cubicBezTo>
                  <a:cubicBezTo>
                    <a:pt x="383779" y="932947"/>
                    <a:pt x="376723" y="932947"/>
                    <a:pt x="369667" y="932947"/>
                  </a:cubicBezTo>
                  <a:cubicBezTo>
                    <a:pt x="334386" y="932947"/>
                    <a:pt x="306162" y="904828"/>
                    <a:pt x="299106" y="876708"/>
                  </a:cubicBezTo>
                  <a:cubicBezTo>
                    <a:pt x="299102" y="876692"/>
                    <a:pt x="298837" y="875458"/>
                    <a:pt x="277937" y="778289"/>
                  </a:cubicBezTo>
                  <a:cubicBezTo>
                    <a:pt x="270881" y="736109"/>
                    <a:pt x="299106" y="700959"/>
                    <a:pt x="341442" y="686899"/>
                  </a:cubicBezTo>
                  <a:close/>
                  <a:moveTo>
                    <a:pt x="362511" y="142762"/>
                  </a:moveTo>
                  <a:cubicBezTo>
                    <a:pt x="362554" y="142762"/>
                    <a:pt x="390795" y="142762"/>
                    <a:pt x="433141" y="142762"/>
                  </a:cubicBezTo>
                  <a:cubicBezTo>
                    <a:pt x="404889" y="170990"/>
                    <a:pt x="383700" y="206274"/>
                    <a:pt x="383700" y="241559"/>
                  </a:cubicBezTo>
                  <a:cubicBezTo>
                    <a:pt x="376637" y="276843"/>
                    <a:pt x="383700" y="305071"/>
                    <a:pt x="397826" y="333298"/>
                  </a:cubicBezTo>
                  <a:cubicBezTo>
                    <a:pt x="426078" y="382696"/>
                    <a:pt x="468457" y="410924"/>
                    <a:pt x="517898" y="410924"/>
                  </a:cubicBezTo>
                  <a:cubicBezTo>
                    <a:pt x="546150" y="417981"/>
                    <a:pt x="581465" y="410924"/>
                    <a:pt x="609717" y="396810"/>
                  </a:cubicBezTo>
                  <a:cubicBezTo>
                    <a:pt x="609726" y="396804"/>
                    <a:pt x="610149" y="396523"/>
                    <a:pt x="630907" y="382696"/>
                  </a:cubicBezTo>
                  <a:cubicBezTo>
                    <a:pt x="630927" y="382685"/>
                    <a:pt x="632883" y="381599"/>
                    <a:pt x="821609" y="276843"/>
                  </a:cubicBezTo>
                  <a:cubicBezTo>
                    <a:pt x="821623" y="276849"/>
                    <a:pt x="822935" y="277432"/>
                    <a:pt x="948744" y="333298"/>
                  </a:cubicBezTo>
                  <a:cubicBezTo>
                    <a:pt x="948758" y="333309"/>
                    <a:pt x="951606" y="335362"/>
                    <a:pt x="1506724" y="735540"/>
                  </a:cubicBezTo>
                  <a:cubicBezTo>
                    <a:pt x="1534976" y="756711"/>
                    <a:pt x="1542039" y="806109"/>
                    <a:pt x="1520850" y="841394"/>
                  </a:cubicBezTo>
                  <a:cubicBezTo>
                    <a:pt x="1506724" y="862564"/>
                    <a:pt x="1485535" y="876678"/>
                    <a:pt x="1457283" y="876678"/>
                  </a:cubicBezTo>
                  <a:cubicBezTo>
                    <a:pt x="1457268" y="876667"/>
                    <a:pt x="1455327" y="875252"/>
                    <a:pt x="1195950" y="686142"/>
                  </a:cubicBezTo>
                  <a:cubicBezTo>
                    <a:pt x="1188887" y="679085"/>
                    <a:pt x="1181824" y="686142"/>
                    <a:pt x="1174761" y="693199"/>
                  </a:cubicBezTo>
                  <a:cubicBezTo>
                    <a:pt x="1174761" y="700256"/>
                    <a:pt x="1174761" y="707313"/>
                    <a:pt x="1181824" y="714370"/>
                  </a:cubicBezTo>
                  <a:cubicBezTo>
                    <a:pt x="1181837" y="714379"/>
                    <a:pt x="1183505" y="715545"/>
                    <a:pt x="1393715" y="862564"/>
                  </a:cubicBezTo>
                  <a:cubicBezTo>
                    <a:pt x="1393715" y="883735"/>
                    <a:pt x="1393715" y="904906"/>
                    <a:pt x="1379589" y="926076"/>
                  </a:cubicBezTo>
                  <a:cubicBezTo>
                    <a:pt x="1365463" y="947247"/>
                    <a:pt x="1337211" y="961361"/>
                    <a:pt x="1316022" y="961361"/>
                  </a:cubicBezTo>
                  <a:cubicBezTo>
                    <a:pt x="1316007" y="961350"/>
                    <a:pt x="1314082" y="959908"/>
                    <a:pt x="1061752" y="770825"/>
                  </a:cubicBezTo>
                  <a:cubicBezTo>
                    <a:pt x="1054689" y="770825"/>
                    <a:pt x="1040563" y="770825"/>
                    <a:pt x="1040563" y="777882"/>
                  </a:cubicBezTo>
                  <a:cubicBezTo>
                    <a:pt x="1033500" y="784939"/>
                    <a:pt x="1033500" y="791995"/>
                    <a:pt x="1040563" y="799052"/>
                  </a:cubicBezTo>
                  <a:cubicBezTo>
                    <a:pt x="1040576" y="799061"/>
                    <a:pt x="1042204" y="800199"/>
                    <a:pt x="1252454" y="947247"/>
                  </a:cubicBezTo>
                  <a:cubicBezTo>
                    <a:pt x="1252454" y="968418"/>
                    <a:pt x="1252454" y="989588"/>
                    <a:pt x="1238328" y="1010759"/>
                  </a:cubicBezTo>
                  <a:cubicBezTo>
                    <a:pt x="1224202" y="1031930"/>
                    <a:pt x="1203013" y="1038986"/>
                    <a:pt x="1174761" y="1038986"/>
                  </a:cubicBezTo>
                  <a:cubicBezTo>
                    <a:pt x="1174742" y="1038973"/>
                    <a:pt x="1172878" y="1037684"/>
                    <a:pt x="991122" y="911962"/>
                  </a:cubicBezTo>
                  <a:cubicBezTo>
                    <a:pt x="984059" y="904906"/>
                    <a:pt x="976996" y="904906"/>
                    <a:pt x="969933" y="911962"/>
                  </a:cubicBezTo>
                  <a:cubicBezTo>
                    <a:pt x="969933" y="919019"/>
                    <a:pt x="969933" y="926076"/>
                    <a:pt x="976996" y="933133"/>
                  </a:cubicBezTo>
                  <a:cubicBezTo>
                    <a:pt x="977008" y="933143"/>
                    <a:pt x="978180" y="934021"/>
                    <a:pt x="1090004" y="1017816"/>
                  </a:cubicBezTo>
                  <a:cubicBezTo>
                    <a:pt x="1097067" y="1038986"/>
                    <a:pt x="1090004" y="1060157"/>
                    <a:pt x="1082941" y="1074271"/>
                  </a:cubicBezTo>
                  <a:cubicBezTo>
                    <a:pt x="1061752" y="1095441"/>
                    <a:pt x="1040563" y="1109555"/>
                    <a:pt x="1019374" y="1109555"/>
                  </a:cubicBezTo>
                  <a:cubicBezTo>
                    <a:pt x="1019361" y="1109546"/>
                    <a:pt x="1018089" y="1108628"/>
                    <a:pt x="892239" y="1017816"/>
                  </a:cubicBezTo>
                  <a:cubicBezTo>
                    <a:pt x="892243" y="1017797"/>
                    <a:pt x="892533" y="1016447"/>
                    <a:pt x="913428" y="919019"/>
                  </a:cubicBezTo>
                  <a:cubicBezTo>
                    <a:pt x="913428" y="918992"/>
                    <a:pt x="913428" y="911948"/>
                    <a:pt x="913428" y="904906"/>
                  </a:cubicBezTo>
                  <a:cubicBezTo>
                    <a:pt x="920491" y="841394"/>
                    <a:pt x="878113" y="784939"/>
                    <a:pt x="814546" y="770825"/>
                  </a:cubicBezTo>
                  <a:cubicBezTo>
                    <a:pt x="807483" y="763768"/>
                    <a:pt x="807483" y="763768"/>
                    <a:pt x="800420" y="763768"/>
                  </a:cubicBezTo>
                  <a:cubicBezTo>
                    <a:pt x="793357" y="763768"/>
                    <a:pt x="786294" y="763768"/>
                    <a:pt x="779230" y="763768"/>
                  </a:cubicBezTo>
                  <a:cubicBezTo>
                    <a:pt x="772167" y="714370"/>
                    <a:pt x="736852" y="679085"/>
                    <a:pt x="687411" y="664972"/>
                  </a:cubicBezTo>
                  <a:cubicBezTo>
                    <a:pt x="680357" y="664972"/>
                    <a:pt x="673304" y="664972"/>
                    <a:pt x="673285" y="664972"/>
                  </a:cubicBezTo>
                  <a:cubicBezTo>
                    <a:pt x="637970" y="657915"/>
                    <a:pt x="609717" y="664972"/>
                    <a:pt x="588528" y="679085"/>
                  </a:cubicBezTo>
                  <a:cubicBezTo>
                    <a:pt x="574402" y="664972"/>
                    <a:pt x="553213" y="650858"/>
                    <a:pt x="524961" y="650858"/>
                  </a:cubicBezTo>
                  <a:cubicBezTo>
                    <a:pt x="524931" y="650858"/>
                    <a:pt x="517917" y="650858"/>
                    <a:pt x="517898" y="650858"/>
                  </a:cubicBezTo>
                  <a:cubicBezTo>
                    <a:pt x="489646" y="643801"/>
                    <a:pt x="461394" y="650858"/>
                    <a:pt x="440204" y="664972"/>
                  </a:cubicBezTo>
                  <a:cubicBezTo>
                    <a:pt x="419015" y="650858"/>
                    <a:pt x="390763" y="636744"/>
                    <a:pt x="369574" y="636744"/>
                  </a:cubicBezTo>
                  <a:cubicBezTo>
                    <a:pt x="355448" y="636744"/>
                    <a:pt x="341322" y="636744"/>
                    <a:pt x="327196" y="636744"/>
                  </a:cubicBezTo>
                  <a:cubicBezTo>
                    <a:pt x="284817" y="650858"/>
                    <a:pt x="256565" y="672028"/>
                    <a:pt x="242439" y="707313"/>
                  </a:cubicBezTo>
                  <a:cubicBezTo>
                    <a:pt x="242430" y="707310"/>
                    <a:pt x="242003" y="707167"/>
                    <a:pt x="221250" y="700256"/>
                  </a:cubicBezTo>
                  <a:cubicBezTo>
                    <a:pt x="214188" y="425073"/>
                    <a:pt x="362473" y="142834"/>
                    <a:pt x="362511" y="142762"/>
                  </a:cubicBezTo>
                  <a:close/>
                  <a:moveTo>
                    <a:pt x="1723364" y="112687"/>
                  </a:moveTo>
                  <a:cubicBezTo>
                    <a:pt x="1743550" y="115333"/>
                    <a:pt x="1760758" y="129886"/>
                    <a:pt x="1766052" y="156347"/>
                  </a:cubicBezTo>
                  <a:cubicBezTo>
                    <a:pt x="1766054" y="156361"/>
                    <a:pt x="1766355" y="158999"/>
                    <a:pt x="1822529" y="650276"/>
                  </a:cubicBezTo>
                  <a:cubicBezTo>
                    <a:pt x="1822529" y="678501"/>
                    <a:pt x="1801350" y="706725"/>
                    <a:pt x="1766052" y="706725"/>
                  </a:cubicBezTo>
                  <a:cubicBezTo>
                    <a:pt x="1766043" y="706725"/>
                    <a:pt x="1765216" y="706725"/>
                    <a:pt x="1688397" y="706725"/>
                  </a:cubicBezTo>
                  <a:cubicBezTo>
                    <a:pt x="1709572" y="332816"/>
                    <a:pt x="1533148" y="156409"/>
                    <a:pt x="1533086" y="156347"/>
                  </a:cubicBezTo>
                  <a:cubicBezTo>
                    <a:pt x="1533096" y="156345"/>
                    <a:pt x="1534390" y="156021"/>
                    <a:pt x="1702516" y="114010"/>
                  </a:cubicBezTo>
                  <a:cubicBezTo>
                    <a:pt x="1709576" y="112246"/>
                    <a:pt x="1716635" y="111805"/>
                    <a:pt x="1723364" y="112687"/>
                  </a:cubicBezTo>
                  <a:close/>
                  <a:moveTo>
                    <a:pt x="216121" y="52882"/>
                  </a:moveTo>
                  <a:cubicBezTo>
                    <a:pt x="222948" y="53102"/>
                    <a:pt x="229996" y="54864"/>
                    <a:pt x="237043" y="58387"/>
                  </a:cubicBezTo>
                  <a:cubicBezTo>
                    <a:pt x="237043" y="58387"/>
                    <a:pt x="237043" y="58387"/>
                    <a:pt x="321609" y="107717"/>
                  </a:cubicBezTo>
                  <a:cubicBezTo>
                    <a:pt x="321609" y="107717"/>
                    <a:pt x="159524" y="410746"/>
                    <a:pt x="173618" y="706726"/>
                  </a:cubicBezTo>
                  <a:cubicBezTo>
                    <a:pt x="173618" y="706726"/>
                    <a:pt x="173618" y="706726"/>
                    <a:pt x="39721" y="678538"/>
                  </a:cubicBezTo>
                  <a:cubicBezTo>
                    <a:pt x="11533" y="678538"/>
                    <a:pt x="-9609" y="650349"/>
                    <a:pt x="4485" y="615113"/>
                  </a:cubicBezTo>
                  <a:cubicBezTo>
                    <a:pt x="4485" y="615113"/>
                    <a:pt x="4485" y="615113"/>
                    <a:pt x="166571" y="86576"/>
                  </a:cubicBezTo>
                  <a:cubicBezTo>
                    <a:pt x="177142" y="65434"/>
                    <a:pt x="195640" y="52221"/>
                    <a:pt x="216121" y="52882"/>
                  </a:cubicBezTo>
                  <a:close/>
                  <a:moveTo>
                    <a:pt x="811860" y="637"/>
                  </a:moveTo>
                  <a:cubicBezTo>
                    <a:pt x="827743" y="-1131"/>
                    <a:pt x="843626" y="637"/>
                    <a:pt x="857745" y="7709"/>
                  </a:cubicBezTo>
                  <a:cubicBezTo>
                    <a:pt x="857763" y="7717"/>
                    <a:pt x="860458" y="8948"/>
                    <a:pt x="1260115" y="191579"/>
                  </a:cubicBezTo>
                  <a:cubicBezTo>
                    <a:pt x="1281293" y="205723"/>
                    <a:pt x="1302470" y="212795"/>
                    <a:pt x="1316589" y="212795"/>
                  </a:cubicBezTo>
                  <a:cubicBezTo>
                    <a:pt x="1358938" y="226937"/>
                    <a:pt x="1507151" y="198657"/>
                    <a:pt x="1507185" y="198651"/>
                  </a:cubicBezTo>
                  <a:cubicBezTo>
                    <a:pt x="1507263" y="198732"/>
                    <a:pt x="1655423" y="354319"/>
                    <a:pt x="1641309" y="679541"/>
                  </a:cubicBezTo>
                  <a:cubicBezTo>
                    <a:pt x="1641290" y="679545"/>
                    <a:pt x="1639948" y="679833"/>
                    <a:pt x="1542481" y="700757"/>
                  </a:cubicBezTo>
                  <a:cubicBezTo>
                    <a:pt x="1542454" y="700730"/>
                    <a:pt x="1535433" y="693697"/>
                    <a:pt x="1535422" y="693685"/>
                  </a:cubicBezTo>
                  <a:cubicBezTo>
                    <a:pt x="1535404" y="693673"/>
                    <a:pt x="1532978" y="691937"/>
                    <a:pt x="1189524" y="446168"/>
                  </a:cubicBezTo>
                  <a:cubicBezTo>
                    <a:pt x="1189512" y="446159"/>
                    <a:pt x="1187911" y="444983"/>
                    <a:pt x="977750" y="290586"/>
                  </a:cubicBezTo>
                  <a:cubicBezTo>
                    <a:pt x="977733" y="290578"/>
                    <a:pt x="976153" y="289858"/>
                    <a:pt x="822449" y="219867"/>
                  </a:cubicBezTo>
                  <a:cubicBezTo>
                    <a:pt x="822435" y="219874"/>
                    <a:pt x="820645" y="220824"/>
                    <a:pt x="582438" y="347161"/>
                  </a:cubicBezTo>
                  <a:cubicBezTo>
                    <a:pt x="568320" y="361305"/>
                    <a:pt x="547143" y="361305"/>
                    <a:pt x="525965" y="361305"/>
                  </a:cubicBezTo>
                  <a:cubicBezTo>
                    <a:pt x="490669" y="361305"/>
                    <a:pt x="462433" y="340089"/>
                    <a:pt x="448315" y="311802"/>
                  </a:cubicBezTo>
                  <a:cubicBezTo>
                    <a:pt x="420078" y="262298"/>
                    <a:pt x="434196" y="198651"/>
                    <a:pt x="483610" y="170363"/>
                  </a:cubicBezTo>
                  <a:cubicBezTo>
                    <a:pt x="483624" y="170356"/>
                    <a:pt x="484873" y="169694"/>
                    <a:pt x="603616" y="106715"/>
                  </a:cubicBezTo>
                  <a:cubicBezTo>
                    <a:pt x="603633" y="106706"/>
                    <a:pt x="605286" y="105770"/>
                    <a:pt x="765976" y="14781"/>
                  </a:cubicBezTo>
                  <a:cubicBezTo>
                    <a:pt x="780094" y="7709"/>
                    <a:pt x="795977" y="2405"/>
                    <a:pt x="811860" y="63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dirty="0">
                <a:ln>
                  <a:solidFill>
                    <a:srgbClr val="505050">
                      <a:alpha val="0"/>
                    </a:srgbClr>
                  </a:solidFill>
                </a:ln>
                <a:gradFill>
                  <a:gsLst>
                    <a:gs pos="0">
                      <a:srgbClr val="FFFFFF"/>
                    </a:gs>
                    <a:gs pos="100000">
                      <a:srgbClr val="FFFFFF"/>
                    </a:gs>
                  </a:gsLst>
                  <a:lin ang="5400000" scaled="0"/>
                </a:gradFill>
              </a:endParaRPr>
            </a:p>
          </p:txBody>
        </p:sp>
        <p:sp>
          <p:nvSpPr>
            <p:cNvPr id="43" name="Rectangle 42"/>
            <p:cNvSpPr>
              <a:spLocks noChangeAspect="1"/>
            </p:cNvSpPr>
            <p:nvPr/>
          </p:nvSpPr>
          <p:spPr bwMode="auto">
            <a:xfrm>
              <a:off x="8372286" y="4525198"/>
              <a:ext cx="1645919" cy="1645920"/>
            </a:xfrm>
            <a:prstGeom prst="rect">
              <a:avLst/>
            </a:prstGeom>
            <a:solidFill>
              <a:srgbClr val="FF8C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sz="1836" kern="0" dirty="0" smtClean="0">
                  <a:gradFill>
                    <a:gsLst>
                      <a:gs pos="0">
                        <a:srgbClr val="FFFFFF"/>
                      </a:gs>
                      <a:gs pos="100000">
                        <a:srgbClr val="FFFFFF"/>
                      </a:gs>
                    </a:gsLst>
                    <a:lin ang="5400000" scaled="0"/>
                  </a:gradFill>
                  <a:ea typeface="Segoe UI" pitchFamily="34" charset="0"/>
                  <a:cs typeface="Segoe UI" pitchFamily="34" charset="0"/>
                </a:rPr>
                <a:t>Question</a:t>
              </a:r>
              <a:endParaRPr lang="en-US" sz="1836" kern="0" dirty="0">
                <a:gradFill>
                  <a:gsLst>
                    <a:gs pos="0">
                      <a:srgbClr val="FFFFFF"/>
                    </a:gs>
                    <a:gs pos="100000">
                      <a:srgbClr val="FFFFFF"/>
                    </a:gs>
                  </a:gsLst>
                  <a:lin ang="5400000" scaled="0"/>
                </a:gradFill>
                <a:ea typeface="Segoe UI" pitchFamily="34" charset="0"/>
                <a:cs typeface="Segoe UI" pitchFamily="34" charset="0"/>
              </a:endParaRPr>
            </a:p>
          </p:txBody>
        </p:sp>
        <p:grpSp>
          <p:nvGrpSpPr>
            <p:cNvPr id="44" name="Group 43"/>
            <p:cNvGrpSpPr/>
            <p:nvPr/>
          </p:nvGrpSpPr>
          <p:grpSpPr>
            <a:xfrm>
              <a:off x="8760328" y="5056648"/>
              <a:ext cx="937101" cy="785651"/>
              <a:chOff x="8852766" y="4448677"/>
              <a:chExt cx="755507" cy="633406"/>
            </a:xfrm>
          </p:grpSpPr>
          <p:grpSp>
            <p:nvGrpSpPr>
              <p:cNvPr id="45" name="Group 44"/>
              <p:cNvGrpSpPr/>
              <p:nvPr/>
            </p:nvGrpSpPr>
            <p:grpSpPr bwMode="black">
              <a:xfrm>
                <a:off x="8852766" y="4448677"/>
                <a:ext cx="735022" cy="633406"/>
                <a:chOff x="5628627" y="922419"/>
                <a:chExt cx="576936" cy="497307"/>
              </a:xfrm>
            </p:grpSpPr>
            <p:sp>
              <p:nvSpPr>
                <p:cNvPr id="47" name="Rectangle 46"/>
                <p:cNvSpPr/>
                <p:nvPr/>
              </p:nvSpPr>
              <p:spPr bwMode="black">
                <a:xfrm>
                  <a:off x="5628627" y="922419"/>
                  <a:ext cx="576936" cy="360946"/>
                </a:xfrm>
                <a:prstGeom prst="rect">
                  <a:avLst/>
                </a:prstGeom>
                <a:solidFill>
                  <a:srgbClr val="FFFFFF"/>
                </a:solidFill>
                <a:ln w="1079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defTabSz="740740"/>
                  <a:endParaRPr lang="en-US" sz="1836" kern="0" spc="-122" dirty="0" smtClean="0">
                    <a:gradFill>
                      <a:gsLst>
                        <a:gs pos="0">
                          <a:srgbClr val="FFFFFF"/>
                        </a:gs>
                        <a:gs pos="100000">
                          <a:srgbClr val="FFFFFF"/>
                        </a:gs>
                      </a:gsLst>
                      <a:lin ang="5400000" scaled="0"/>
                    </a:gradFill>
                    <a:latin typeface="Segoe Light" pitchFamily="34" charset="0"/>
                  </a:endParaRPr>
                </a:p>
              </p:txBody>
            </p:sp>
            <p:sp>
              <p:nvSpPr>
                <p:cNvPr id="48" name="Isosceles Triangle 47"/>
                <p:cNvSpPr/>
                <p:nvPr/>
              </p:nvSpPr>
              <p:spPr bwMode="black">
                <a:xfrm flipV="1">
                  <a:off x="5716871" y="1251284"/>
                  <a:ext cx="202131" cy="168442"/>
                </a:xfrm>
                <a:prstGeom prst="triangle">
                  <a:avLst>
                    <a:gd name="adj" fmla="val 20000"/>
                  </a:avLst>
                </a:prstGeom>
                <a:solidFill>
                  <a:srgbClr val="FFFFFF"/>
                </a:solidFill>
                <a:ln w="1079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defTabSz="740740"/>
                  <a:endParaRPr lang="en-US" sz="1836" kern="0" spc="-122" dirty="0" smtClean="0">
                    <a:gradFill>
                      <a:gsLst>
                        <a:gs pos="0">
                          <a:srgbClr val="FFFFFF"/>
                        </a:gs>
                        <a:gs pos="100000">
                          <a:srgbClr val="FFFFFF"/>
                        </a:gs>
                      </a:gsLst>
                      <a:lin ang="5400000" scaled="0"/>
                    </a:gradFill>
                    <a:latin typeface="Segoe Light" pitchFamily="34" charset="0"/>
                  </a:endParaRPr>
                </a:p>
              </p:txBody>
            </p:sp>
          </p:grpSp>
          <p:sp>
            <p:nvSpPr>
              <p:cNvPr id="46" name="TextBox 45"/>
              <p:cNvSpPr txBox="1"/>
              <p:nvPr/>
            </p:nvSpPr>
            <p:spPr bwMode="black">
              <a:xfrm>
                <a:off x="8986839" y="4569351"/>
                <a:ext cx="621434" cy="241148"/>
              </a:xfrm>
              <a:prstGeom prst="rect">
                <a:avLst/>
              </a:prstGeom>
              <a:noFill/>
            </p:spPr>
            <p:txBody>
              <a:bodyPr wrap="square" lIns="0" tIns="0" rIns="0" bIns="0" rtlCol="0">
                <a:spAutoFit/>
              </a:bodyPr>
              <a:lstStyle/>
              <a:p>
                <a:pPr defTabSz="914400"/>
                <a:r>
                  <a:rPr lang="en-US" sz="1900" b="1" kern="0" dirty="0" smtClean="0">
                    <a:gradFill>
                      <a:gsLst>
                        <a:gs pos="0">
                          <a:srgbClr val="FF8C00"/>
                        </a:gs>
                        <a:gs pos="98000">
                          <a:srgbClr val="FF8C00"/>
                        </a:gs>
                      </a:gsLst>
                      <a:lin ang="5400000" scaled="0"/>
                    </a:gradFill>
                  </a:rPr>
                  <a:t>Q</a:t>
                </a:r>
                <a:r>
                  <a:rPr lang="en-US" sz="1900" kern="0" dirty="0" smtClean="0">
                    <a:gradFill>
                      <a:gsLst>
                        <a:gs pos="0">
                          <a:srgbClr val="FF8C00"/>
                        </a:gs>
                        <a:gs pos="98000">
                          <a:srgbClr val="FF8C00"/>
                        </a:gs>
                      </a:gsLst>
                      <a:lin ang="5400000" scaled="0"/>
                    </a:gradFill>
                  </a:rPr>
                  <a:t>&amp;</a:t>
                </a:r>
                <a:r>
                  <a:rPr lang="en-US" sz="1900" b="1" kern="0" dirty="0" smtClean="0">
                    <a:gradFill>
                      <a:gsLst>
                        <a:gs pos="0">
                          <a:srgbClr val="FF8C00"/>
                        </a:gs>
                        <a:gs pos="98000">
                          <a:srgbClr val="FF8C00"/>
                        </a:gs>
                      </a:gsLst>
                      <a:lin ang="5400000" scaled="0"/>
                    </a:gradFill>
                  </a:rPr>
                  <a:t>A</a:t>
                </a:r>
                <a:endParaRPr lang="en-US" sz="1900" kern="0" spc="-135" dirty="0" smtClean="0">
                  <a:gradFill>
                    <a:gsLst>
                      <a:gs pos="0">
                        <a:srgbClr val="FF8C00"/>
                      </a:gs>
                      <a:gs pos="98000">
                        <a:srgbClr val="FF8C00"/>
                      </a:gs>
                    </a:gsLst>
                    <a:lin ang="5400000" scaled="0"/>
                  </a:gradFill>
                  <a:latin typeface="Arial Black" pitchFamily="34" charset="0"/>
                  <a:cs typeface="Arial" pitchFamily="34" charset="0"/>
                </a:endParaRPr>
              </a:p>
            </p:txBody>
          </p:sp>
        </p:grpSp>
        <p:sp>
          <p:nvSpPr>
            <p:cNvPr id="49" name="Rectangle 48"/>
            <p:cNvSpPr>
              <a:spLocks noChangeAspect="1"/>
            </p:cNvSpPr>
            <p:nvPr/>
          </p:nvSpPr>
          <p:spPr bwMode="auto">
            <a:xfrm>
              <a:off x="10087234" y="4525198"/>
              <a:ext cx="1645919" cy="1645920"/>
            </a:xfrm>
            <a:prstGeom prst="rect">
              <a:avLst/>
            </a:prstGeom>
            <a:solidFill>
              <a:srgbClr val="FF8C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sz="1836" kern="0" dirty="0" smtClean="0">
                  <a:gradFill>
                    <a:gsLst>
                      <a:gs pos="0">
                        <a:srgbClr val="FFFFFF"/>
                      </a:gs>
                      <a:gs pos="100000">
                        <a:srgbClr val="FFFFFF"/>
                      </a:gs>
                    </a:gsLst>
                    <a:lin ang="5400000" scaled="0"/>
                  </a:gradFill>
                  <a:ea typeface="Segoe UI" pitchFamily="34" charset="0"/>
                  <a:cs typeface="Segoe UI" pitchFamily="34" charset="0"/>
                </a:rPr>
                <a:t>Mobility</a:t>
              </a:r>
              <a:endParaRPr lang="en-US" sz="1836" kern="0" dirty="0">
                <a:gradFill>
                  <a:gsLst>
                    <a:gs pos="0">
                      <a:srgbClr val="FFFFFF"/>
                    </a:gs>
                    <a:gs pos="100000">
                      <a:srgbClr val="FFFFFF"/>
                    </a:gs>
                  </a:gsLst>
                  <a:lin ang="5400000" scaled="0"/>
                </a:gradFill>
                <a:ea typeface="Segoe UI" pitchFamily="34" charset="0"/>
                <a:cs typeface="Segoe UI" pitchFamily="34" charset="0"/>
              </a:endParaRPr>
            </a:p>
          </p:txBody>
        </p:sp>
        <p:grpSp>
          <p:nvGrpSpPr>
            <p:cNvPr id="50" name="Group 49"/>
            <p:cNvGrpSpPr/>
            <p:nvPr/>
          </p:nvGrpSpPr>
          <p:grpSpPr>
            <a:xfrm>
              <a:off x="10328269" y="5014387"/>
              <a:ext cx="824022" cy="812968"/>
              <a:chOff x="10280016" y="4544833"/>
              <a:chExt cx="728879" cy="719102"/>
            </a:xfrm>
          </p:grpSpPr>
          <p:grpSp>
            <p:nvGrpSpPr>
              <p:cNvPr id="51" name="Group 50"/>
              <p:cNvGrpSpPr/>
              <p:nvPr/>
            </p:nvGrpSpPr>
            <p:grpSpPr bwMode="black">
              <a:xfrm>
                <a:off x="10280016" y="4544833"/>
                <a:ext cx="728879" cy="719102"/>
                <a:chOff x="2916435" y="3914152"/>
                <a:chExt cx="930763" cy="918513"/>
              </a:xfrm>
            </p:grpSpPr>
            <p:pic>
              <p:nvPicPr>
                <p:cNvPr id="53" name="Picture 52"/>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black">
                <a:xfrm rot="2614426" flipH="1">
                  <a:off x="2916435" y="4302640"/>
                  <a:ext cx="394555" cy="530025"/>
                </a:xfrm>
                <a:prstGeom prst="rect">
                  <a:avLst/>
                </a:prstGeom>
              </p:spPr>
            </p:pic>
            <p:sp>
              <p:nvSpPr>
                <p:cNvPr id="54" name="Freeform 61"/>
                <p:cNvSpPr>
                  <a:spLocks/>
                </p:cNvSpPr>
                <p:nvPr/>
              </p:nvSpPr>
              <p:spPr bwMode="black">
                <a:xfrm rot="10800000">
                  <a:off x="3279998" y="3914152"/>
                  <a:ext cx="567200" cy="820335"/>
                </a:xfrm>
                <a:custGeom>
                  <a:avLst/>
                  <a:gdLst/>
                  <a:ahLst/>
                  <a:cxnLst>
                    <a:cxn ang="0">
                      <a:pos x="251" y="363"/>
                    </a:cxn>
                    <a:cxn ang="0">
                      <a:pos x="243" y="372"/>
                    </a:cxn>
                    <a:cxn ang="0">
                      <a:pos x="35" y="372"/>
                    </a:cxn>
                    <a:cxn ang="0">
                      <a:pos x="27" y="363"/>
                    </a:cxn>
                    <a:cxn ang="0">
                      <a:pos x="27" y="36"/>
                    </a:cxn>
                    <a:cxn ang="0">
                      <a:pos x="35" y="27"/>
                    </a:cxn>
                    <a:cxn ang="0">
                      <a:pos x="243" y="27"/>
                    </a:cxn>
                    <a:cxn ang="0">
                      <a:pos x="251" y="36"/>
                    </a:cxn>
                    <a:cxn ang="0">
                      <a:pos x="251" y="108"/>
                    </a:cxn>
                    <a:cxn ang="0">
                      <a:pos x="277" y="84"/>
                    </a:cxn>
                    <a:cxn ang="0">
                      <a:pos x="277" y="10"/>
                    </a:cxn>
                    <a:cxn ang="0">
                      <a:pos x="267" y="0"/>
                    </a:cxn>
                    <a:cxn ang="0">
                      <a:pos x="11" y="0"/>
                    </a:cxn>
                    <a:cxn ang="0">
                      <a:pos x="0" y="10"/>
                    </a:cxn>
                    <a:cxn ang="0">
                      <a:pos x="0" y="389"/>
                    </a:cxn>
                    <a:cxn ang="0">
                      <a:pos x="11" y="399"/>
                    </a:cxn>
                    <a:cxn ang="0">
                      <a:pos x="267" y="399"/>
                    </a:cxn>
                    <a:cxn ang="0">
                      <a:pos x="277" y="389"/>
                    </a:cxn>
                    <a:cxn ang="0">
                      <a:pos x="277" y="168"/>
                    </a:cxn>
                    <a:cxn ang="0">
                      <a:pos x="251" y="191"/>
                    </a:cxn>
                    <a:cxn ang="0">
                      <a:pos x="251" y="363"/>
                    </a:cxn>
                  </a:cxnLst>
                  <a:rect l="0" t="0" r="r" b="b"/>
                  <a:pathLst>
                    <a:path w="277" h="399">
                      <a:moveTo>
                        <a:pt x="251" y="363"/>
                      </a:moveTo>
                      <a:cubicBezTo>
                        <a:pt x="251" y="368"/>
                        <a:pt x="247" y="372"/>
                        <a:pt x="243" y="372"/>
                      </a:cubicBezTo>
                      <a:cubicBezTo>
                        <a:pt x="35" y="372"/>
                        <a:pt x="35" y="372"/>
                        <a:pt x="35" y="372"/>
                      </a:cubicBezTo>
                      <a:cubicBezTo>
                        <a:pt x="31" y="372"/>
                        <a:pt x="27" y="368"/>
                        <a:pt x="27" y="363"/>
                      </a:cubicBezTo>
                      <a:cubicBezTo>
                        <a:pt x="27" y="36"/>
                        <a:pt x="27" y="36"/>
                        <a:pt x="27" y="36"/>
                      </a:cubicBezTo>
                      <a:cubicBezTo>
                        <a:pt x="27" y="31"/>
                        <a:pt x="31" y="27"/>
                        <a:pt x="35" y="27"/>
                      </a:cubicBezTo>
                      <a:cubicBezTo>
                        <a:pt x="243" y="27"/>
                        <a:pt x="243" y="27"/>
                        <a:pt x="243" y="27"/>
                      </a:cubicBezTo>
                      <a:cubicBezTo>
                        <a:pt x="247" y="27"/>
                        <a:pt x="251" y="31"/>
                        <a:pt x="251" y="36"/>
                      </a:cubicBezTo>
                      <a:cubicBezTo>
                        <a:pt x="251" y="108"/>
                        <a:pt x="251" y="108"/>
                        <a:pt x="251" y="108"/>
                      </a:cubicBezTo>
                      <a:cubicBezTo>
                        <a:pt x="277" y="84"/>
                        <a:pt x="277" y="84"/>
                        <a:pt x="277" y="84"/>
                      </a:cubicBezTo>
                      <a:cubicBezTo>
                        <a:pt x="277" y="10"/>
                        <a:pt x="277" y="10"/>
                        <a:pt x="277" y="10"/>
                      </a:cubicBezTo>
                      <a:cubicBezTo>
                        <a:pt x="277" y="4"/>
                        <a:pt x="273" y="0"/>
                        <a:pt x="267" y="0"/>
                      </a:cubicBezTo>
                      <a:cubicBezTo>
                        <a:pt x="11" y="0"/>
                        <a:pt x="11" y="0"/>
                        <a:pt x="11" y="0"/>
                      </a:cubicBezTo>
                      <a:cubicBezTo>
                        <a:pt x="5" y="0"/>
                        <a:pt x="0" y="4"/>
                        <a:pt x="0" y="10"/>
                      </a:cubicBezTo>
                      <a:cubicBezTo>
                        <a:pt x="0" y="389"/>
                        <a:pt x="0" y="389"/>
                        <a:pt x="0" y="389"/>
                      </a:cubicBezTo>
                      <a:cubicBezTo>
                        <a:pt x="0" y="395"/>
                        <a:pt x="5" y="399"/>
                        <a:pt x="11" y="399"/>
                      </a:cubicBezTo>
                      <a:cubicBezTo>
                        <a:pt x="267" y="399"/>
                        <a:pt x="267" y="399"/>
                        <a:pt x="267" y="399"/>
                      </a:cubicBezTo>
                      <a:cubicBezTo>
                        <a:pt x="273" y="399"/>
                        <a:pt x="277" y="395"/>
                        <a:pt x="277" y="389"/>
                      </a:cubicBezTo>
                      <a:cubicBezTo>
                        <a:pt x="277" y="168"/>
                        <a:pt x="277" y="168"/>
                        <a:pt x="277" y="168"/>
                      </a:cubicBezTo>
                      <a:cubicBezTo>
                        <a:pt x="251" y="191"/>
                        <a:pt x="251" y="191"/>
                        <a:pt x="251" y="191"/>
                      </a:cubicBezTo>
                      <a:lnTo>
                        <a:pt x="251" y="363"/>
                      </a:lnTo>
                      <a:close/>
                    </a:path>
                  </a:pathLst>
                </a:custGeom>
                <a:solidFill>
                  <a:srgbClr val="FFFFFF"/>
                </a:solidFill>
                <a:extLst/>
              </p:spPr>
              <p:txBody>
                <a:bodyPr vert="horz" wrap="square" lIns="91440" tIns="45720" rIns="91440" bIns="45720" numCol="1" anchor="t" anchorCtr="0" compatLnSpc="1">
                  <a:prstTxWarp prst="textNoShape">
                    <a:avLst/>
                  </a:prstTxWarp>
                </a:bodyPr>
                <a:lstStyle/>
                <a:p>
                  <a:pPr defTabSz="914400"/>
                  <a:endParaRPr lang="en-US" sz="900" kern="0" dirty="0" smtClean="0">
                    <a:gradFill>
                      <a:gsLst>
                        <a:gs pos="0">
                          <a:srgbClr val="FFFFFF"/>
                        </a:gs>
                        <a:gs pos="100000">
                          <a:srgbClr val="FFFFFF"/>
                        </a:gs>
                      </a:gsLst>
                      <a:lin ang="5400000" scaled="0"/>
                    </a:gradFill>
                  </a:endParaRPr>
                </a:p>
              </p:txBody>
            </p:sp>
          </p:grpSp>
          <p:sp>
            <p:nvSpPr>
              <p:cNvPr id="52" name="Freeform 51"/>
              <p:cNvSpPr/>
              <p:nvPr>
                <p:custDataLst>
                  <p:tags r:id="rId2"/>
                </p:custDataLst>
              </p:nvPr>
            </p:nvSpPr>
            <p:spPr>
              <a:xfrm>
                <a:off x="10639372" y="4697518"/>
                <a:ext cx="294872" cy="297203"/>
              </a:xfrm>
              <a:custGeom>
                <a:avLst/>
                <a:gdLst/>
                <a:ahLst/>
                <a:cxnLst/>
                <a:rect l="l" t="t" r="r" b="b"/>
                <a:pathLst>
                  <a:path w="1188720" h="1198117">
                    <a:moveTo>
                      <a:pt x="0" y="1179829"/>
                    </a:moveTo>
                    <a:lnTo>
                      <a:pt x="1188720" y="1179829"/>
                    </a:lnTo>
                    <a:lnTo>
                      <a:pt x="1188720" y="1198117"/>
                    </a:lnTo>
                    <a:lnTo>
                      <a:pt x="0" y="1198117"/>
                    </a:lnTo>
                    <a:close/>
                    <a:moveTo>
                      <a:pt x="85725" y="629228"/>
                    </a:moveTo>
                    <a:lnTo>
                      <a:pt x="228600" y="629228"/>
                    </a:lnTo>
                    <a:lnTo>
                      <a:pt x="228600" y="1174749"/>
                    </a:lnTo>
                    <a:lnTo>
                      <a:pt x="85725" y="1174749"/>
                    </a:lnTo>
                    <a:close/>
                    <a:moveTo>
                      <a:pt x="160954" y="560521"/>
                    </a:moveTo>
                    <a:lnTo>
                      <a:pt x="134893" y="565433"/>
                    </a:lnTo>
                    <a:lnTo>
                      <a:pt x="135875" y="570646"/>
                    </a:lnTo>
                    <a:lnTo>
                      <a:pt x="161936" y="565734"/>
                    </a:lnTo>
                    <a:close/>
                    <a:moveTo>
                      <a:pt x="200045" y="527408"/>
                    </a:moveTo>
                    <a:lnTo>
                      <a:pt x="95801" y="547055"/>
                    </a:lnTo>
                    <a:lnTo>
                      <a:pt x="96784" y="552268"/>
                    </a:lnTo>
                    <a:lnTo>
                      <a:pt x="201028" y="532620"/>
                    </a:lnTo>
                    <a:close/>
                    <a:moveTo>
                      <a:pt x="193530" y="502890"/>
                    </a:moveTo>
                    <a:lnTo>
                      <a:pt x="102316" y="520082"/>
                    </a:lnTo>
                    <a:lnTo>
                      <a:pt x="103299" y="525294"/>
                    </a:lnTo>
                    <a:lnTo>
                      <a:pt x="194512" y="508102"/>
                    </a:lnTo>
                    <a:close/>
                    <a:moveTo>
                      <a:pt x="180500" y="479600"/>
                    </a:moveTo>
                    <a:lnTo>
                      <a:pt x="115347" y="491880"/>
                    </a:lnTo>
                    <a:lnTo>
                      <a:pt x="116329" y="497092"/>
                    </a:lnTo>
                    <a:lnTo>
                      <a:pt x="181482" y="484813"/>
                    </a:lnTo>
                    <a:close/>
                    <a:moveTo>
                      <a:pt x="378883" y="434974"/>
                    </a:moveTo>
                    <a:lnTo>
                      <a:pt x="521758" y="434974"/>
                    </a:lnTo>
                    <a:lnTo>
                      <a:pt x="521758" y="1174749"/>
                    </a:lnTo>
                    <a:lnTo>
                      <a:pt x="378883" y="1174749"/>
                    </a:lnTo>
                    <a:close/>
                    <a:moveTo>
                      <a:pt x="672041" y="225425"/>
                    </a:moveTo>
                    <a:lnTo>
                      <a:pt x="814916" y="225425"/>
                    </a:lnTo>
                    <a:lnTo>
                      <a:pt x="814916" y="1174749"/>
                    </a:lnTo>
                    <a:lnTo>
                      <a:pt x="672041" y="1174749"/>
                    </a:lnTo>
                    <a:close/>
                    <a:moveTo>
                      <a:pt x="144046" y="189143"/>
                    </a:moveTo>
                    <a:cubicBezTo>
                      <a:pt x="151107" y="189037"/>
                      <a:pt x="156647" y="189144"/>
                      <a:pt x="164251" y="190420"/>
                    </a:cubicBezTo>
                    <a:cubicBezTo>
                      <a:pt x="171855" y="191696"/>
                      <a:pt x="181740" y="194037"/>
                      <a:pt x="189670" y="196802"/>
                    </a:cubicBezTo>
                    <a:cubicBezTo>
                      <a:pt x="197599" y="199568"/>
                      <a:pt x="204877" y="202865"/>
                      <a:pt x="211830" y="207013"/>
                    </a:cubicBezTo>
                    <a:cubicBezTo>
                      <a:pt x="218782" y="211162"/>
                      <a:pt x="225516" y="216161"/>
                      <a:pt x="231382" y="221693"/>
                    </a:cubicBezTo>
                    <a:cubicBezTo>
                      <a:pt x="237248" y="227224"/>
                      <a:pt x="242679" y="233712"/>
                      <a:pt x="247025" y="240201"/>
                    </a:cubicBezTo>
                    <a:cubicBezTo>
                      <a:pt x="251370" y="246689"/>
                      <a:pt x="254411" y="253923"/>
                      <a:pt x="257453" y="260624"/>
                    </a:cubicBezTo>
                    <a:cubicBezTo>
                      <a:pt x="260495" y="267325"/>
                      <a:pt x="263319" y="273282"/>
                      <a:pt x="265274" y="280409"/>
                    </a:cubicBezTo>
                    <a:cubicBezTo>
                      <a:pt x="267230" y="287536"/>
                      <a:pt x="268967" y="295194"/>
                      <a:pt x="269185" y="303385"/>
                    </a:cubicBezTo>
                    <a:cubicBezTo>
                      <a:pt x="269402" y="311575"/>
                      <a:pt x="268641" y="320510"/>
                      <a:pt x="266578" y="329552"/>
                    </a:cubicBezTo>
                    <a:cubicBezTo>
                      <a:pt x="264514" y="338593"/>
                      <a:pt x="261146" y="347528"/>
                      <a:pt x="256801" y="357633"/>
                    </a:cubicBezTo>
                    <a:cubicBezTo>
                      <a:pt x="252456" y="367738"/>
                      <a:pt x="246373" y="378375"/>
                      <a:pt x="240507" y="390182"/>
                    </a:cubicBezTo>
                    <a:cubicBezTo>
                      <a:pt x="234641" y="401989"/>
                      <a:pt x="226277" y="418902"/>
                      <a:pt x="221606" y="428476"/>
                    </a:cubicBezTo>
                    <a:cubicBezTo>
                      <a:pt x="216935" y="438049"/>
                      <a:pt x="213568" y="443048"/>
                      <a:pt x="212481" y="447622"/>
                    </a:cubicBezTo>
                    <a:cubicBezTo>
                      <a:pt x="211395" y="452196"/>
                      <a:pt x="215414" y="453260"/>
                      <a:pt x="215088" y="455919"/>
                    </a:cubicBezTo>
                    <a:cubicBezTo>
                      <a:pt x="214762" y="458578"/>
                      <a:pt x="210743" y="461025"/>
                      <a:pt x="210526" y="463578"/>
                    </a:cubicBezTo>
                    <a:cubicBezTo>
                      <a:pt x="210309" y="466130"/>
                      <a:pt x="214219" y="467620"/>
                      <a:pt x="213785" y="471236"/>
                    </a:cubicBezTo>
                    <a:lnTo>
                      <a:pt x="207919" y="485277"/>
                    </a:lnTo>
                    <a:cubicBezTo>
                      <a:pt x="207267" y="489213"/>
                      <a:pt x="209005" y="491766"/>
                      <a:pt x="209874" y="494850"/>
                    </a:cubicBezTo>
                    <a:cubicBezTo>
                      <a:pt x="210743" y="497935"/>
                      <a:pt x="213567" y="499743"/>
                      <a:pt x="213133" y="503785"/>
                    </a:cubicBezTo>
                    <a:cubicBezTo>
                      <a:pt x="212698" y="507827"/>
                      <a:pt x="207158" y="514954"/>
                      <a:pt x="207267" y="519102"/>
                    </a:cubicBezTo>
                    <a:cubicBezTo>
                      <a:pt x="207376" y="523251"/>
                      <a:pt x="213024" y="525166"/>
                      <a:pt x="213785" y="528676"/>
                    </a:cubicBezTo>
                    <a:lnTo>
                      <a:pt x="211830" y="540164"/>
                    </a:lnTo>
                    <a:cubicBezTo>
                      <a:pt x="210743" y="542929"/>
                      <a:pt x="207484" y="543461"/>
                      <a:pt x="207267" y="545270"/>
                    </a:cubicBezTo>
                    <a:cubicBezTo>
                      <a:pt x="207050" y="547078"/>
                      <a:pt x="209440" y="548780"/>
                      <a:pt x="210526" y="551013"/>
                    </a:cubicBezTo>
                    <a:cubicBezTo>
                      <a:pt x="211612" y="553247"/>
                      <a:pt x="213676" y="555587"/>
                      <a:pt x="213785" y="558672"/>
                    </a:cubicBezTo>
                    <a:cubicBezTo>
                      <a:pt x="213893" y="561757"/>
                      <a:pt x="213242" y="566437"/>
                      <a:pt x="211178" y="569522"/>
                    </a:cubicBezTo>
                    <a:cubicBezTo>
                      <a:pt x="209114" y="572606"/>
                      <a:pt x="207593" y="574628"/>
                      <a:pt x="201401" y="577180"/>
                    </a:cubicBezTo>
                    <a:cubicBezTo>
                      <a:pt x="195209" y="579733"/>
                      <a:pt x="179024" y="582606"/>
                      <a:pt x="174027" y="584839"/>
                    </a:cubicBezTo>
                    <a:cubicBezTo>
                      <a:pt x="169031" y="587073"/>
                      <a:pt x="172724" y="588137"/>
                      <a:pt x="171420" y="590583"/>
                    </a:cubicBezTo>
                    <a:cubicBezTo>
                      <a:pt x="170117" y="593030"/>
                      <a:pt x="169248" y="597072"/>
                      <a:pt x="166206" y="599518"/>
                    </a:cubicBezTo>
                    <a:cubicBezTo>
                      <a:pt x="163164" y="601964"/>
                      <a:pt x="157733" y="604198"/>
                      <a:pt x="153171" y="605262"/>
                    </a:cubicBezTo>
                    <a:cubicBezTo>
                      <a:pt x="148608" y="606326"/>
                      <a:pt x="142960" y="606645"/>
                      <a:pt x="138832" y="605900"/>
                    </a:cubicBezTo>
                    <a:cubicBezTo>
                      <a:pt x="134704" y="605156"/>
                      <a:pt x="131011" y="602603"/>
                      <a:pt x="128404" y="600794"/>
                    </a:cubicBezTo>
                    <a:cubicBezTo>
                      <a:pt x="125797" y="598986"/>
                      <a:pt x="124276" y="597391"/>
                      <a:pt x="123189" y="595051"/>
                    </a:cubicBezTo>
                    <a:lnTo>
                      <a:pt x="121886" y="586754"/>
                    </a:lnTo>
                    <a:cubicBezTo>
                      <a:pt x="118084" y="584626"/>
                      <a:pt x="110806" y="581648"/>
                      <a:pt x="110806" y="581648"/>
                    </a:cubicBezTo>
                    <a:cubicBezTo>
                      <a:pt x="107004" y="580052"/>
                      <a:pt x="100704" y="577712"/>
                      <a:pt x="97119" y="575904"/>
                    </a:cubicBezTo>
                    <a:cubicBezTo>
                      <a:pt x="93534" y="574096"/>
                      <a:pt x="91471" y="572713"/>
                      <a:pt x="89298" y="570798"/>
                    </a:cubicBezTo>
                    <a:cubicBezTo>
                      <a:pt x="87125" y="568883"/>
                      <a:pt x="84844" y="566756"/>
                      <a:pt x="84084" y="564416"/>
                    </a:cubicBezTo>
                    <a:cubicBezTo>
                      <a:pt x="83324" y="562076"/>
                      <a:pt x="83975" y="559417"/>
                      <a:pt x="84736" y="556757"/>
                    </a:cubicBezTo>
                    <a:lnTo>
                      <a:pt x="88646" y="548461"/>
                    </a:lnTo>
                    <a:cubicBezTo>
                      <a:pt x="88972" y="546546"/>
                      <a:pt x="87668" y="546759"/>
                      <a:pt x="86691" y="545270"/>
                    </a:cubicBezTo>
                    <a:cubicBezTo>
                      <a:pt x="85713" y="543780"/>
                      <a:pt x="83650" y="541866"/>
                      <a:pt x="82780" y="539526"/>
                    </a:cubicBezTo>
                    <a:cubicBezTo>
                      <a:pt x="81911" y="537185"/>
                      <a:pt x="81151" y="533994"/>
                      <a:pt x="81477" y="531229"/>
                    </a:cubicBezTo>
                    <a:cubicBezTo>
                      <a:pt x="81803" y="528463"/>
                      <a:pt x="83758" y="525166"/>
                      <a:pt x="84736" y="522932"/>
                    </a:cubicBezTo>
                    <a:cubicBezTo>
                      <a:pt x="85713" y="520698"/>
                      <a:pt x="87451" y="519315"/>
                      <a:pt x="87343" y="517826"/>
                    </a:cubicBezTo>
                    <a:cubicBezTo>
                      <a:pt x="87234" y="516337"/>
                      <a:pt x="85061" y="515699"/>
                      <a:pt x="84084" y="513997"/>
                    </a:cubicBezTo>
                    <a:cubicBezTo>
                      <a:pt x="83106" y="512295"/>
                      <a:pt x="81803" y="509955"/>
                      <a:pt x="81477" y="507615"/>
                    </a:cubicBezTo>
                    <a:cubicBezTo>
                      <a:pt x="81151" y="505274"/>
                      <a:pt x="81042" y="502615"/>
                      <a:pt x="82129" y="499956"/>
                    </a:cubicBezTo>
                    <a:lnTo>
                      <a:pt x="87994" y="491659"/>
                    </a:lnTo>
                    <a:cubicBezTo>
                      <a:pt x="88646" y="489319"/>
                      <a:pt x="87125" y="488681"/>
                      <a:pt x="86039" y="485915"/>
                    </a:cubicBezTo>
                    <a:cubicBezTo>
                      <a:pt x="84953" y="483150"/>
                      <a:pt x="82346" y="478469"/>
                      <a:pt x="81477" y="475065"/>
                    </a:cubicBezTo>
                    <a:cubicBezTo>
                      <a:pt x="80608" y="471662"/>
                      <a:pt x="80282" y="468790"/>
                      <a:pt x="80825" y="465492"/>
                    </a:cubicBezTo>
                    <a:cubicBezTo>
                      <a:pt x="81368" y="462195"/>
                      <a:pt x="86148" y="458259"/>
                      <a:pt x="85387" y="453366"/>
                    </a:cubicBezTo>
                    <a:cubicBezTo>
                      <a:pt x="84627" y="448473"/>
                      <a:pt x="80173" y="444005"/>
                      <a:pt x="76263" y="436134"/>
                    </a:cubicBezTo>
                    <a:cubicBezTo>
                      <a:pt x="72352" y="428263"/>
                      <a:pt x="68116" y="418583"/>
                      <a:pt x="61924" y="406138"/>
                    </a:cubicBezTo>
                    <a:cubicBezTo>
                      <a:pt x="55732" y="393693"/>
                      <a:pt x="44761" y="373695"/>
                      <a:pt x="39112" y="361463"/>
                    </a:cubicBezTo>
                    <a:cubicBezTo>
                      <a:pt x="33464" y="349230"/>
                      <a:pt x="30313" y="342635"/>
                      <a:pt x="28032" y="332743"/>
                    </a:cubicBezTo>
                    <a:cubicBezTo>
                      <a:pt x="25751" y="322850"/>
                      <a:pt x="24664" y="313064"/>
                      <a:pt x="25425" y="302108"/>
                    </a:cubicBezTo>
                    <a:cubicBezTo>
                      <a:pt x="26186" y="291152"/>
                      <a:pt x="29118" y="277324"/>
                      <a:pt x="32595" y="267006"/>
                    </a:cubicBezTo>
                    <a:cubicBezTo>
                      <a:pt x="36071" y="256688"/>
                      <a:pt x="40525" y="248498"/>
                      <a:pt x="46282" y="240201"/>
                    </a:cubicBezTo>
                    <a:cubicBezTo>
                      <a:pt x="52039" y="231904"/>
                      <a:pt x="58991" y="223820"/>
                      <a:pt x="67138" y="217225"/>
                    </a:cubicBezTo>
                    <a:cubicBezTo>
                      <a:pt x="75285" y="210630"/>
                      <a:pt x="86039" y="204992"/>
                      <a:pt x="95164" y="200631"/>
                    </a:cubicBezTo>
                    <a:cubicBezTo>
                      <a:pt x="104289" y="196270"/>
                      <a:pt x="113739" y="192973"/>
                      <a:pt x="121886" y="191058"/>
                    </a:cubicBezTo>
                    <a:cubicBezTo>
                      <a:pt x="130033" y="189143"/>
                      <a:pt x="136985" y="189250"/>
                      <a:pt x="144046" y="189143"/>
                    </a:cubicBezTo>
                    <a:close/>
                    <a:moveTo>
                      <a:pt x="965198" y="0"/>
                    </a:moveTo>
                    <a:lnTo>
                      <a:pt x="1108073" y="0"/>
                    </a:lnTo>
                    <a:lnTo>
                      <a:pt x="1108073" y="1174749"/>
                    </a:lnTo>
                    <a:lnTo>
                      <a:pt x="965198" y="1174749"/>
                    </a:lnTo>
                    <a:close/>
                  </a:path>
                </a:pathLst>
              </a:custGeom>
              <a:solidFill>
                <a:srgbClr val="FFFFFF"/>
              </a:solidFill>
              <a:ln w="19050" cap="flat" cmpd="sng" algn="ctr">
                <a:noFill/>
                <a:prstDash val="solid"/>
              </a:ln>
              <a:effectLst/>
            </p:spPr>
            <p:txBody>
              <a:bodyPr rtlCol="0" anchor="ctr"/>
              <a:lstStyle/>
              <a:p>
                <a:pPr algn="ctr" defTabSz="914400">
                  <a:defRPr/>
                </a:pPr>
                <a:endParaRPr lang="en-US" sz="1836" kern="0">
                  <a:gradFill>
                    <a:gsLst>
                      <a:gs pos="0">
                        <a:srgbClr val="FFFFFF"/>
                      </a:gs>
                      <a:gs pos="100000">
                        <a:srgbClr val="FFFFFF"/>
                      </a:gs>
                    </a:gsLst>
                    <a:lin ang="5400000" scaled="0"/>
                  </a:gradFill>
                  <a:latin typeface="Arial"/>
                </a:endParaRPr>
              </a:p>
            </p:txBody>
          </p:sp>
        </p:grpSp>
      </p:grpSp>
      <p:grpSp>
        <p:nvGrpSpPr>
          <p:cNvPr id="3" name="Group 2"/>
          <p:cNvGrpSpPr/>
          <p:nvPr/>
        </p:nvGrpSpPr>
        <p:grpSpPr>
          <a:xfrm>
            <a:off x="445108" y="1699195"/>
            <a:ext cx="5106992" cy="4480270"/>
            <a:chOff x="274639" y="1690849"/>
            <a:chExt cx="5106992" cy="4480270"/>
          </a:xfrm>
        </p:grpSpPr>
        <p:pic>
          <p:nvPicPr>
            <p:cNvPr id="32" name="Picture 31"/>
            <p:cNvPicPr>
              <a:picLocks noChangeAspect="1"/>
            </p:cNvPicPr>
            <p:nvPr/>
          </p:nvPicPr>
          <p:blipFill rotWithShape="1">
            <a:blip r:embed="rId7" cstate="screen">
              <a:extLst>
                <a:ext uri="{28A0092B-C50C-407E-A947-70E740481C1C}">
                  <a14:useLocalDpi xmlns:a14="http://schemas.microsoft.com/office/drawing/2010/main"/>
                </a:ext>
              </a:extLst>
            </a:blip>
            <a:srcRect t="-21416"/>
            <a:stretch/>
          </p:blipFill>
          <p:spPr>
            <a:xfrm>
              <a:off x="282248" y="1690851"/>
              <a:ext cx="5076455" cy="2753743"/>
            </a:xfrm>
            <a:prstGeom prst="rect">
              <a:avLst/>
            </a:prstGeom>
          </p:spPr>
        </p:pic>
        <p:sp>
          <p:nvSpPr>
            <p:cNvPr id="34" name="Rectangle 33"/>
            <p:cNvSpPr/>
            <p:nvPr/>
          </p:nvSpPr>
          <p:spPr bwMode="auto">
            <a:xfrm>
              <a:off x="274639" y="1690849"/>
              <a:ext cx="5084064" cy="960235"/>
            </a:xfrm>
            <a:prstGeom prst="rect">
              <a:avLst/>
            </a:prstGeom>
            <a:solidFill>
              <a:srgbClr val="7FBA00"/>
            </a:solidFill>
            <a:ln w="38100" cap="flat" cmpd="sng" algn="ctr">
              <a:noFill/>
              <a:prstDash val="solid"/>
              <a:headEnd type="none" w="med" len="med"/>
              <a:tailEnd type="none" w="med" len="med"/>
            </a:ln>
            <a:effectLst/>
          </p:spPr>
          <p:txBody>
            <a:bodyPr vert="horz" wrap="square" lIns="91440" tIns="91440" rIns="91440" bIns="139891" numCol="1" rtlCol="0" anchor="t" anchorCtr="0" compatLnSpc="1">
              <a:prstTxWarp prst="textNoShape">
                <a:avLst/>
              </a:prstTxWarp>
            </a:bodyPr>
            <a:lstStyle/>
            <a:p>
              <a:pPr defTabSz="932290" fontAlgn="base">
                <a:spcBef>
                  <a:spcPts val="1200"/>
                </a:spcBef>
                <a:spcAft>
                  <a:spcPct val="0"/>
                </a:spcAft>
                <a:defRPr/>
              </a:pPr>
              <a:r>
                <a:rPr lang="en-US" sz="2600" b="1" kern="0" spc="-41" dirty="0" smtClean="0">
                  <a:gradFill>
                    <a:gsLst>
                      <a:gs pos="0">
                        <a:srgbClr val="FFFFFF"/>
                      </a:gs>
                      <a:gs pos="100000">
                        <a:srgbClr val="FFFFFF"/>
                      </a:gs>
                    </a:gsLst>
                    <a:lin ang="5400000" scaled="0"/>
                  </a:gradFill>
                  <a:latin typeface="Segoe UI Light" pitchFamily="34" charset="0"/>
                </a:rPr>
                <a:t>Analyze in Excel</a:t>
              </a:r>
            </a:p>
            <a:p>
              <a:pPr defTabSz="932290" fontAlgn="base">
                <a:spcBef>
                  <a:spcPts val="600"/>
                </a:spcBef>
                <a:spcAft>
                  <a:spcPct val="0"/>
                </a:spcAft>
                <a:defRPr/>
              </a:pPr>
              <a:r>
                <a:rPr lang="en-US" sz="2000" kern="0" dirty="0" smtClean="0">
                  <a:gradFill>
                    <a:gsLst>
                      <a:gs pos="0">
                        <a:srgbClr val="FFFFFF"/>
                      </a:gs>
                      <a:gs pos="100000">
                        <a:srgbClr val="FFFFFF"/>
                      </a:gs>
                    </a:gsLst>
                    <a:lin ang="5400000" scaled="0"/>
                  </a:gradFill>
                </a:rPr>
                <a:t>1 </a:t>
              </a:r>
              <a:r>
                <a:rPr lang="en-US" sz="2000" kern="0" dirty="0">
                  <a:gradFill>
                    <a:gsLst>
                      <a:gs pos="0">
                        <a:srgbClr val="FFFFFF"/>
                      </a:gs>
                      <a:gs pos="100000">
                        <a:srgbClr val="FFFFFF"/>
                      </a:gs>
                    </a:gsLst>
                    <a:lin ang="5400000" scaled="0"/>
                  </a:gradFill>
                </a:rPr>
                <a:t>Billion Office Users</a:t>
              </a:r>
            </a:p>
            <a:p>
              <a:pPr defTabSz="932290" fontAlgn="base">
                <a:lnSpc>
                  <a:spcPct val="90000"/>
                </a:lnSpc>
                <a:spcBef>
                  <a:spcPct val="0"/>
                </a:spcBef>
                <a:spcAft>
                  <a:spcPct val="0"/>
                </a:spcAft>
                <a:defRPr/>
              </a:pPr>
              <a:endParaRPr lang="en-US" sz="3100" kern="0" spc="-41" dirty="0">
                <a:gradFill>
                  <a:gsLst>
                    <a:gs pos="0">
                      <a:srgbClr val="FFFFFF"/>
                    </a:gs>
                    <a:gs pos="100000">
                      <a:srgbClr val="FFFFFF"/>
                    </a:gs>
                  </a:gsLst>
                  <a:lin ang="5400000" scaled="0"/>
                </a:gradFill>
                <a:latin typeface="Segoe UI Light" pitchFamily="34" charset="0"/>
              </a:endParaRPr>
            </a:p>
          </p:txBody>
        </p:sp>
        <p:sp>
          <p:nvSpPr>
            <p:cNvPr id="35" name="Rectangle 34"/>
            <p:cNvSpPr>
              <a:spLocks noChangeAspect="1"/>
            </p:cNvSpPr>
            <p:nvPr/>
          </p:nvSpPr>
          <p:spPr bwMode="auto">
            <a:xfrm>
              <a:off x="1996786" y="4525198"/>
              <a:ext cx="1645920" cy="1645921"/>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sz="1836" kern="0" dirty="0" smtClean="0">
                  <a:gradFill>
                    <a:gsLst>
                      <a:gs pos="0">
                        <a:srgbClr val="FFFFFF"/>
                      </a:gs>
                      <a:gs pos="100000">
                        <a:srgbClr val="FFFFFF"/>
                      </a:gs>
                    </a:gsLst>
                    <a:lin ang="5400000" scaled="0"/>
                  </a:gradFill>
                  <a:ea typeface="Segoe UI" pitchFamily="34" charset="0"/>
                  <a:cs typeface="Segoe UI" pitchFamily="34" charset="0"/>
                </a:rPr>
                <a:t>Analyze</a:t>
              </a:r>
            </a:p>
          </p:txBody>
        </p:sp>
        <p:grpSp>
          <p:nvGrpSpPr>
            <p:cNvPr id="36" name="Group 35"/>
            <p:cNvGrpSpPr/>
            <p:nvPr/>
          </p:nvGrpSpPr>
          <p:grpSpPr>
            <a:xfrm flipH="1">
              <a:off x="2516817" y="5026572"/>
              <a:ext cx="598930" cy="829513"/>
              <a:chOff x="1458542" y="3645051"/>
              <a:chExt cx="800271" cy="1108369"/>
            </a:xfrm>
            <a:solidFill>
              <a:srgbClr val="FFFFFF"/>
            </a:solidFill>
          </p:grpSpPr>
          <p:sp>
            <p:nvSpPr>
              <p:cNvPr id="37" name="Rectangle 24"/>
              <p:cNvSpPr/>
              <p:nvPr/>
            </p:nvSpPr>
            <p:spPr>
              <a:xfrm>
                <a:off x="1458542" y="3645051"/>
                <a:ext cx="800271" cy="1108369"/>
              </a:xfrm>
              <a:custGeom>
                <a:avLst/>
                <a:gdLst/>
                <a:ahLst/>
                <a:cxnLst/>
                <a:rect l="l" t="t" r="r" b="b"/>
                <a:pathLst>
                  <a:path w="1518158" h="2102639">
                    <a:moveTo>
                      <a:pt x="664962" y="48"/>
                    </a:moveTo>
                    <a:cubicBezTo>
                      <a:pt x="990735" y="4734"/>
                      <a:pt x="1250103" y="195355"/>
                      <a:pt x="1311820" y="389100"/>
                    </a:cubicBezTo>
                    <a:cubicBezTo>
                      <a:pt x="1373537" y="582844"/>
                      <a:pt x="1310258" y="419568"/>
                      <a:pt x="1400880" y="656280"/>
                    </a:cubicBezTo>
                    <a:cubicBezTo>
                      <a:pt x="1411818" y="757059"/>
                      <a:pt x="1339163" y="742996"/>
                      <a:pt x="1358694" y="815651"/>
                    </a:cubicBezTo>
                    <a:cubicBezTo>
                      <a:pt x="1378225" y="888305"/>
                      <a:pt x="1514158" y="1033614"/>
                      <a:pt x="1518064" y="1092206"/>
                    </a:cubicBezTo>
                    <a:cubicBezTo>
                      <a:pt x="1521971" y="1150798"/>
                      <a:pt x="1404005" y="1135955"/>
                      <a:pt x="1382130" y="1167204"/>
                    </a:cubicBezTo>
                    <a:cubicBezTo>
                      <a:pt x="1360256" y="1198453"/>
                      <a:pt x="1390724" y="1255483"/>
                      <a:pt x="1386818" y="1279701"/>
                    </a:cubicBezTo>
                    <a:cubicBezTo>
                      <a:pt x="1382912" y="1303919"/>
                      <a:pt x="1361038" y="1303137"/>
                      <a:pt x="1358694" y="1312512"/>
                    </a:cubicBezTo>
                    <a:cubicBezTo>
                      <a:pt x="1356350" y="1321887"/>
                      <a:pt x="1382912" y="1320325"/>
                      <a:pt x="1372756" y="1335949"/>
                    </a:cubicBezTo>
                    <a:cubicBezTo>
                      <a:pt x="1362600" y="1351574"/>
                      <a:pt x="1313382" y="1359387"/>
                      <a:pt x="1297758" y="1406260"/>
                    </a:cubicBezTo>
                    <a:cubicBezTo>
                      <a:pt x="1282134" y="1453134"/>
                      <a:pt x="1409474" y="1567974"/>
                      <a:pt x="1279008" y="1617192"/>
                    </a:cubicBezTo>
                    <a:cubicBezTo>
                      <a:pt x="1148544" y="1666410"/>
                      <a:pt x="978235" y="1565631"/>
                      <a:pt x="936830" y="1645316"/>
                    </a:cubicBezTo>
                    <a:cubicBezTo>
                      <a:pt x="895425" y="1725002"/>
                      <a:pt x="843864" y="1864060"/>
                      <a:pt x="1030577" y="2095304"/>
                    </a:cubicBezTo>
                    <a:cubicBezTo>
                      <a:pt x="762616" y="2092179"/>
                      <a:pt x="244660" y="2113272"/>
                      <a:pt x="18105" y="2095304"/>
                    </a:cubicBezTo>
                    <a:cubicBezTo>
                      <a:pt x="72790" y="1927340"/>
                      <a:pt x="250130" y="1765625"/>
                      <a:pt x="247786" y="1537506"/>
                    </a:cubicBezTo>
                    <a:cubicBezTo>
                      <a:pt x="245442" y="1309387"/>
                      <a:pt x="51697" y="1118768"/>
                      <a:pt x="4042" y="726591"/>
                    </a:cubicBezTo>
                    <a:cubicBezTo>
                      <a:pt x="-20283" y="526408"/>
                      <a:pt x="67548" y="340065"/>
                      <a:pt x="203379" y="206900"/>
                    </a:cubicBezTo>
                    <a:lnTo>
                      <a:pt x="203379" y="206708"/>
                    </a:lnTo>
                    <a:lnTo>
                      <a:pt x="203605" y="206708"/>
                    </a:lnTo>
                    <a:cubicBezTo>
                      <a:pt x="332512" y="77755"/>
                      <a:pt x="505564" y="-2246"/>
                      <a:pt x="664962" y="48"/>
                    </a:cubicBezTo>
                    <a:close/>
                  </a:path>
                </a:pathLst>
              </a:custGeom>
              <a:grpFill/>
              <a:ln w="10795" cap="flat" cmpd="sng" algn="ctr">
                <a:noFill/>
                <a:prstDash val="solid"/>
              </a:ln>
              <a:effectLst/>
            </p:spPr>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a:endParaRPr lang="en-US" dirty="0">
                  <a:gradFill>
                    <a:gsLst>
                      <a:gs pos="0">
                        <a:srgbClr val="FFFFFF"/>
                      </a:gs>
                      <a:gs pos="100000">
                        <a:srgbClr val="FFFFFF"/>
                      </a:gs>
                    </a:gsLst>
                    <a:lin ang="5400000" scaled="0"/>
                  </a:gradFill>
                </a:endParaRPr>
              </a:p>
            </p:txBody>
          </p:sp>
          <p:sp>
            <p:nvSpPr>
              <p:cNvPr id="38" name="Freeform 37"/>
              <p:cNvSpPr>
                <a:spLocks noEditPoints="1"/>
              </p:cNvSpPr>
              <p:nvPr/>
            </p:nvSpPr>
            <p:spPr bwMode="black">
              <a:xfrm rot="17995606">
                <a:off x="1558537" y="3764955"/>
                <a:ext cx="429800" cy="337492"/>
              </a:xfrm>
              <a:custGeom>
                <a:avLst/>
                <a:gdLst>
                  <a:gd name="T0" fmla="*/ 1304 w 1423"/>
                  <a:gd name="T1" fmla="*/ 301 h 1114"/>
                  <a:gd name="T2" fmla="*/ 1302 w 1423"/>
                  <a:gd name="T3" fmla="*/ 297 h 1114"/>
                  <a:gd name="T4" fmla="*/ 719 w 1423"/>
                  <a:gd name="T5" fmla="*/ 113 h 1114"/>
                  <a:gd name="T6" fmla="*/ 496 w 1423"/>
                  <a:gd name="T7" fmla="*/ 416 h 1114"/>
                  <a:gd name="T8" fmla="*/ 441 w 1423"/>
                  <a:gd name="T9" fmla="*/ 482 h 1114"/>
                  <a:gd name="T10" fmla="*/ 375 w 1423"/>
                  <a:gd name="T11" fmla="*/ 536 h 1114"/>
                  <a:gd name="T12" fmla="*/ 290 w 1423"/>
                  <a:gd name="T13" fmla="*/ 648 h 1114"/>
                  <a:gd name="T14" fmla="*/ 470 w 1423"/>
                  <a:gd name="T15" fmla="*/ 973 h 1114"/>
                  <a:gd name="T16" fmla="*/ 610 w 1423"/>
                  <a:gd name="T17" fmla="*/ 960 h 1114"/>
                  <a:gd name="T18" fmla="*/ 775 w 1423"/>
                  <a:gd name="T19" fmla="*/ 921 h 1114"/>
                  <a:gd name="T20" fmla="*/ 932 w 1423"/>
                  <a:gd name="T21" fmla="*/ 927 h 1114"/>
                  <a:gd name="T22" fmla="*/ 1151 w 1423"/>
                  <a:gd name="T23" fmla="*/ 893 h 1114"/>
                  <a:gd name="T24" fmla="*/ 1304 w 1423"/>
                  <a:gd name="T25" fmla="*/ 301 h 1114"/>
                  <a:gd name="T26" fmla="*/ 1024 w 1423"/>
                  <a:gd name="T27" fmla="*/ 311 h 1114"/>
                  <a:gd name="T28" fmla="*/ 1024 w 1423"/>
                  <a:gd name="T29" fmla="*/ 311 h 1114"/>
                  <a:gd name="T30" fmla="*/ 873 w 1423"/>
                  <a:gd name="T31" fmla="*/ 299 h 1114"/>
                  <a:gd name="T32" fmla="*/ 873 w 1423"/>
                  <a:gd name="T33" fmla="*/ 299 h 1114"/>
                  <a:gd name="T34" fmla="*/ 799 w 1423"/>
                  <a:gd name="T35" fmla="*/ 278 h 1114"/>
                  <a:gd name="T36" fmla="*/ 821 w 1423"/>
                  <a:gd name="T37" fmla="*/ 203 h 1114"/>
                  <a:gd name="T38" fmla="*/ 828 w 1423"/>
                  <a:gd name="T39" fmla="*/ 200 h 1114"/>
                  <a:gd name="T40" fmla="*/ 1101 w 1423"/>
                  <a:gd name="T41" fmla="*/ 234 h 1114"/>
                  <a:gd name="T42" fmla="*/ 1108 w 1423"/>
                  <a:gd name="T43" fmla="*/ 244 h 1114"/>
                  <a:gd name="T44" fmla="*/ 1087 w 1423"/>
                  <a:gd name="T45" fmla="*/ 318 h 1114"/>
                  <a:gd name="T46" fmla="*/ 1024 w 1423"/>
                  <a:gd name="T47" fmla="*/ 311 h 1114"/>
                  <a:gd name="T48" fmla="*/ 14 w 1423"/>
                  <a:gd name="T49" fmla="*/ 967 h 1114"/>
                  <a:gd name="T50" fmla="*/ 53 w 1423"/>
                  <a:gd name="T51" fmla="*/ 1037 h 1114"/>
                  <a:gd name="T52" fmla="*/ 115 w 1423"/>
                  <a:gd name="T53" fmla="*/ 1064 h 1114"/>
                  <a:gd name="T54" fmla="*/ 24 w 1423"/>
                  <a:gd name="T55" fmla="*/ 900 h 1114"/>
                  <a:gd name="T56" fmla="*/ 14 w 1423"/>
                  <a:gd name="T57" fmla="*/ 967 h 1114"/>
                  <a:gd name="T58" fmla="*/ 400 w 1423"/>
                  <a:gd name="T59" fmla="*/ 959 h 1114"/>
                  <a:gd name="T60" fmla="*/ 265 w 1423"/>
                  <a:gd name="T61" fmla="*/ 714 h 1114"/>
                  <a:gd name="T62" fmla="*/ 190 w 1423"/>
                  <a:gd name="T63" fmla="*/ 686 h 1114"/>
                  <a:gd name="T64" fmla="*/ 175 w 1423"/>
                  <a:gd name="T65" fmla="*/ 764 h 1114"/>
                  <a:gd name="T66" fmla="*/ 310 w 1423"/>
                  <a:gd name="T67" fmla="*/ 1008 h 1114"/>
                  <a:gd name="T68" fmla="*/ 385 w 1423"/>
                  <a:gd name="T69" fmla="*/ 1037 h 1114"/>
                  <a:gd name="T70" fmla="*/ 400 w 1423"/>
                  <a:gd name="T71" fmla="*/ 959 h 1114"/>
                  <a:gd name="T72" fmla="*/ 266 w 1423"/>
                  <a:gd name="T73" fmla="*/ 1026 h 1114"/>
                  <a:gd name="T74" fmla="*/ 136 w 1423"/>
                  <a:gd name="T75" fmla="*/ 792 h 1114"/>
                  <a:gd name="T76" fmla="*/ 65 w 1423"/>
                  <a:gd name="T77" fmla="*/ 764 h 1114"/>
                  <a:gd name="T78" fmla="*/ 50 w 1423"/>
                  <a:gd name="T79" fmla="*/ 840 h 1114"/>
                  <a:gd name="T80" fmla="*/ 180 w 1423"/>
                  <a:gd name="T81" fmla="*/ 1074 h 1114"/>
                  <a:gd name="T82" fmla="*/ 251 w 1423"/>
                  <a:gd name="T83" fmla="*/ 1101 h 1114"/>
                  <a:gd name="T84" fmla="*/ 266 w 1423"/>
                  <a:gd name="T85" fmla="*/ 1026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23" h="1114">
                    <a:moveTo>
                      <a:pt x="1304" y="301"/>
                    </a:moveTo>
                    <a:cubicBezTo>
                      <a:pt x="1303" y="298"/>
                      <a:pt x="1304" y="300"/>
                      <a:pt x="1302" y="297"/>
                    </a:cubicBezTo>
                    <a:cubicBezTo>
                      <a:pt x="1184" y="83"/>
                      <a:pt x="922" y="0"/>
                      <a:pt x="719" y="113"/>
                    </a:cubicBezTo>
                    <a:cubicBezTo>
                      <a:pt x="602" y="177"/>
                      <a:pt x="570" y="311"/>
                      <a:pt x="496" y="416"/>
                    </a:cubicBezTo>
                    <a:cubicBezTo>
                      <a:pt x="476" y="444"/>
                      <a:pt x="458" y="465"/>
                      <a:pt x="441" y="482"/>
                    </a:cubicBezTo>
                    <a:cubicBezTo>
                      <a:pt x="418" y="504"/>
                      <a:pt x="397" y="520"/>
                      <a:pt x="375" y="536"/>
                    </a:cubicBezTo>
                    <a:cubicBezTo>
                      <a:pt x="334" y="566"/>
                      <a:pt x="296" y="593"/>
                      <a:pt x="290" y="648"/>
                    </a:cubicBezTo>
                    <a:cubicBezTo>
                      <a:pt x="470" y="973"/>
                      <a:pt x="470" y="973"/>
                      <a:pt x="470" y="973"/>
                    </a:cubicBezTo>
                    <a:cubicBezTo>
                      <a:pt x="519" y="997"/>
                      <a:pt x="563" y="978"/>
                      <a:pt x="610" y="960"/>
                    </a:cubicBezTo>
                    <a:cubicBezTo>
                      <a:pt x="654" y="943"/>
                      <a:pt x="697" y="925"/>
                      <a:pt x="775" y="921"/>
                    </a:cubicBezTo>
                    <a:cubicBezTo>
                      <a:pt x="827" y="918"/>
                      <a:pt x="880" y="924"/>
                      <a:pt x="932" y="927"/>
                    </a:cubicBezTo>
                    <a:cubicBezTo>
                      <a:pt x="1008" y="932"/>
                      <a:pt x="1082" y="931"/>
                      <a:pt x="1151" y="893"/>
                    </a:cubicBezTo>
                    <a:cubicBezTo>
                      <a:pt x="1354" y="780"/>
                      <a:pt x="1423" y="515"/>
                      <a:pt x="1304" y="301"/>
                    </a:cubicBezTo>
                    <a:close/>
                    <a:moveTo>
                      <a:pt x="1024" y="311"/>
                    </a:moveTo>
                    <a:cubicBezTo>
                      <a:pt x="1024" y="311"/>
                      <a:pt x="1024" y="311"/>
                      <a:pt x="1024" y="311"/>
                    </a:cubicBezTo>
                    <a:cubicBezTo>
                      <a:pt x="983" y="270"/>
                      <a:pt x="917" y="279"/>
                      <a:pt x="873" y="299"/>
                    </a:cubicBezTo>
                    <a:cubicBezTo>
                      <a:pt x="873" y="299"/>
                      <a:pt x="873" y="299"/>
                      <a:pt x="873" y="299"/>
                    </a:cubicBezTo>
                    <a:cubicBezTo>
                      <a:pt x="847" y="313"/>
                      <a:pt x="814" y="304"/>
                      <a:pt x="799" y="278"/>
                    </a:cubicBezTo>
                    <a:cubicBezTo>
                      <a:pt x="785" y="251"/>
                      <a:pt x="794" y="218"/>
                      <a:pt x="821" y="203"/>
                    </a:cubicBezTo>
                    <a:cubicBezTo>
                      <a:pt x="823" y="202"/>
                      <a:pt x="828" y="200"/>
                      <a:pt x="828" y="200"/>
                    </a:cubicBezTo>
                    <a:cubicBezTo>
                      <a:pt x="927" y="155"/>
                      <a:pt x="1035" y="168"/>
                      <a:pt x="1101" y="234"/>
                    </a:cubicBezTo>
                    <a:cubicBezTo>
                      <a:pt x="1101" y="234"/>
                      <a:pt x="1106" y="240"/>
                      <a:pt x="1108" y="244"/>
                    </a:cubicBezTo>
                    <a:cubicBezTo>
                      <a:pt x="1122" y="270"/>
                      <a:pt x="1113" y="303"/>
                      <a:pt x="1087" y="318"/>
                    </a:cubicBezTo>
                    <a:cubicBezTo>
                      <a:pt x="1066" y="329"/>
                      <a:pt x="1041" y="326"/>
                      <a:pt x="1024" y="311"/>
                    </a:cubicBezTo>
                    <a:close/>
                    <a:moveTo>
                      <a:pt x="14" y="967"/>
                    </a:moveTo>
                    <a:cubicBezTo>
                      <a:pt x="53" y="1037"/>
                      <a:pt x="53" y="1037"/>
                      <a:pt x="53" y="1037"/>
                    </a:cubicBezTo>
                    <a:cubicBezTo>
                      <a:pt x="67" y="1062"/>
                      <a:pt x="94" y="1074"/>
                      <a:pt x="115" y="1064"/>
                    </a:cubicBezTo>
                    <a:cubicBezTo>
                      <a:pt x="24" y="900"/>
                      <a:pt x="24" y="900"/>
                      <a:pt x="24" y="900"/>
                    </a:cubicBezTo>
                    <a:cubicBezTo>
                      <a:pt x="5" y="912"/>
                      <a:pt x="0" y="941"/>
                      <a:pt x="14" y="967"/>
                    </a:cubicBezTo>
                    <a:close/>
                    <a:moveTo>
                      <a:pt x="400" y="959"/>
                    </a:moveTo>
                    <a:cubicBezTo>
                      <a:pt x="265" y="714"/>
                      <a:pt x="265" y="714"/>
                      <a:pt x="265" y="714"/>
                    </a:cubicBezTo>
                    <a:cubicBezTo>
                      <a:pt x="248" y="685"/>
                      <a:pt x="215" y="672"/>
                      <a:pt x="190" y="686"/>
                    </a:cubicBezTo>
                    <a:cubicBezTo>
                      <a:pt x="166" y="699"/>
                      <a:pt x="159" y="734"/>
                      <a:pt x="175" y="764"/>
                    </a:cubicBezTo>
                    <a:cubicBezTo>
                      <a:pt x="310" y="1008"/>
                      <a:pt x="310" y="1008"/>
                      <a:pt x="310" y="1008"/>
                    </a:cubicBezTo>
                    <a:cubicBezTo>
                      <a:pt x="327" y="1038"/>
                      <a:pt x="360" y="1051"/>
                      <a:pt x="385" y="1037"/>
                    </a:cubicBezTo>
                    <a:cubicBezTo>
                      <a:pt x="410" y="1023"/>
                      <a:pt x="416" y="988"/>
                      <a:pt x="400" y="959"/>
                    </a:cubicBezTo>
                    <a:close/>
                    <a:moveTo>
                      <a:pt x="266" y="1026"/>
                    </a:moveTo>
                    <a:cubicBezTo>
                      <a:pt x="136" y="792"/>
                      <a:pt x="136" y="792"/>
                      <a:pt x="136" y="792"/>
                    </a:cubicBezTo>
                    <a:cubicBezTo>
                      <a:pt x="121" y="764"/>
                      <a:pt x="89" y="751"/>
                      <a:pt x="65" y="764"/>
                    </a:cubicBezTo>
                    <a:cubicBezTo>
                      <a:pt x="41" y="778"/>
                      <a:pt x="35" y="811"/>
                      <a:pt x="50" y="840"/>
                    </a:cubicBezTo>
                    <a:cubicBezTo>
                      <a:pt x="180" y="1074"/>
                      <a:pt x="180" y="1074"/>
                      <a:pt x="180" y="1074"/>
                    </a:cubicBezTo>
                    <a:cubicBezTo>
                      <a:pt x="196" y="1102"/>
                      <a:pt x="228" y="1114"/>
                      <a:pt x="251" y="1101"/>
                    </a:cubicBezTo>
                    <a:cubicBezTo>
                      <a:pt x="275" y="1088"/>
                      <a:pt x="282" y="1055"/>
                      <a:pt x="266" y="102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sz="1600" dirty="0">
                  <a:ln>
                    <a:solidFill>
                      <a:srgbClr val="505050">
                        <a:alpha val="0"/>
                      </a:srgbClr>
                    </a:solidFill>
                  </a:ln>
                  <a:gradFill>
                    <a:gsLst>
                      <a:gs pos="0">
                        <a:srgbClr val="FFFFFF"/>
                      </a:gs>
                      <a:gs pos="100000">
                        <a:srgbClr val="FFFFFF"/>
                      </a:gs>
                    </a:gsLst>
                    <a:lin ang="5400000" scaled="0"/>
                  </a:gradFill>
                </a:endParaRPr>
              </a:p>
            </p:txBody>
          </p:sp>
        </p:grpSp>
        <p:sp>
          <p:nvSpPr>
            <p:cNvPr id="39" name="Rectangle 38"/>
            <p:cNvSpPr>
              <a:spLocks noChangeAspect="1"/>
            </p:cNvSpPr>
            <p:nvPr/>
          </p:nvSpPr>
          <p:spPr bwMode="auto">
            <a:xfrm>
              <a:off x="3735711" y="4525198"/>
              <a:ext cx="1645920" cy="1645921"/>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sz="1836" kern="0" dirty="0" smtClean="0">
                  <a:gradFill>
                    <a:gsLst>
                      <a:gs pos="0">
                        <a:srgbClr val="FFFFFF"/>
                      </a:gs>
                      <a:gs pos="100000">
                        <a:srgbClr val="FFFFFF"/>
                      </a:gs>
                    </a:gsLst>
                    <a:lin ang="5400000" scaled="0"/>
                  </a:gradFill>
                  <a:ea typeface="Segoe UI" pitchFamily="34" charset="0"/>
                  <a:cs typeface="Segoe UI" pitchFamily="34" charset="0"/>
                </a:rPr>
                <a:t>Visualize</a:t>
              </a:r>
            </a:p>
          </p:txBody>
        </p:sp>
        <p:sp>
          <p:nvSpPr>
            <p:cNvPr id="40" name="Freeform 39"/>
            <p:cNvSpPr/>
            <p:nvPr>
              <p:custDataLst>
                <p:tags r:id="rId1"/>
              </p:custDataLst>
            </p:nvPr>
          </p:nvSpPr>
          <p:spPr>
            <a:xfrm>
              <a:off x="4150261" y="5016918"/>
              <a:ext cx="787338" cy="793562"/>
            </a:xfrm>
            <a:custGeom>
              <a:avLst/>
              <a:gdLst/>
              <a:ahLst/>
              <a:cxnLst/>
              <a:rect l="l" t="t" r="r" b="b"/>
              <a:pathLst>
                <a:path w="1188720" h="1198117">
                  <a:moveTo>
                    <a:pt x="0" y="1179829"/>
                  </a:moveTo>
                  <a:lnTo>
                    <a:pt x="1188720" y="1179829"/>
                  </a:lnTo>
                  <a:lnTo>
                    <a:pt x="1188720" y="1198117"/>
                  </a:lnTo>
                  <a:lnTo>
                    <a:pt x="0" y="1198117"/>
                  </a:lnTo>
                  <a:close/>
                  <a:moveTo>
                    <a:pt x="85725" y="629228"/>
                  </a:moveTo>
                  <a:lnTo>
                    <a:pt x="228600" y="629228"/>
                  </a:lnTo>
                  <a:lnTo>
                    <a:pt x="228600" y="1174749"/>
                  </a:lnTo>
                  <a:lnTo>
                    <a:pt x="85725" y="1174749"/>
                  </a:lnTo>
                  <a:close/>
                  <a:moveTo>
                    <a:pt x="160954" y="560521"/>
                  </a:moveTo>
                  <a:lnTo>
                    <a:pt x="134893" y="565433"/>
                  </a:lnTo>
                  <a:lnTo>
                    <a:pt x="135875" y="570646"/>
                  </a:lnTo>
                  <a:lnTo>
                    <a:pt x="161936" y="565734"/>
                  </a:lnTo>
                  <a:close/>
                  <a:moveTo>
                    <a:pt x="200045" y="527408"/>
                  </a:moveTo>
                  <a:lnTo>
                    <a:pt x="95801" y="547055"/>
                  </a:lnTo>
                  <a:lnTo>
                    <a:pt x="96784" y="552268"/>
                  </a:lnTo>
                  <a:lnTo>
                    <a:pt x="201028" y="532620"/>
                  </a:lnTo>
                  <a:close/>
                  <a:moveTo>
                    <a:pt x="193530" y="502890"/>
                  </a:moveTo>
                  <a:lnTo>
                    <a:pt x="102316" y="520082"/>
                  </a:lnTo>
                  <a:lnTo>
                    <a:pt x="103299" y="525294"/>
                  </a:lnTo>
                  <a:lnTo>
                    <a:pt x="194512" y="508102"/>
                  </a:lnTo>
                  <a:close/>
                  <a:moveTo>
                    <a:pt x="180500" y="479600"/>
                  </a:moveTo>
                  <a:lnTo>
                    <a:pt x="115347" y="491880"/>
                  </a:lnTo>
                  <a:lnTo>
                    <a:pt x="116329" y="497092"/>
                  </a:lnTo>
                  <a:lnTo>
                    <a:pt x="181482" y="484813"/>
                  </a:lnTo>
                  <a:close/>
                  <a:moveTo>
                    <a:pt x="378883" y="434974"/>
                  </a:moveTo>
                  <a:lnTo>
                    <a:pt x="521758" y="434974"/>
                  </a:lnTo>
                  <a:lnTo>
                    <a:pt x="521758" y="1174749"/>
                  </a:lnTo>
                  <a:lnTo>
                    <a:pt x="378883" y="1174749"/>
                  </a:lnTo>
                  <a:close/>
                  <a:moveTo>
                    <a:pt x="672041" y="225425"/>
                  </a:moveTo>
                  <a:lnTo>
                    <a:pt x="814916" y="225425"/>
                  </a:lnTo>
                  <a:lnTo>
                    <a:pt x="814916" y="1174749"/>
                  </a:lnTo>
                  <a:lnTo>
                    <a:pt x="672041" y="1174749"/>
                  </a:lnTo>
                  <a:close/>
                  <a:moveTo>
                    <a:pt x="144046" y="189143"/>
                  </a:moveTo>
                  <a:cubicBezTo>
                    <a:pt x="151107" y="189037"/>
                    <a:pt x="156647" y="189144"/>
                    <a:pt x="164251" y="190420"/>
                  </a:cubicBezTo>
                  <a:cubicBezTo>
                    <a:pt x="171855" y="191696"/>
                    <a:pt x="181740" y="194037"/>
                    <a:pt x="189670" y="196802"/>
                  </a:cubicBezTo>
                  <a:cubicBezTo>
                    <a:pt x="197599" y="199568"/>
                    <a:pt x="204877" y="202865"/>
                    <a:pt x="211830" y="207013"/>
                  </a:cubicBezTo>
                  <a:cubicBezTo>
                    <a:pt x="218782" y="211162"/>
                    <a:pt x="225516" y="216161"/>
                    <a:pt x="231382" y="221693"/>
                  </a:cubicBezTo>
                  <a:cubicBezTo>
                    <a:pt x="237248" y="227224"/>
                    <a:pt x="242679" y="233712"/>
                    <a:pt x="247025" y="240201"/>
                  </a:cubicBezTo>
                  <a:cubicBezTo>
                    <a:pt x="251370" y="246689"/>
                    <a:pt x="254411" y="253923"/>
                    <a:pt x="257453" y="260624"/>
                  </a:cubicBezTo>
                  <a:cubicBezTo>
                    <a:pt x="260495" y="267325"/>
                    <a:pt x="263319" y="273282"/>
                    <a:pt x="265274" y="280409"/>
                  </a:cubicBezTo>
                  <a:cubicBezTo>
                    <a:pt x="267230" y="287536"/>
                    <a:pt x="268967" y="295194"/>
                    <a:pt x="269185" y="303385"/>
                  </a:cubicBezTo>
                  <a:cubicBezTo>
                    <a:pt x="269402" y="311575"/>
                    <a:pt x="268641" y="320510"/>
                    <a:pt x="266578" y="329552"/>
                  </a:cubicBezTo>
                  <a:cubicBezTo>
                    <a:pt x="264514" y="338593"/>
                    <a:pt x="261146" y="347528"/>
                    <a:pt x="256801" y="357633"/>
                  </a:cubicBezTo>
                  <a:cubicBezTo>
                    <a:pt x="252456" y="367738"/>
                    <a:pt x="246373" y="378375"/>
                    <a:pt x="240507" y="390182"/>
                  </a:cubicBezTo>
                  <a:cubicBezTo>
                    <a:pt x="234641" y="401989"/>
                    <a:pt x="226277" y="418902"/>
                    <a:pt x="221606" y="428476"/>
                  </a:cubicBezTo>
                  <a:cubicBezTo>
                    <a:pt x="216935" y="438049"/>
                    <a:pt x="213568" y="443048"/>
                    <a:pt x="212481" y="447622"/>
                  </a:cubicBezTo>
                  <a:cubicBezTo>
                    <a:pt x="211395" y="452196"/>
                    <a:pt x="215414" y="453260"/>
                    <a:pt x="215088" y="455919"/>
                  </a:cubicBezTo>
                  <a:cubicBezTo>
                    <a:pt x="214762" y="458578"/>
                    <a:pt x="210743" y="461025"/>
                    <a:pt x="210526" y="463578"/>
                  </a:cubicBezTo>
                  <a:cubicBezTo>
                    <a:pt x="210309" y="466130"/>
                    <a:pt x="214219" y="467620"/>
                    <a:pt x="213785" y="471236"/>
                  </a:cubicBezTo>
                  <a:lnTo>
                    <a:pt x="207919" y="485277"/>
                  </a:lnTo>
                  <a:cubicBezTo>
                    <a:pt x="207267" y="489213"/>
                    <a:pt x="209005" y="491766"/>
                    <a:pt x="209874" y="494850"/>
                  </a:cubicBezTo>
                  <a:cubicBezTo>
                    <a:pt x="210743" y="497935"/>
                    <a:pt x="213567" y="499743"/>
                    <a:pt x="213133" y="503785"/>
                  </a:cubicBezTo>
                  <a:cubicBezTo>
                    <a:pt x="212698" y="507827"/>
                    <a:pt x="207158" y="514954"/>
                    <a:pt x="207267" y="519102"/>
                  </a:cubicBezTo>
                  <a:cubicBezTo>
                    <a:pt x="207376" y="523251"/>
                    <a:pt x="213024" y="525166"/>
                    <a:pt x="213785" y="528676"/>
                  </a:cubicBezTo>
                  <a:lnTo>
                    <a:pt x="211830" y="540164"/>
                  </a:lnTo>
                  <a:cubicBezTo>
                    <a:pt x="210743" y="542929"/>
                    <a:pt x="207484" y="543461"/>
                    <a:pt x="207267" y="545270"/>
                  </a:cubicBezTo>
                  <a:cubicBezTo>
                    <a:pt x="207050" y="547078"/>
                    <a:pt x="209440" y="548780"/>
                    <a:pt x="210526" y="551013"/>
                  </a:cubicBezTo>
                  <a:cubicBezTo>
                    <a:pt x="211612" y="553247"/>
                    <a:pt x="213676" y="555587"/>
                    <a:pt x="213785" y="558672"/>
                  </a:cubicBezTo>
                  <a:cubicBezTo>
                    <a:pt x="213893" y="561757"/>
                    <a:pt x="213242" y="566437"/>
                    <a:pt x="211178" y="569522"/>
                  </a:cubicBezTo>
                  <a:cubicBezTo>
                    <a:pt x="209114" y="572606"/>
                    <a:pt x="207593" y="574628"/>
                    <a:pt x="201401" y="577180"/>
                  </a:cubicBezTo>
                  <a:cubicBezTo>
                    <a:pt x="195209" y="579733"/>
                    <a:pt x="179024" y="582606"/>
                    <a:pt x="174027" y="584839"/>
                  </a:cubicBezTo>
                  <a:cubicBezTo>
                    <a:pt x="169031" y="587073"/>
                    <a:pt x="172724" y="588137"/>
                    <a:pt x="171420" y="590583"/>
                  </a:cubicBezTo>
                  <a:cubicBezTo>
                    <a:pt x="170117" y="593030"/>
                    <a:pt x="169248" y="597072"/>
                    <a:pt x="166206" y="599518"/>
                  </a:cubicBezTo>
                  <a:cubicBezTo>
                    <a:pt x="163164" y="601964"/>
                    <a:pt x="157733" y="604198"/>
                    <a:pt x="153171" y="605262"/>
                  </a:cubicBezTo>
                  <a:cubicBezTo>
                    <a:pt x="148608" y="606326"/>
                    <a:pt x="142960" y="606645"/>
                    <a:pt x="138832" y="605900"/>
                  </a:cubicBezTo>
                  <a:cubicBezTo>
                    <a:pt x="134704" y="605156"/>
                    <a:pt x="131011" y="602603"/>
                    <a:pt x="128404" y="600794"/>
                  </a:cubicBezTo>
                  <a:cubicBezTo>
                    <a:pt x="125797" y="598986"/>
                    <a:pt x="124276" y="597391"/>
                    <a:pt x="123189" y="595051"/>
                  </a:cubicBezTo>
                  <a:lnTo>
                    <a:pt x="121886" y="586754"/>
                  </a:lnTo>
                  <a:cubicBezTo>
                    <a:pt x="118084" y="584626"/>
                    <a:pt x="110806" y="581648"/>
                    <a:pt x="110806" y="581648"/>
                  </a:cubicBezTo>
                  <a:cubicBezTo>
                    <a:pt x="107004" y="580052"/>
                    <a:pt x="100704" y="577712"/>
                    <a:pt x="97119" y="575904"/>
                  </a:cubicBezTo>
                  <a:cubicBezTo>
                    <a:pt x="93534" y="574096"/>
                    <a:pt x="91471" y="572713"/>
                    <a:pt x="89298" y="570798"/>
                  </a:cubicBezTo>
                  <a:cubicBezTo>
                    <a:pt x="87125" y="568883"/>
                    <a:pt x="84844" y="566756"/>
                    <a:pt x="84084" y="564416"/>
                  </a:cubicBezTo>
                  <a:cubicBezTo>
                    <a:pt x="83324" y="562076"/>
                    <a:pt x="83975" y="559417"/>
                    <a:pt x="84736" y="556757"/>
                  </a:cubicBezTo>
                  <a:lnTo>
                    <a:pt x="88646" y="548461"/>
                  </a:lnTo>
                  <a:cubicBezTo>
                    <a:pt x="88972" y="546546"/>
                    <a:pt x="87668" y="546759"/>
                    <a:pt x="86691" y="545270"/>
                  </a:cubicBezTo>
                  <a:cubicBezTo>
                    <a:pt x="85713" y="543780"/>
                    <a:pt x="83650" y="541866"/>
                    <a:pt x="82780" y="539526"/>
                  </a:cubicBezTo>
                  <a:cubicBezTo>
                    <a:pt x="81911" y="537185"/>
                    <a:pt x="81151" y="533994"/>
                    <a:pt x="81477" y="531229"/>
                  </a:cubicBezTo>
                  <a:cubicBezTo>
                    <a:pt x="81803" y="528463"/>
                    <a:pt x="83758" y="525166"/>
                    <a:pt x="84736" y="522932"/>
                  </a:cubicBezTo>
                  <a:cubicBezTo>
                    <a:pt x="85713" y="520698"/>
                    <a:pt x="87451" y="519315"/>
                    <a:pt x="87343" y="517826"/>
                  </a:cubicBezTo>
                  <a:cubicBezTo>
                    <a:pt x="87234" y="516337"/>
                    <a:pt x="85061" y="515699"/>
                    <a:pt x="84084" y="513997"/>
                  </a:cubicBezTo>
                  <a:cubicBezTo>
                    <a:pt x="83106" y="512295"/>
                    <a:pt x="81803" y="509955"/>
                    <a:pt x="81477" y="507615"/>
                  </a:cubicBezTo>
                  <a:cubicBezTo>
                    <a:pt x="81151" y="505274"/>
                    <a:pt x="81042" y="502615"/>
                    <a:pt x="82129" y="499956"/>
                  </a:cubicBezTo>
                  <a:lnTo>
                    <a:pt x="87994" y="491659"/>
                  </a:lnTo>
                  <a:cubicBezTo>
                    <a:pt x="88646" y="489319"/>
                    <a:pt x="87125" y="488681"/>
                    <a:pt x="86039" y="485915"/>
                  </a:cubicBezTo>
                  <a:cubicBezTo>
                    <a:pt x="84953" y="483150"/>
                    <a:pt x="82346" y="478469"/>
                    <a:pt x="81477" y="475065"/>
                  </a:cubicBezTo>
                  <a:cubicBezTo>
                    <a:pt x="80608" y="471662"/>
                    <a:pt x="80282" y="468790"/>
                    <a:pt x="80825" y="465492"/>
                  </a:cubicBezTo>
                  <a:cubicBezTo>
                    <a:pt x="81368" y="462195"/>
                    <a:pt x="86148" y="458259"/>
                    <a:pt x="85387" y="453366"/>
                  </a:cubicBezTo>
                  <a:cubicBezTo>
                    <a:pt x="84627" y="448473"/>
                    <a:pt x="80173" y="444005"/>
                    <a:pt x="76263" y="436134"/>
                  </a:cubicBezTo>
                  <a:cubicBezTo>
                    <a:pt x="72352" y="428263"/>
                    <a:pt x="68116" y="418583"/>
                    <a:pt x="61924" y="406138"/>
                  </a:cubicBezTo>
                  <a:cubicBezTo>
                    <a:pt x="55732" y="393693"/>
                    <a:pt x="44761" y="373695"/>
                    <a:pt x="39112" y="361463"/>
                  </a:cubicBezTo>
                  <a:cubicBezTo>
                    <a:pt x="33464" y="349230"/>
                    <a:pt x="30313" y="342635"/>
                    <a:pt x="28032" y="332743"/>
                  </a:cubicBezTo>
                  <a:cubicBezTo>
                    <a:pt x="25751" y="322850"/>
                    <a:pt x="24664" y="313064"/>
                    <a:pt x="25425" y="302108"/>
                  </a:cubicBezTo>
                  <a:cubicBezTo>
                    <a:pt x="26186" y="291152"/>
                    <a:pt x="29118" y="277324"/>
                    <a:pt x="32595" y="267006"/>
                  </a:cubicBezTo>
                  <a:cubicBezTo>
                    <a:pt x="36071" y="256688"/>
                    <a:pt x="40525" y="248498"/>
                    <a:pt x="46282" y="240201"/>
                  </a:cubicBezTo>
                  <a:cubicBezTo>
                    <a:pt x="52039" y="231904"/>
                    <a:pt x="58991" y="223820"/>
                    <a:pt x="67138" y="217225"/>
                  </a:cubicBezTo>
                  <a:cubicBezTo>
                    <a:pt x="75285" y="210630"/>
                    <a:pt x="86039" y="204992"/>
                    <a:pt x="95164" y="200631"/>
                  </a:cubicBezTo>
                  <a:cubicBezTo>
                    <a:pt x="104289" y="196270"/>
                    <a:pt x="113739" y="192973"/>
                    <a:pt x="121886" y="191058"/>
                  </a:cubicBezTo>
                  <a:cubicBezTo>
                    <a:pt x="130033" y="189143"/>
                    <a:pt x="136985" y="189250"/>
                    <a:pt x="144046" y="189143"/>
                  </a:cubicBezTo>
                  <a:close/>
                  <a:moveTo>
                    <a:pt x="965198" y="0"/>
                  </a:moveTo>
                  <a:lnTo>
                    <a:pt x="1108073" y="0"/>
                  </a:lnTo>
                  <a:lnTo>
                    <a:pt x="1108073" y="1174749"/>
                  </a:lnTo>
                  <a:lnTo>
                    <a:pt x="965198" y="1174749"/>
                  </a:lnTo>
                  <a:close/>
                </a:path>
              </a:pathLst>
            </a:custGeom>
            <a:solidFill>
              <a:srgbClr val="FFFFFF"/>
            </a:solidFill>
            <a:ln w="19050" cap="flat" cmpd="sng" algn="ctr">
              <a:noFill/>
              <a:prstDash val="solid"/>
            </a:ln>
            <a:effectLst/>
          </p:spPr>
          <p:txBody>
            <a:bodyPr rtlCol="0" anchor="ctr"/>
            <a:lstStyle/>
            <a:p>
              <a:pPr algn="ctr" defTabSz="914400">
                <a:defRPr/>
              </a:pPr>
              <a:endParaRPr lang="en-US" sz="1836" kern="0">
                <a:gradFill>
                  <a:gsLst>
                    <a:gs pos="0">
                      <a:srgbClr val="FFFFFF"/>
                    </a:gs>
                    <a:gs pos="100000">
                      <a:srgbClr val="FFFFFF"/>
                    </a:gs>
                  </a:gsLst>
                  <a:lin ang="5400000" scaled="0"/>
                </a:gradFill>
                <a:latin typeface="Arial"/>
              </a:endParaRPr>
            </a:p>
          </p:txBody>
        </p:sp>
        <p:sp>
          <p:nvSpPr>
            <p:cNvPr id="55" name="Rectangle 54"/>
            <p:cNvSpPr>
              <a:spLocks noChangeAspect="1"/>
            </p:cNvSpPr>
            <p:nvPr/>
          </p:nvSpPr>
          <p:spPr bwMode="auto">
            <a:xfrm>
              <a:off x="282247" y="4525198"/>
              <a:ext cx="1645920" cy="1645921"/>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defRPr/>
              </a:pPr>
              <a:r>
                <a:rPr lang="en-US" sz="1836" kern="0" dirty="0" smtClean="0">
                  <a:gradFill>
                    <a:gsLst>
                      <a:gs pos="0">
                        <a:srgbClr val="FFFFFF"/>
                      </a:gs>
                      <a:gs pos="100000">
                        <a:srgbClr val="FFFFFF"/>
                      </a:gs>
                    </a:gsLst>
                    <a:lin ang="5400000" scaled="0"/>
                  </a:gradFill>
                  <a:ea typeface="Segoe UI" pitchFamily="34" charset="0"/>
                  <a:cs typeface="Segoe UI" pitchFamily="34" charset="0"/>
                </a:rPr>
                <a:t>Discover</a:t>
              </a:r>
              <a:endParaRPr lang="en-US" sz="1836" kern="0" dirty="0">
                <a:gradFill>
                  <a:gsLst>
                    <a:gs pos="0">
                      <a:srgbClr val="FFFFFF"/>
                    </a:gs>
                    <a:gs pos="100000">
                      <a:srgbClr val="FFFFFF"/>
                    </a:gs>
                  </a:gsLst>
                  <a:lin ang="5400000" scaled="0"/>
                </a:gradFill>
                <a:ea typeface="Segoe UI" pitchFamily="34" charset="0"/>
                <a:cs typeface="Segoe UI" pitchFamily="34" charset="0"/>
              </a:endParaRPr>
            </a:p>
          </p:txBody>
        </p:sp>
        <p:sp>
          <p:nvSpPr>
            <p:cNvPr id="56" name="Freeform 8"/>
            <p:cNvSpPr>
              <a:spLocks noEditPoints="1"/>
            </p:cNvSpPr>
            <p:nvPr/>
          </p:nvSpPr>
          <p:spPr bwMode="black">
            <a:xfrm>
              <a:off x="611804" y="4988989"/>
              <a:ext cx="828137" cy="827921"/>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defTabSz="914400"/>
              <a:endParaRPr lang="en-US" sz="1600" kern="0" smtClean="0">
                <a:gradFill>
                  <a:gsLst>
                    <a:gs pos="0">
                      <a:srgbClr val="FFFFFF"/>
                    </a:gs>
                    <a:gs pos="100000">
                      <a:srgbClr val="FFFFFF"/>
                    </a:gs>
                  </a:gsLst>
                  <a:lin ang="5400000" scaled="0"/>
                </a:gradFill>
              </a:endParaRPr>
            </a:p>
          </p:txBody>
        </p:sp>
      </p:grpSp>
      <p:sp>
        <p:nvSpPr>
          <p:cNvPr id="57" name="Rectangle 56"/>
          <p:cNvSpPr/>
          <p:nvPr/>
        </p:nvSpPr>
        <p:spPr bwMode="auto">
          <a:xfrm>
            <a:off x="445108" y="6297765"/>
            <a:ext cx="11466476" cy="501498"/>
          </a:xfrm>
          <a:prstGeom prst="rect">
            <a:avLst/>
          </a:prstGeom>
          <a:solidFill>
            <a:srgbClr val="696969"/>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algn="ctr" defTabSz="932290" fontAlgn="base">
              <a:lnSpc>
                <a:spcPct val="90000"/>
              </a:lnSpc>
              <a:spcBef>
                <a:spcPct val="0"/>
              </a:spcBef>
              <a:spcAft>
                <a:spcPct val="0"/>
              </a:spcAft>
              <a:defRPr/>
            </a:pPr>
            <a:r>
              <a:rPr lang="en-US" sz="2400" kern="0" dirty="0" smtClean="0">
                <a:gradFill>
                  <a:gsLst>
                    <a:gs pos="0">
                      <a:srgbClr val="FFFFFF"/>
                    </a:gs>
                    <a:gs pos="100000">
                      <a:srgbClr val="FFFFFF"/>
                    </a:gs>
                  </a:gsLst>
                  <a:lin ang="5400000" scaled="0"/>
                </a:gradFill>
                <a:ea typeface="Segoe UI" pitchFamily="34" charset="0"/>
                <a:cs typeface="Segoe UI" pitchFamily="34" charset="0"/>
              </a:rPr>
              <a:t>Scalable  |  Manageable  |  Trusted  </a:t>
            </a: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sp>
        <p:nvSpPr>
          <p:cNvPr id="58" name="Cross 57"/>
          <p:cNvSpPr/>
          <p:nvPr/>
        </p:nvSpPr>
        <p:spPr bwMode="auto">
          <a:xfrm>
            <a:off x="5798635" y="3519537"/>
            <a:ext cx="798760" cy="798152"/>
          </a:xfrm>
          <a:prstGeom prst="plus">
            <a:avLst>
              <a:gd name="adj" fmla="val 40783"/>
            </a:avLst>
          </a:prstGeom>
          <a:solidFill>
            <a:schemeClr val="bg2">
              <a:lumMod val="50000"/>
            </a:schemeClr>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kern="0" dirty="0" smtClean="0">
              <a:gradFill>
                <a:gsLst>
                  <a:gs pos="0">
                    <a:srgbClr val="FFFFFF"/>
                  </a:gs>
                  <a:gs pos="100000">
                    <a:srgbClr val="FFFFFF"/>
                  </a:gs>
                </a:gsLst>
                <a:lin ang="5400000" scaled="0"/>
              </a:gradFill>
            </a:endParaRPr>
          </a:p>
        </p:txBody>
      </p:sp>
      <p:sp>
        <p:nvSpPr>
          <p:cNvPr id="9" name="Title 8"/>
          <p:cNvSpPr>
            <a:spLocks noGrp="1"/>
          </p:cNvSpPr>
          <p:nvPr>
            <p:ph type="title"/>
          </p:nvPr>
        </p:nvSpPr>
        <p:spPr/>
        <p:txBody>
          <a:bodyPr/>
          <a:lstStyle/>
          <a:p>
            <a:r>
              <a:rPr lang="en-US" dirty="0"/>
              <a:t>A powerful new way to work with </a:t>
            </a:r>
            <a:r>
              <a:rPr lang="en-US" dirty="0" smtClean="0"/>
              <a:t>data</a:t>
            </a:r>
            <a:endParaRPr lang="en-US" dirty="0"/>
          </a:p>
        </p:txBody>
      </p:sp>
      <p:sp>
        <p:nvSpPr>
          <p:cNvPr id="5" name="Rectangle 4"/>
          <p:cNvSpPr/>
          <p:nvPr/>
        </p:nvSpPr>
        <p:spPr>
          <a:xfrm>
            <a:off x="394308" y="1671223"/>
            <a:ext cx="5231791" cy="4541799"/>
          </a:xfrm>
          <a:prstGeom prst="rect">
            <a:avLst/>
          </a:prstGeom>
          <a:solidFill>
            <a:schemeClr val="bg1">
              <a:alpha val="74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1" name="Text Placeholder 2"/>
          <p:cNvSpPr txBox="1">
            <a:spLocks/>
          </p:cNvSpPr>
          <p:nvPr/>
        </p:nvSpPr>
        <p:spPr>
          <a:xfrm>
            <a:off x="234448" y="1204049"/>
            <a:ext cx="11988418" cy="580067"/>
          </a:xfrm>
          <a:prstGeom prst="rect">
            <a:avLst/>
          </a:prstGeom>
          <a:noFill/>
        </p:spPr>
        <p:txBody>
          <a:bodyPr vert="horz" wrap="square" lIns="182880" tIns="0" rIns="182880" bIns="146304" rtlCol="0">
            <a:noAutofit/>
          </a:bodyPr>
          <a:lstStyle>
            <a:lvl1pPr marL="0" marR="0" indent="0" algn="l" defTabSz="932742" rtl="0" eaLnBrk="1" fontAlgn="auto" latinLnBrk="0" hangingPunct="1">
              <a:lnSpc>
                <a:spcPts val="5500"/>
              </a:lnSpc>
              <a:spcBef>
                <a:spcPts val="0"/>
              </a:spcBef>
              <a:spcAft>
                <a:spcPts val="0"/>
              </a:spcAft>
              <a:buClrTx/>
              <a:buSzPct val="90000"/>
              <a:buFontTx/>
              <a:buNone/>
              <a:tabLst/>
              <a:defRPr sz="5000" kern="1200" spc="0" baseline="0">
                <a:gradFill>
                  <a:gsLst>
                    <a:gs pos="4000">
                      <a:schemeClr val="bg1"/>
                    </a:gs>
                    <a:gs pos="93000">
                      <a:schemeClr val="bg1"/>
                    </a:gs>
                  </a:gsLst>
                  <a:lin ang="5400000" scaled="0"/>
                </a:gradFill>
                <a:latin typeface="+mj-lt"/>
                <a:ea typeface="+mn-ea"/>
                <a:cs typeface="+mn-cs"/>
              </a:defRPr>
            </a:lvl1pPr>
            <a:lvl2pPr marL="0" marR="0" indent="0" algn="l" defTabSz="932742" rtl="0" eaLnBrk="1" fontAlgn="auto" latinLnBrk="0" hangingPunct="1">
              <a:lnSpc>
                <a:spcPts val="2600"/>
              </a:lnSpc>
              <a:spcBef>
                <a:spcPts val="1800"/>
              </a:spcBef>
              <a:spcAft>
                <a:spcPts val="0"/>
              </a:spcAft>
              <a:buClrTx/>
              <a:buSzPct val="90000"/>
              <a:buFontTx/>
              <a:buNone/>
              <a:tabLst/>
              <a:defRPr sz="3000" kern="1200" spc="0" baseline="0">
                <a:gradFill>
                  <a:gsLst>
                    <a:gs pos="4000">
                      <a:schemeClr val="bg1"/>
                    </a:gs>
                    <a:gs pos="93000">
                      <a:schemeClr val="bg1"/>
                    </a:gs>
                  </a:gsLst>
                  <a:lin ang="5400000" scaled="0"/>
                </a:gradFill>
                <a:latin typeface="+mj-lt"/>
                <a:ea typeface="+mn-ea"/>
                <a:cs typeface="+mn-cs"/>
              </a:defRPr>
            </a:lvl2pPr>
            <a:lvl3pPr marL="230188" marR="0" indent="-228600" algn="l" defTabSz="932742" rtl="0" eaLnBrk="1" fontAlgn="auto" latinLnBrk="0" hangingPunct="1">
              <a:lnSpc>
                <a:spcPts val="2700"/>
              </a:lnSpc>
              <a:spcBef>
                <a:spcPts val="0"/>
              </a:spcBef>
              <a:spcAft>
                <a:spcPts val="0"/>
              </a:spcAft>
              <a:buClrTx/>
              <a:buSzPct val="90000"/>
              <a:buFont typeface="Arial" pitchFamily="34" charset="0"/>
              <a:buChar char="•"/>
              <a:tabLst/>
              <a:defRPr sz="2000" kern="1200" spc="0" baseline="0">
                <a:solidFill>
                  <a:schemeClr val="bg1"/>
                </a:solidFill>
                <a:latin typeface="+mn-lt"/>
                <a:ea typeface="+mn-ea"/>
                <a:cs typeface="+mn-cs"/>
              </a:defRPr>
            </a:lvl3pPr>
            <a:lvl4pPr marL="230188" marR="0" indent="-228600" algn="l" defTabSz="932742" rtl="0" eaLnBrk="1" fontAlgn="auto" latinLnBrk="0" hangingPunct="1">
              <a:lnSpc>
                <a:spcPts val="2700"/>
              </a:lnSpc>
              <a:spcBef>
                <a:spcPts val="0"/>
              </a:spcBef>
              <a:spcAft>
                <a:spcPts val="0"/>
              </a:spcAft>
              <a:buClrTx/>
              <a:buSzPct val="90000"/>
              <a:buFont typeface="Arial" pitchFamily="34" charset="0"/>
              <a:buChar char="•"/>
              <a:tabLst/>
              <a:defRPr sz="2000" kern="1200" spc="0" baseline="0">
                <a:solidFill>
                  <a:schemeClr val="bg1"/>
                </a:solidFill>
                <a:latin typeface="+mn-lt"/>
                <a:ea typeface="+mn-ea"/>
                <a:cs typeface="+mn-cs"/>
              </a:defRPr>
            </a:lvl4pPr>
            <a:lvl5pPr marL="230188" marR="0" indent="-228600" algn="l" defTabSz="932742" rtl="0" eaLnBrk="1" fontAlgn="auto" latinLnBrk="0" hangingPunct="1">
              <a:lnSpc>
                <a:spcPts val="2700"/>
              </a:lnSpc>
              <a:spcBef>
                <a:spcPts val="0"/>
              </a:spcBef>
              <a:spcAft>
                <a:spcPts val="0"/>
              </a:spcAft>
              <a:buClrTx/>
              <a:buSzPct val="90000"/>
              <a:buFont typeface="Arial" pitchFamily="34" charset="0"/>
              <a:buChar char="•"/>
              <a:tabLst/>
              <a:defRPr sz="20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pPr>
            <a:r>
              <a:rPr lang="en-US" sz="2600" dirty="0">
                <a:solidFill>
                  <a:srgbClr val="505050"/>
                </a:solidFill>
              </a:rPr>
              <a:t>Self-service business intelligence with familiar Excel and the power of the cloud</a:t>
            </a:r>
          </a:p>
        </p:txBody>
      </p:sp>
    </p:spTree>
    <p:extLst>
      <p:ext uri="{BB962C8B-B14F-4D97-AF65-F5344CB8AC3E}">
        <p14:creationId xmlns:p14="http://schemas.microsoft.com/office/powerpoint/2010/main" val="3043686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par>
                                <p:cTn id="8" presetID="2" presetClass="entr" presetSubtype="8" decel="10000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additive="base">
                                        <p:cTn id="10" dur="1000" fill="hold"/>
                                        <p:tgtEl>
                                          <p:spTgt spid="3"/>
                                        </p:tgtEl>
                                        <p:attrNameLst>
                                          <p:attrName>ppt_x</p:attrName>
                                        </p:attrNameLst>
                                      </p:cBhvr>
                                      <p:tavLst>
                                        <p:tav tm="0">
                                          <p:val>
                                            <p:strVal val="0-#ppt_w/2"/>
                                          </p:val>
                                        </p:tav>
                                        <p:tav tm="100000">
                                          <p:val>
                                            <p:strVal val="#ppt_x"/>
                                          </p:val>
                                        </p:tav>
                                      </p:tavLst>
                                    </p:anim>
                                    <p:anim calcmode="lin" valueType="num">
                                      <p:cBhvr additive="base">
                                        <p:cTn id="11" dur="1000" fill="hold"/>
                                        <p:tgtEl>
                                          <p:spTgt spid="3"/>
                                        </p:tgtEl>
                                        <p:attrNameLst>
                                          <p:attrName>ppt_y</p:attrName>
                                        </p:attrNameLst>
                                      </p:cBhvr>
                                      <p:tavLst>
                                        <p:tav tm="0">
                                          <p:val>
                                            <p:strVal val="#ppt_y"/>
                                          </p:val>
                                        </p:tav>
                                        <p:tav tm="100000">
                                          <p:val>
                                            <p:strVal val="#ppt_y"/>
                                          </p:val>
                                        </p:tav>
                                      </p:tavLst>
                                    </p:anim>
                                  </p:childTnLst>
                                </p:cTn>
                              </p:par>
                              <p:par>
                                <p:cTn id="12" presetID="2" presetClass="entr" presetSubtype="2" decel="100000"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1000" fill="hold"/>
                                        <p:tgtEl>
                                          <p:spTgt spid="4"/>
                                        </p:tgtEl>
                                        <p:attrNameLst>
                                          <p:attrName>ppt_x</p:attrName>
                                        </p:attrNameLst>
                                      </p:cBhvr>
                                      <p:tavLst>
                                        <p:tav tm="0">
                                          <p:val>
                                            <p:strVal val="1+#ppt_w/2"/>
                                          </p:val>
                                        </p:tav>
                                        <p:tav tm="100000">
                                          <p:val>
                                            <p:strVal val="#ppt_x"/>
                                          </p:val>
                                        </p:tav>
                                      </p:tavLst>
                                    </p:anim>
                                    <p:anim calcmode="lin" valueType="num">
                                      <p:cBhvr additive="base">
                                        <p:cTn id="15" dur="10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57"/>
                                        </p:tgtEl>
                                        <p:attrNameLst>
                                          <p:attrName>style.visibility</p:attrName>
                                        </p:attrNameLst>
                                      </p:cBhvr>
                                      <p:to>
                                        <p:strVal val="visible"/>
                                      </p:to>
                                    </p:set>
                                    <p:animEffect transition="in" filter="fade">
                                      <p:cBhvr>
                                        <p:cTn id="19" dur="500"/>
                                        <p:tgtEl>
                                          <p:spTgt spid="5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426046" y="1218686"/>
            <a:ext cx="4171964" cy="5569492"/>
            <a:chOff x="426046" y="1218686"/>
            <a:chExt cx="4171964" cy="5569492"/>
          </a:xfrm>
        </p:grpSpPr>
        <p:sp>
          <p:nvSpPr>
            <p:cNvPr id="18" name="Rectangle 17"/>
            <p:cNvSpPr/>
            <p:nvPr/>
          </p:nvSpPr>
          <p:spPr>
            <a:xfrm>
              <a:off x="429386" y="2133086"/>
              <a:ext cx="914400" cy="9144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19" name="Group 455"/>
            <p:cNvGrpSpPr>
              <a:grpSpLocks/>
            </p:cNvGrpSpPr>
            <p:nvPr/>
          </p:nvGrpSpPr>
          <p:grpSpPr bwMode="auto">
            <a:xfrm>
              <a:off x="657986" y="2361686"/>
              <a:ext cx="457200" cy="457200"/>
              <a:chOff x="-3781305" y="3065460"/>
              <a:chExt cx="1777999" cy="1777999"/>
            </a:xfrm>
          </p:grpSpPr>
          <p:sp>
            <p:nvSpPr>
              <p:cNvPr id="4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3"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0" name="Rectangle 19"/>
            <p:cNvSpPr/>
            <p:nvPr/>
          </p:nvSpPr>
          <p:spPr>
            <a:xfrm>
              <a:off x="429386" y="3047486"/>
              <a:ext cx="914400" cy="9144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1" name="Group 34"/>
            <p:cNvGrpSpPr>
              <a:grpSpLocks/>
            </p:cNvGrpSpPr>
            <p:nvPr/>
          </p:nvGrpSpPr>
          <p:grpSpPr bwMode="auto">
            <a:xfrm>
              <a:off x="657986" y="3276086"/>
              <a:ext cx="457200" cy="457200"/>
              <a:chOff x="-3781305" y="3065460"/>
              <a:chExt cx="1777999" cy="1777999"/>
            </a:xfrm>
          </p:grpSpPr>
          <p:sp>
            <p:nvSpPr>
              <p:cNvPr id="40"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1"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2" name="Rectangle 21"/>
            <p:cNvSpPr/>
            <p:nvPr/>
          </p:nvSpPr>
          <p:spPr>
            <a:xfrm>
              <a:off x="429386" y="3961886"/>
              <a:ext cx="914400" cy="9144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4" name="Group 39"/>
            <p:cNvGrpSpPr>
              <a:grpSpLocks/>
            </p:cNvGrpSpPr>
            <p:nvPr/>
          </p:nvGrpSpPr>
          <p:grpSpPr bwMode="auto">
            <a:xfrm>
              <a:off x="657986" y="4190486"/>
              <a:ext cx="457200" cy="457200"/>
              <a:chOff x="-3781305" y="3065460"/>
              <a:chExt cx="1777999" cy="1777999"/>
            </a:xfrm>
          </p:grpSpPr>
          <p:sp>
            <p:nvSpPr>
              <p:cNvPr id="37"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9"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9" name="Rectangle 28"/>
            <p:cNvSpPr/>
            <p:nvPr/>
          </p:nvSpPr>
          <p:spPr>
            <a:xfrm>
              <a:off x="429386" y="4876286"/>
              <a:ext cx="9144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30" name="Group 44"/>
            <p:cNvGrpSpPr>
              <a:grpSpLocks/>
            </p:cNvGrpSpPr>
            <p:nvPr/>
          </p:nvGrpSpPr>
          <p:grpSpPr bwMode="auto">
            <a:xfrm>
              <a:off x="657986" y="5104886"/>
              <a:ext cx="457200" cy="457200"/>
              <a:chOff x="-3781305" y="3065460"/>
              <a:chExt cx="1777999" cy="1777999"/>
            </a:xfrm>
          </p:grpSpPr>
          <p:sp>
            <p:nvSpPr>
              <p:cNvPr id="35"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6"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1" name="TextBox 30"/>
            <p:cNvSpPr txBox="1"/>
            <p:nvPr/>
          </p:nvSpPr>
          <p:spPr>
            <a:xfrm>
              <a:off x="1454911" y="2246273"/>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Shared Queries</a:t>
              </a:r>
            </a:p>
          </p:txBody>
        </p:sp>
        <p:sp>
          <p:nvSpPr>
            <p:cNvPr id="32" name="TextBox 31"/>
            <p:cNvSpPr txBox="1"/>
            <p:nvPr/>
          </p:nvSpPr>
          <p:spPr>
            <a:xfrm>
              <a:off x="1454911" y="3171785"/>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Data Refresh</a:t>
              </a:r>
            </a:p>
          </p:txBody>
        </p:sp>
        <p:sp>
          <p:nvSpPr>
            <p:cNvPr id="33" name="TextBox 32"/>
            <p:cNvSpPr txBox="1"/>
            <p:nvPr/>
          </p:nvSpPr>
          <p:spPr>
            <a:xfrm>
              <a:off x="1454911" y="4039354"/>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Data Search</a:t>
              </a:r>
              <a:endParaRPr lang="en-US" sz="2800" dirty="0">
                <a:solidFill>
                  <a:schemeClr val="tx2"/>
                </a:solidFill>
                <a:latin typeface="+mj-lt"/>
                <a:ea typeface="+mn-ea"/>
                <a:cs typeface="Segoe UI"/>
              </a:endParaRPr>
            </a:p>
          </p:txBody>
        </p:sp>
        <p:sp>
          <p:nvSpPr>
            <p:cNvPr id="34" name="TextBox 33"/>
            <p:cNvSpPr txBox="1"/>
            <p:nvPr/>
          </p:nvSpPr>
          <p:spPr>
            <a:xfrm>
              <a:off x="1454911" y="5005347"/>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Mobile Access</a:t>
              </a:r>
              <a:endParaRPr lang="en-US" sz="2800" dirty="0">
                <a:solidFill>
                  <a:schemeClr val="tx2"/>
                </a:solidFill>
                <a:latin typeface="+mj-lt"/>
                <a:ea typeface="+mn-ea"/>
                <a:cs typeface="Segoe UI"/>
              </a:endParaRPr>
            </a:p>
          </p:txBody>
        </p:sp>
        <p:sp>
          <p:nvSpPr>
            <p:cNvPr id="73" name="Rectangle 72"/>
            <p:cNvSpPr/>
            <p:nvPr/>
          </p:nvSpPr>
          <p:spPr>
            <a:xfrm>
              <a:off x="426046" y="1218686"/>
              <a:ext cx="914400" cy="914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74" name="Group 44"/>
            <p:cNvGrpSpPr>
              <a:grpSpLocks/>
            </p:cNvGrpSpPr>
            <p:nvPr/>
          </p:nvGrpSpPr>
          <p:grpSpPr bwMode="auto">
            <a:xfrm>
              <a:off x="657986" y="1447286"/>
              <a:ext cx="457200" cy="457200"/>
              <a:chOff x="-3781305" y="3065460"/>
              <a:chExt cx="1777999" cy="1777999"/>
            </a:xfrm>
          </p:grpSpPr>
          <p:sp>
            <p:nvSpPr>
              <p:cNvPr id="76"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77"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75" name="TextBox 74"/>
            <p:cNvSpPr txBox="1"/>
            <p:nvPr/>
          </p:nvSpPr>
          <p:spPr>
            <a:xfrm>
              <a:off x="1466850" y="1347747"/>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BI Sites</a:t>
              </a:r>
            </a:p>
          </p:txBody>
        </p:sp>
        <p:sp>
          <p:nvSpPr>
            <p:cNvPr id="119" name="Rectangle 118"/>
            <p:cNvSpPr/>
            <p:nvPr/>
          </p:nvSpPr>
          <p:spPr>
            <a:xfrm>
              <a:off x="426046" y="5781954"/>
              <a:ext cx="914400" cy="9144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120" name="Group 44"/>
            <p:cNvGrpSpPr>
              <a:grpSpLocks/>
            </p:cNvGrpSpPr>
            <p:nvPr/>
          </p:nvGrpSpPr>
          <p:grpSpPr bwMode="auto">
            <a:xfrm>
              <a:off x="657986" y="6010554"/>
              <a:ext cx="457200" cy="457200"/>
              <a:chOff x="-3781305" y="3065460"/>
              <a:chExt cx="1777999" cy="1777999"/>
            </a:xfrm>
          </p:grpSpPr>
          <p:sp>
            <p:nvSpPr>
              <p:cNvPr id="121"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122"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123" name="TextBox 122"/>
            <p:cNvSpPr txBox="1"/>
            <p:nvPr/>
          </p:nvSpPr>
          <p:spPr>
            <a:xfrm>
              <a:off x="1466850" y="5717116"/>
              <a:ext cx="3131160" cy="1071062"/>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Natural Language Questions</a:t>
              </a:r>
            </a:p>
          </p:txBody>
        </p:sp>
      </p:grpSp>
      <p:sp useBgFill="1">
        <p:nvSpPr>
          <p:cNvPr id="7" name="Rectangle 6"/>
          <p:cNvSpPr/>
          <p:nvPr/>
        </p:nvSpPr>
        <p:spPr>
          <a:xfrm>
            <a:off x="0" y="0"/>
            <a:ext cx="428262"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4" name="Title 1"/>
          <p:cNvSpPr>
            <a:spLocks noGrp="1"/>
          </p:cNvSpPr>
          <p:nvPr>
            <p:ph type="title"/>
          </p:nvPr>
        </p:nvSpPr>
        <p:spPr/>
        <p:txBody>
          <a:bodyPr/>
          <a:lstStyle/>
          <a:p>
            <a:pPr lvl="0"/>
            <a:r>
              <a:rPr lang="en-US" sz="4400" dirty="0" smtClean="0"/>
              <a:t>Share &amp; collaborate with Power BI for Office 365</a:t>
            </a:r>
            <a:endParaRPr lang="en-US" sz="4400" dirty="0"/>
          </a:p>
        </p:txBody>
      </p:sp>
      <p:grpSp>
        <p:nvGrpSpPr>
          <p:cNvPr id="9" name="Group 8"/>
          <p:cNvGrpSpPr/>
          <p:nvPr/>
        </p:nvGrpSpPr>
        <p:grpSpPr>
          <a:xfrm>
            <a:off x="4882348" y="1241199"/>
            <a:ext cx="7370766" cy="5455155"/>
            <a:chOff x="4973789" y="1371830"/>
            <a:chExt cx="7208842" cy="5335314"/>
          </a:xfrm>
        </p:grpSpPr>
        <p:pic>
          <p:nvPicPr>
            <p:cNvPr id="4" name="Picture 3"/>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4973789" y="2166284"/>
              <a:ext cx="7208842" cy="4324766"/>
            </a:xfrm>
            <a:prstGeom prst="rect">
              <a:avLst/>
            </a:prstGeom>
          </p:spPr>
        </p:pic>
        <p:grpSp>
          <p:nvGrpSpPr>
            <p:cNvPr id="112" name="Group 111"/>
            <p:cNvGrpSpPr/>
            <p:nvPr/>
          </p:nvGrpSpPr>
          <p:grpSpPr>
            <a:xfrm>
              <a:off x="4979976" y="1377360"/>
              <a:ext cx="7202655" cy="792594"/>
              <a:chOff x="4296161" y="1524072"/>
              <a:chExt cx="7291210" cy="731520"/>
            </a:xfrm>
          </p:grpSpPr>
          <p:sp>
            <p:nvSpPr>
              <p:cNvPr id="113" name="Freeform 8"/>
              <p:cNvSpPr>
                <a:spLocks noEditPoints="1"/>
              </p:cNvSpPr>
              <p:nvPr/>
            </p:nvSpPr>
            <p:spPr bwMode="black">
              <a:xfrm>
                <a:off x="791323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114" name="Rectangle 113"/>
              <p:cNvSpPr/>
              <p:nvPr/>
            </p:nvSpPr>
            <p:spPr bwMode="auto">
              <a:xfrm>
                <a:off x="4296161" y="1524072"/>
                <a:ext cx="7291210" cy="731520"/>
              </a:xfrm>
              <a:prstGeom prst="rect">
                <a:avLst/>
              </a:prstGeom>
              <a:solidFill>
                <a:schemeClr val="accent5"/>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sz="2400" dirty="0" smtClean="0">
                    <a:gradFill>
                      <a:gsLst>
                        <a:gs pos="0">
                          <a:srgbClr val="FFFFFF"/>
                        </a:gs>
                        <a:gs pos="100000">
                          <a:srgbClr val="FFFFFF"/>
                        </a:gs>
                      </a:gsLst>
                      <a:lin ang="5400000" scaled="0"/>
                    </a:gradFill>
                  </a:rPr>
                  <a:t>  Quickly create collaborative BI sites</a:t>
                </a: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16" name="Rectangle 115"/>
            <p:cNvSpPr/>
            <p:nvPr/>
          </p:nvSpPr>
          <p:spPr>
            <a:xfrm>
              <a:off x="4979976" y="1371830"/>
              <a:ext cx="7202655" cy="5335314"/>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8" name="Right Brace 117"/>
          <p:cNvSpPr/>
          <p:nvPr/>
        </p:nvSpPr>
        <p:spPr>
          <a:xfrm>
            <a:off x="4212253" y="1605959"/>
            <a:ext cx="450165" cy="4911048"/>
          </a:xfrm>
          <a:prstGeom prst="rightBrac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993061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118"/>
                                        </p:tgtEl>
                                        <p:attrNameLst>
                                          <p:attrName>style.visibility</p:attrName>
                                        </p:attrNameLst>
                                      </p:cBhvr>
                                      <p:to>
                                        <p:strVal val="visible"/>
                                      </p:to>
                                    </p:set>
                                    <p:animEffect transition="in" filter="fade">
                                      <p:cBhvr>
                                        <p:cTn id="11" dur="1000"/>
                                        <p:tgtEl>
                                          <p:spTgt spid="118"/>
                                        </p:tgtEl>
                                      </p:cBhvr>
                                    </p:animEffect>
                                  </p:childTnLst>
                                </p:cTn>
                              </p:par>
                              <p:par>
                                <p:cTn id="12" presetID="2" presetClass="entr" presetSubtype="2" decel="98000" fill="hold" nodeType="withEffect">
                                  <p:stCondLst>
                                    <p:cond delay="25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1000" fill="hold"/>
                                        <p:tgtEl>
                                          <p:spTgt spid="9"/>
                                        </p:tgtEl>
                                        <p:attrNameLst>
                                          <p:attrName>ppt_x</p:attrName>
                                        </p:attrNameLst>
                                      </p:cBhvr>
                                      <p:tavLst>
                                        <p:tav tm="0">
                                          <p:val>
                                            <p:strVal val="1+#ppt_w/2"/>
                                          </p:val>
                                        </p:tav>
                                        <p:tav tm="100000">
                                          <p:val>
                                            <p:strVal val="#ppt_x"/>
                                          </p:val>
                                        </p:tav>
                                      </p:tavLst>
                                    </p:anim>
                                    <p:anim calcmode="lin" valueType="num">
                                      <p:cBhvr additive="base">
                                        <p:cTn id="15"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426046" y="1218686"/>
            <a:ext cx="4171964" cy="5569492"/>
            <a:chOff x="426046" y="1218686"/>
            <a:chExt cx="4171964" cy="5569492"/>
          </a:xfrm>
        </p:grpSpPr>
        <p:sp>
          <p:nvSpPr>
            <p:cNvPr id="31" name="Rectangle 30"/>
            <p:cNvSpPr/>
            <p:nvPr/>
          </p:nvSpPr>
          <p:spPr>
            <a:xfrm>
              <a:off x="429386" y="2133086"/>
              <a:ext cx="914400" cy="914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32" name="Group 455"/>
            <p:cNvGrpSpPr>
              <a:grpSpLocks/>
            </p:cNvGrpSpPr>
            <p:nvPr/>
          </p:nvGrpSpPr>
          <p:grpSpPr bwMode="auto">
            <a:xfrm>
              <a:off x="657986" y="2361686"/>
              <a:ext cx="457200" cy="457200"/>
              <a:chOff x="-3781305" y="3065460"/>
              <a:chExt cx="1777999" cy="1777999"/>
            </a:xfrm>
          </p:grpSpPr>
          <p:sp>
            <p:nvSpPr>
              <p:cNvPr id="60"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61"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3" name="Rectangle 32"/>
            <p:cNvSpPr/>
            <p:nvPr/>
          </p:nvSpPr>
          <p:spPr>
            <a:xfrm>
              <a:off x="429386" y="3047486"/>
              <a:ext cx="914400" cy="9144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34" name="Group 34"/>
            <p:cNvGrpSpPr>
              <a:grpSpLocks/>
            </p:cNvGrpSpPr>
            <p:nvPr/>
          </p:nvGrpSpPr>
          <p:grpSpPr bwMode="auto">
            <a:xfrm>
              <a:off x="657986" y="3276086"/>
              <a:ext cx="457200" cy="457200"/>
              <a:chOff x="-3781305" y="3065460"/>
              <a:chExt cx="1777999" cy="1777999"/>
            </a:xfrm>
          </p:grpSpPr>
          <p:sp>
            <p:nvSpPr>
              <p:cNvPr id="58"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9"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5" name="Rectangle 34"/>
            <p:cNvSpPr/>
            <p:nvPr/>
          </p:nvSpPr>
          <p:spPr>
            <a:xfrm>
              <a:off x="429386" y="3961886"/>
              <a:ext cx="914400" cy="9144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36" name="Group 39"/>
            <p:cNvGrpSpPr>
              <a:grpSpLocks/>
            </p:cNvGrpSpPr>
            <p:nvPr/>
          </p:nvGrpSpPr>
          <p:grpSpPr bwMode="auto">
            <a:xfrm>
              <a:off x="657986" y="4190486"/>
              <a:ext cx="457200" cy="457200"/>
              <a:chOff x="-3781305" y="3065460"/>
              <a:chExt cx="1777999" cy="1777999"/>
            </a:xfrm>
          </p:grpSpPr>
          <p:sp>
            <p:nvSpPr>
              <p:cNvPr id="56"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7"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7" name="Rectangle 36"/>
            <p:cNvSpPr/>
            <p:nvPr/>
          </p:nvSpPr>
          <p:spPr>
            <a:xfrm>
              <a:off x="429386" y="4876286"/>
              <a:ext cx="9144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39" name="Group 44"/>
            <p:cNvGrpSpPr>
              <a:grpSpLocks/>
            </p:cNvGrpSpPr>
            <p:nvPr/>
          </p:nvGrpSpPr>
          <p:grpSpPr bwMode="auto">
            <a:xfrm>
              <a:off x="657986" y="5104886"/>
              <a:ext cx="457200" cy="457200"/>
              <a:chOff x="-3781305" y="3065460"/>
              <a:chExt cx="1777999" cy="1777999"/>
            </a:xfrm>
          </p:grpSpPr>
          <p:sp>
            <p:nvSpPr>
              <p:cNvPr id="54"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5"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0" name="TextBox 39"/>
            <p:cNvSpPr txBox="1"/>
            <p:nvPr/>
          </p:nvSpPr>
          <p:spPr>
            <a:xfrm>
              <a:off x="1454911" y="2246273"/>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Shared Queries</a:t>
              </a:r>
            </a:p>
          </p:txBody>
        </p:sp>
        <p:sp>
          <p:nvSpPr>
            <p:cNvPr id="41" name="TextBox 40"/>
            <p:cNvSpPr txBox="1"/>
            <p:nvPr/>
          </p:nvSpPr>
          <p:spPr>
            <a:xfrm>
              <a:off x="1454911" y="3171785"/>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Data Refresh</a:t>
              </a:r>
            </a:p>
          </p:txBody>
        </p:sp>
        <p:sp>
          <p:nvSpPr>
            <p:cNvPr id="42" name="TextBox 41"/>
            <p:cNvSpPr txBox="1"/>
            <p:nvPr/>
          </p:nvSpPr>
          <p:spPr>
            <a:xfrm>
              <a:off x="1454911" y="4039354"/>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Data Search</a:t>
              </a:r>
              <a:endParaRPr lang="en-US" sz="2800" dirty="0">
                <a:solidFill>
                  <a:schemeClr val="tx2"/>
                </a:solidFill>
                <a:latin typeface="+mj-lt"/>
                <a:ea typeface="+mn-ea"/>
                <a:cs typeface="Segoe UI"/>
              </a:endParaRPr>
            </a:p>
          </p:txBody>
        </p:sp>
        <p:sp>
          <p:nvSpPr>
            <p:cNvPr id="43" name="TextBox 42"/>
            <p:cNvSpPr txBox="1"/>
            <p:nvPr/>
          </p:nvSpPr>
          <p:spPr>
            <a:xfrm>
              <a:off x="1454911" y="5005347"/>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Mobile Access</a:t>
              </a:r>
              <a:endParaRPr lang="en-US" sz="2800" dirty="0">
                <a:solidFill>
                  <a:schemeClr val="tx2"/>
                </a:solidFill>
                <a:latin typeface="+mj-lt"/>
                <a:ea typeface="+mn-ea"/>
                <a:cs typeface="Segoe UI"/>
              </a:endParaRPr>
            </a:p>
          </p:txBody>
        </p:sp>
        <p:sp>
          <p:nvSpPr>
            <p:cNvPr id="44" name="Rectangle 43"/>
            <p:cNvSpPr/>
            <p:nvPr/>
          </p:nvSpPr>
          <p:spPr>
            <a:xfrm>
              <a:off x="426046" y="1218686"/>
              <a:ext cx="914400" cy="9144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45" name="Group 44"/>
            <p:cNvGrpSpPr>
              <a:grpSpLocks/>
            </p:cNvGrpSpPr>
            <p:nvPr/>
          </p:nvGrpSpPr>
          <p:grpSpPr bwMode="auto">
            <a:xfrm>
              <a:off x="657986" y="1447286"/>
              <a:ext cx="457200" cy="457200"/>
              <a:chOff x="-3781305" y="3065460"/>
              <a:chExt cx="1777999" cy="1777999"/>
            </a:xfrm>
          </p:grpSpPr>
          <p:sp>
            <p:nvSpPr>
              <p:cNvPr id="5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3"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6" name="TextBox 45"/>
            <p:cNvSpPr txBox="1"/>
            <p:nvPr/>
          </p:nvSpPr>
          <p:spPr>
            <a:xfrm>
              <a:off x="1466850" y="1347747"/>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BI Sites</a:t>
              </a:r>
            </a:p>
          </p:txBody>
        </p:sp>
        <p:sp>
          <p:nvSpPr>
            <p:cNvPr id="47" name="Rectangle 46"/>
            <p:cNvSpPr/>
            <p:nvPr/>
          </p:nvSpPr>
          <p:spPr>
            <a:xfrm>
              <a:off x="426046" y="5781954"/>
              <a:ext cx="914400" cy="9144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48" name="Group 44"/>
            <p:cNvGrpSpPr>
              <a:grpSpLocks/>
            </p:cNvGrpSpPr>
            <p:nvPr/>
          </p:nvGrpSpPr>
          <p:grpSpPr bwMode="auto">
            <a:xfrm>
              <a:off x="657986" y="6010554"/>
              <a:ext cx="457200" cy="457200"/>
              <a:chOff x="-3781305" y="3065460"/>
              <a:chExt cx="1777999" cy="1777999"/>
            </a:xfrm>
          </p:grpSpPr>
          <p:sp>
            <p:nvSpPr>
              <p:cNvPr id="50"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1"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9" name="TextBox 48"/>
            <p:cNvSpPr txBox="1"/>
            <p:nvPr/>
          </p:nvSpPr>
          <p:spPr>
            <a:xfrm>
              <a:off x="1466850" y="5717116"/>
              <a:ext cx="3131160" cy="1071062"/>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Natural Language Questions</a:t>
              </a:r>
            </a:p>
          </p:txBody>
        </p:sp>
      </p:grpSp>
      <p:pic>
        <p:nvPicPr>
          <p:cNvPr id="15" name="Picture 14"/>
          <p:cNvPicPr>
            <a:picLocks noChangeAspect="1"/>
          </p:cNvPicPr>
          <p:nvPr/>
        </p:nvPicPr>
        <p:blipFill rotWithShape="1">
          <a:blip r:embed="rId3" cstate="screen">
            <a:extLst>
              <a:ext uri="{28A0092B-C50C-407E-A947-70E740481C1C}">
                <a14:useLocalDpi xmlns:a14="http://schemas.microsoft.com/office/drawing/2010/main" val="0"/>
              </a:ext>
            </a:extLst>
          </a:blip>
          <a:srcRect/>
          <a:stretch/>
        </p:blipFill>
        <p:spPr>
          <a:xfrm>
            <a:off x="4927862" y="2027386"/>
            <a:ext cx="7325251" cy="4655905"/>
          </a:xfrm>
          <a:prstGeom prst="rect">
            <a:avLst/>
          </a:prstGeom>
        </p:spPr>
      </p:pic>
      <p:sp>
        <p:nvSpPr>
          <p:cNvPr id="2" name="Title 1"/>
          <p:cNvSpPr>
            <a:spLocks noGrp="1"/>
          </p:cNvSpPr>
          <p:nvPr>
            <p:ph type="title"/>
          </p:nvPr>
        </p:nvSpPr>
        <p:spPr/>
        <p:txBody>
          <a:bodyPr/>
          <a:lstStyle/>
          <a:p>
            <a:r>
              <a:rPr lang="en-US" sz="4400" dirty="0"/>
              <a:t>Share &amp; collaborate with Power BI for Office 365</a:t>
            </a:r>
            <a:r>
              <a:rPr lang="en-US" dirty="0" smtClean="0"/>
              <a:t/>
            </a:r>
            <a:br>
              <a:rPr lang="en-US" dirty="0" smtClean="0"/>
            </a:br>
            <a:endParaRPr lang="en-US" dirty="0"/>
          </a:p>
        </p:txBody>
      </p:sp>
      <p:grpSp>
        <p:nvGrpSpPr>
          <p:cNvPr id="63" name="Group 62"/>
          <p:cNvGrpSpPr/>
          <p:nvPr/>
        </p:nvGrpSpPr>
        <p:grpSpPr>
          <a:xfrm>
            <a:off x="4888674" y="1241199"/>
            <a:ext cx="7364440" cy="5455155"/>
            <a:chOff x="4979976" y="1371830"/>
            <a:chExt cx="7202655" cy="5335314"/>
          </a:xfrm>
        </p:grpSpPr>
        <p:grpSp>
          <p:nvGrpSpPr>
            <p:cNvPr id="65" name="Group 64"/>
            <p:cNvGrpSpPr/>
            <p:nvPr/>
          </p:nvGrpSpPr>
          <p:grpSpPr>
            <a:xfrm>
              <a:off x="4979976" y="1377360"/>
              <a:ext cx="7202655" cy="792594"/>
              <a:chOff x="4296161" y="1524072"/>
              <a:chExt cx="7291210" cy="731520"/>
            </a:xfrm>
          </p:grpSpPr>
          <p:sp>
            <p:nvSpPr>
              <p:cNvPr id="67" name="Freeform 8"/>
              <p:cNvSpPr>
                <a:spLocks noEditPoints="1"/>
              </p:cNvSpPr>
              <p:nvPr/>
            </p:nvSpPr>
            <p:spPr bwMode="black">
              <a:xfrm>
                <a:off x="791323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68" name="Rectangle 67"/>
              <p:cNvSpPr/>
              <p:nvPr/>
            </p:nvSpPr>
            <p:spPr bwMode="auto">
              <a:xfrm>
                <a:off x="4296161" y="1524072"/>
                <a:ext cx="7291210" cy="731520"/>
              </a:xfrm>
              <a:prstGeom prst="rect">
                <a:avLst/>
              </a:prstGeom>
              <a:solidFill>
                <a:schemeClr val="accent5"/>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sz="2400" dirty="0">
                    <a:gradFill>
                      <a:gsLst>
                        <a:gs pos="0">
                          <a:srgbClr val="FFFFFF"/>
                        </a:gs>
                        <a:gs pos="100000">
                          <a:srgbClr val="FFFFFF"/>
                        </a:gs>
                      </a:gsLst>
                      <a:lin ang="5400000" scaled="0"/>
                    </a:gradFill>
                  </a:rPr>
                  <a:t>  Manage data queries for the </a:t>
                </a:r>
                <a:r>
                  <a:rPr lang="en-US" sz="2400" dirty="0" smtClean="0">
                    <a:gradFill>
                      <a:gsLst>
                        <a:gs pos="0">
                          <a:srgbClr val="FFFFFF"/>
                        </a:gs>
                        <a:gs pos="100000">
                          <a:srgbClr val="FFFFFF"/>
                        </a:gs>
                      </a:gsLst>
                      <a:lin ang="5400000" scaled="0"/>
                    </a:gradFill>
                  </a:rPr>
                  <a:t>team</a:t>
                </a:r>
                <a:endParaRPr lang="en-US" sz="2400" dirty="0">
                  <a:gradFill>
                    <a:gsLst>
                      <a:gs pos="0">
                        <a:srgbClr val="FFFFFF"/>
                      </a:gs>
                      <a:gs pos="100000">
                        <a:srgbClr val="FFFFFF"/>
                      </a:gs>
                    </a:gsLst>
                    <a:lin ang="5400000" scaled="0"/>
                  </a:gradFill>
                </a:endParaRPr>
              </a:p>
            </p:txBody>
          </p:sp>
        </p:grpSp>
        <p:sp>
          <p:nvSpPr>
            <p:cNvPr id="66" name="Rectangle 65"/>
            <p:cNvSpPr/>
            <p:nvPr/>
          </p:nvSpPr>
          <p:spPr>
            <a:xfrm>
              <a:off x="4979976" y="1371830"/>
              <a:ext cx="7202655" cy="5335314"/>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0" name="Right Brace 69"/>
          <p:cNvSpPr/>
          <p:nvPr/>
        </p:nvSpPr>
        <p:spPr>
          <a:xfrm>
            <a:off x="4212253" y="1605959"/>
            <a:ext cx="450165" cy="4911048"/>
          </a:xfrm>
          <a:prstGeom prst="rightBrac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205878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5212078" y="2335206"/>
            <a:ext cx="7001847" cy="3747243"/>
            <a:chOff x="3558716" y="2452953"/>
            <a:chExt cx="6621402" cy="3543639"/>
          </a:xfrm>
        </p:grpSpPr>
        <p:grpSp>
          <p:nvGrpSpPr>
            <p:cNvPr id="4" name="Group 3"/>
            <p:cNvGrpSpPr/>
            <p:nvPr/>
          </p:nvGrpSpPr>
          <p:grpSpPr>
            <a:xfrm>
              <a:off x="3558716" y="2452953"/>
              <a:ext cx="6621402" cy="3543639"/>
              <a:chOff x="4022012" y="2465145"/>
              <a:chExt cx="6621402" cy="3543639"/>
            </a:xfrm>
          </p:grpSpPr>
          <p:pic>
            <p:nvPicPr>
              <p:cNvPr id="195586" name="Picture 2" descr="1"/>
              <p:cNvPicPr>
                <a:picLocks noChangeAspect="1" noChangeArrowheads="1"/>
              </p:cNvPicPr>
              <p:nvPr/>
            </p:nvPicPr>
            <p:blipFill rotWithShape="1">
              <a:blip r:embed="rId3" cstate="screen">
                <a:extLst>
                  <a:ext uri="{28A0092B-C50C-407E-A947-70E740481C1C}">
                    <a14:useLocalDpi xmlns:a14="http://schemas.microsoft.com/office/drawing/2010/main" val="0"/>
                  </a:ext>
                </a:extLst>
              </a:blip>
              <a:srcRect/>
              <a:stretch/>
            </p:blipFill>
            <p:spPr bwMode="auto">
              <a:xfrm>
                <a:off x="4022012" y="2465145"/>
                <a:ext cx="6621401" cy="3543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9209921" y="4118063"/>
                <a:ext cx="1433493" cy="3657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sp>
          <p:nvSpPr>
            <p:cNvPr id="6" name="TextBox 5"/>
            <p:cNvSpPr txBox="1"/>
            <p:nvPr/>
          </p:nvSpPr>
          <p:spPr>
            <a:xfrm>
              <a:off x="7331202" y="4007687"/>
              <a:ext cx="1520190" cy="553002"/>
            </a:xfrm>
            <a:prstGeom prst="rect">
              <a:avLst/>
            </a:prstGeom>
            <a:solidFill>
              <a:schemeClr val="bg1"/>
            </a:solidFill>
          </p:spPr>
          <p:txBody>
            <a:bodyPr wrap="square" rtlCol="0">
              <a:spAutoFit/>
            </a:bodyPr>
            <a:lstStyle/>
            <a:p>
              <a:r>
                <a:rPr lang="en-US" sz="1600" dirty="0" smtClean="0">
                  <a:solidFill>
                    <a:schemeClr val="bg1">
                      <a:lumMod val="50000"/>
                    </a:schemeClr>
                  </a:solidFill>
                </a:rPr>
                <a:t>Power BI</a:t>
              </a:r>
              <a:br>
                <a:rPr lang="en-US" sz="1600" dirty="0" smtClean="0">
                  <a:solidFill>
                    <a:schemeClr val="bg1">
                      <a:lumMod val="50000"/>
                    </a:schemeClr>
                  </a:solidFill>
                </a:rPr>
              </a:br>
              <a:r>
                <a:rPr lang="en-US" sz="1600" dirty="0" smtClean="0">
                  <a:solidFill>
                    <a:schemeClr val="bg1">
                      <a:lumMod val="50000"/>
                    </a:schemeClr>
                  </a:solidFill>
                </a:rPr>
                <a:t>for Office 365</a:t>
              </a:r>
              <a:endParaRPr lang="en-US" sz="1600" dirty="0">
                <a:solidFill>
                  <a:schemeClr val="bg1">
                    <a:lumMod val="50000"/>
                  </a:schemeClr>
                </a:solidFill>
              </a:endParaRPr>
            </a:p>
          </p:txBody>
        </p:sp>
        <p:sp>
          <p:nvSpPr>
            <p:cNvPr id="18" name="TextBox 17"/>
            <p:cNvSpPr txBox="1"/>
            <p:nvPr/>
          </p:nvSpPr>
          <p:spPr>
            <a:xfrm>
              <a:off x="7569988" y="5319111"/>
              <a:ext cx="2610129" cy="553002"/>
            </a:xfrm>
            <a:prstGeom prst="rect">
              <a:avLst/>
            </a:prstGeom>
            <a:solidFill>
              <a:schemeClr val="bg1"/>
            </a:solidFill>
          </p:spPr>
          <p:txBody>
            <a:bodyPr wrap="square" rtlCol="0">
              <a:spAutoFit/>
            </a:bodyPr>
            <a:lstStyle/>
            <a:p>
              <a:r>
                <a:rPr lang="en-US" sz="1600" dirty="0" smtClean="0">
                  <a:solidFill>
                    <a:schemeClr val="bg1">
                      <a:lumMod val="50000"/>
                    </a:schemeClr>
                  </a:solidFill>
                </a:rPr>
                <a:t>Data Management Gateway</a:t>
              </a:r>
            </a:p>
            <a:p>
              <a:r>
                <a:rPr lang="en-US" sz="1600" dirty="0" smtClean="0">
                  <a:solidFill>
                    <a:schemeClr val="bg1">
                      <a:lumMod val="50000"/>
                    </a:schemeClr>
                  </a:solidFill>
                </a:rPr>
                <a:t>Installed on-premises</a:t>
              </a:r>
              <a:endParaRPr lang="en-US" sz="1600" dirty="0">
                <a:solidFill>
                  <a:schemeClr val="bg1">
                    <a:lumMod val="50000"/>
                  </a:schemeClr>
                </a:solidFill>
              </a:endParaRPr>
            </a:p>
          </p:txBody>
        </p:sp>
        <p:sp>
          <p:nvSpPr>
            <p:cNvPr id="19" name="TextBox 18"/>
            <p:cNvSpPr txBox="1"/>
            <p:nvPr/>
          </p:nvSpPr>
          <p:spPr>
            <a:xfrm>
              <a:off x="8746625" y="4128672"/>
              <a:ext cx="1235700" cy="320159"/>
            </a:xfrm>
            <a:prstGeom prst="rect">
              <a:avLst/>
            </a:prstGeom>
            <a:solidFill>
              <a:schemeClr val="bg1"/>
            </a:solidFill>
          </p:spPr>
          <p:txBody>
            <a:bodyPr wrap="square" rtlCol="0">
              <a:spAutoFit/>
            </a:bodyPr>
            <a:lstStyle/>
            <a:p>
              <a:r>
                <a:rPr lang="en-US" sz="1600" dirty="0" smtClean="0">
                  <a:solidFill>
                    <a:schemeClr val="bg1">
                      <a:lumMod val="50000"/>
                    </a:schemeClr>
                  </a:solidFill>
                </a:rPr>
                <a:t>Workbook</a:t>
              </a:r>
              <a:endParaRPr lang="en-US" sz="1600" dirty="0">
                <a:solidFill>
                  <a:schemeClr val="bg1">
                    <a:lumMod val="50000"/>
                  </a:schemeClr>
                </a:solidFill>
              </a:endParaRPr>
            </a:p>
          </p:txBody>
        </p:sp>
        <p:sp>
          <p:nvSpPr>
            <p:cNvPr id="65" name="TextBox 64"/>
            <p:cNvSpPr txBox="1"/>
            <p:nvPr/>
          </p:nvSpPr>
          <p:spPr>
            <a:xfrm>
              <a:off x="3682249" y="4513507"/>
              <a:ext cx="1520190" cy="320159"/>
            </a:xfrm>
            <a:prstGeom prst="rect">
              <a:avLst/>
            </a:prstGeom>
            <a:solidFill>
              <a:schemeClr val="bg1"/>
            </a:solidFill>
          </p:spPr>
          <p:txBody>
            <a:bodyPr wrap="square" rtlCol="0">
              <a:spAutoFit/>
            </a:bodyPr>
            <a:lstStyle/>
            <a:p>
              <a:r>
                <a:rPr lang="en-US" sz="1600" dirty="0" smtClean="0">
                  <a:solidFill>
                    <a:schemeClr val="bg2">
                      <a:lumMod val="90000"/>
                    </a:schemeClr>
                  </a:solidFill>
                </a:rPr>
                <a:t>Cloud</a:t>
              </a:r>
              <a:endParaRPr lang="en-US" sz="1600" dirty="0">
                <a:solidFill>
                  <a:schemeClr val="bg2">
                    <a:lumMod val="90000"/>
                  </a:schemeClr>
                </a:solidFill>
              </a:endParaRPr>
            </a:p>
          </p:txBody>
        </p:sp>
        <p:sp>
          <p:nvSpPr>
            <p:cNvPr id="66" name="TextBox 65"/>
            <p:cNvSpPr txBox="1"/>
            <p:nvPr/>
          </p:nvSpPr>
          <p:spPr>
            <a:xfrm>
              <a:off x="3682249" y="5038716"/>
              <a:ext cx="1520190" cy="320159"/>
            </a:xfrm>
            <a:prstGeom prst="rect">
              <a:avLst/>
            </a:prstGeom>
            <a:solidFill>
              <a:schemeClr val="bg1"/>
            </a:solidFill>
          </p:spPr>
          <p:txBody>
            <a:bodyPr wrap="square" rtlCol="0">
              <a:spAutoFit/>
            </a:bodyPr>
            <a:lstStyle/>
            <a:p>
              <a:r>
                <a:rPr lang="en-US" sz="1600" dirty="0" smtClean="0">
                  <a:solidFill>
                    <a:schemeClr val="bg2">
                      <a:lumMod val="90000"/>
                    </a:schemeClr>
                  </a:solidFill>
                </a:rPr>
                <a:t>On Premise</a:t>
              </a:r>
              <a:endParaRPr lang="en-US" sz="1600" dirty="0">
                <a:solidFill>
                  <a:schemeClr val="bg2">
                    <a:lumMod val="90000"/>
                  </a:schemeClr>
                </a:solidFill>
              </a:endParaRPr>
            </a:p>
          </p:txBody>
        </p:sp>
      </p:grpSp>
      <p:sp>
        <p:nvSpPr>
          <p:cNvPr id="21" name="Title 1"/>
          <p:cNvSpPr>
            <a:spLocks noGrp="1"/>
          </p:cNvSpPr>
          <p:nvPr>
            <p:ph type="title"/>
          </p:nvPr>
        </p:nvSpPr>
        <p:spPr/>
        <p:txBody>
          <a:bodyPr/>
          <a:lstStyle/>
          <a:p>
            <a:r>
              <a:rPr lang="en-US" sz="4400" dirty="0"/>
              <a:t>Share &amp; collaborate with Power BI for Office 365</a:t>
            </a:r>
            <a:r>
              <a:rPr lang="en-US" dirty="0" smtClean="0"/>
              <a:t/>
            </a:r>
            <a:br>
              <a:rPr lang="en-US" dirty="0" smtClean="0"/>
            </a:br>
            <a:endParaRPr lang="en-US" dirty="0"/>
          </a:p>
        </p:txBody>
      </p:sp>
      <p:grpSp>
        <p:nvGrpSpPr>
          <p:cNvPr id="22" name="Group 21"/>
          <p:cNvGrpSpPr/>
          <p:nvPr/>
        </p:nvGrpSpPr>
        <p:grpSpPr>
          <a:xfrm>
            <a:off x="426046" y="1218686"/>
            <a:ext cx="4171964" cy="5569492"/>
            <a:chOff x="426046" y="1218686"/>
            <a:chExt cx="4171964" cy="5569492"/>
          </a:xfrm>
        </p:grpSpPr>
        <p:sp>
          <p:nvSpPr>
            <p:cNvPr id="24" name="Rectangle 23"/>
            <p:cNvSpPr/>
            <p:nvPr/>
          </p:nvSpPr>
          <p:spPr>
            <a:xfrm>
              <a:off x="429386" y="2133086"/>
              <a:ext cx="914400" cy="9144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9" name="Group 455"/>
            <p:cNvGrpSpPr>
              <a:grpSpLocks/>
            </p:cNvGrpSpPr>
            <p:nvPr/>
          </p:nvGrpSpPr>
          <p:grpSpPr bwMode="auto">
            <a:xfrm>
              <a:off x="657986" y="2361686"/>
              <a:ext cx="457200" cy="457200"/>
              <a:chOff x="-3781305" y="3065460"/>
              <a:chExt cx="1777999" cy="1777999"/>
            </a:xfrm>
          </p:grpSpPr>
          <p:sp>
            <p:nvSpPr>
              <p:cNvPr id="57"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8"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0" name="Rectangle 29"/>
            <p:cNvSpPr/>
            <p:nvPr/>
          </p:nvSpPr>
          <p:spPr>
            <a:xfrm>
              <a:off x="429386" y="3047486"/>
              <a:ext cx="914400" cy="914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31" name="Group 34"/>
            <p:cNvGrpSpPr>
              <a:grpSpLocks/>
            </p:cNvGrpSpPr>
            <p:nvPr/>
          </p:nvGrpSpPr>
          <p:grpSpPr bwMode="auto">
            <a:xfrm>
              <a:off x="657986" y="3276086"/>
              <a:ext cx="457200" cy="457200"/>
              <a:chOff x="-3781305" y="3065460"/>
              <a:chExt cx="1777999" cy="1777999"/>
            </a:xfrm>
          </p:grpSpPr>
          <p:sp>
            <p:nvSpPr>
              <p:cNvPr id="55"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6"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2" name="Rectangle 31"/>
            <p:cNvSpPr/>
            <p:nvPr/>
          </p:nvSpPr>
          <p:spPr>
            <a:xfrm>
              <a:off x="429386" y="3961886"/>
              <a:ext cx="914400" cy="9144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33" name="Group 39"/>
            <p:cNvGrpSpPr>
              <a:grpSpLocks/>
            </p:cNvGrpSpPr>
            <p:nvPr/>
          </p:nvGrpSpPr>
          <p:grpSpPr bwMode="auto">
            <a:xfrm>
              <a:off x="657986" y="4190486"/>
              <a:ext cx="457200" cy="457200"/>
              <a:chOff x="-3781305" y="3065460"/>
              <a:chExt cx="1777999" cy="1777999"/>
            </a:xfrm>
          </p:grpSpPr>
          <p:sp>
            <p:nvSpPr>
              <p:cNvPr id="5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4"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4" name="Rectangle 33"/>
            <p:cNvSpPr/>
            <p:nvPr/>
          </p:nvSpPr>
          <p:spPr>
            <a:xfrm>
              <a:off x="429386" y="4876286"/>
              <a:ext cx="9144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35" name="Group 44"/>
            <p:cNvGrpSpPr>
              <a:grpSpLocks/>
            </p:cNvGrpSpPr>
            <p:nvPr/>
          </p:nvGrpSpPr>
          <p:grpSpPr bwMode="auto">
            <a:xfrm>
              <a:off x="657986" y="5104886"/>
              <a:ext cx="457200" cy="457200"/>
              <a:chOff x="-3781305" y="3065460"/>
              <a:chExt cx="1777999" cy="1777999"/>
            </a:xfrm>
          </p:grpSpPr>
          <p:sp>
            <p:nvSpPr>
              <p:cNvPr id="51"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2"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6" name="TextBox 35"/>
            <p:cNvSpPr txBox="1"/>
            <p:nvPr/>
          </p:nvSpPr>
          <p:spPr>
            <a:xfrm>
              <a:off x="1454911" y="2246273"/>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Shared Queries</a:t>
              </a:r>
            </a:p>
          </p:txBody>
        </p:sp>
        <p:sp>
          <p:nvSpPr>
            <p:cNvPr id="37" name="TextBox 36"/>
            <p:cNvSpPr txBox="1"/>
            <p:nvPr/>
          </p:nvSpPr>
          <p:spPr>
            <a:xfrm>
              <a:off x="1454911" y="3171785"/>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Data Refresh</a:t>
              </a:r>
            </a:p>
          </p:txBody>
        </p:sp>
        <p:sp>
          <p:nvSpPr>
            <p:cNvPr id="39" name="TextBox 38"/>
            <p:cNvSpPr txBox="1"/>
            <p:nvPr/>
          </p:nvSpPr>
          <p:spPr>
            <a:xfrm>
              <a:off x="1454911" y="4039354"/>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Data Search</a:t>
              </a:r>
              <a:endParaRPr lang="en-US" sz="2800" dirty="0">
                <a:solidFill>
                  <a:schemeClr val="tx2"/>
                </a:solidFill>
                <a:latin typeface="+mj-lt"/>
                <a:ea typeface="+mn-ea"/>
                <a:cs typeface="Segoe UI"/>
              </a:endParaRPr>
            </a:p>
          </p:txBody>
        </p:sp>
        <p:sp>
          <p:nvSpPr>
            <p:cNvPr id="40" name="TextBox 39"/>
            <p:cNvSpPr txBox="1"/>
            <p:nvPr/>
          </p:nvSpPr>
          <p:spPr>
            <a:xfrm>
              <a:off x="1454911" y="5005347"/>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Mobile Access</a:t>
              </a:r>
              <a:endParaRPr lang="en-US" sz="2800" dirty="0">
                <a:solidFill>
                  <a:schemeClr val="tx2"/>
                </a:solidFill>
                <a:latin typeface="+mj-lt"/>
                <a:ea typeface="+mn-ea"/>
                <a:cs typeface="Segoe UI"/>
              </a:endParaRPr>
            </a:p>
          </p:txBody>
        </p:sp>
        <p:sp>
          <p:nvSpPr>
            <p:cNvPr id="41" name="Rectangle 40"/>
            <p:cNvSpPr/>
            <p:nvPr/>
          </p:nvSpPr>
          <p:spPr>
            <a:xfrm>
              <a:off x="426046" y="1218686"/>
              <a:ext cx="914400" cy="9144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42" name="Group 44"/>
            <p:cNvGrpSpPr>
              <a:grpSpLocks/>
            </p:cNvGrpSpPr>
            <p:nvPr/>
          </p:nvGrpSpPr>
          <p:grpSpPr bwMode="auto">
            <a:xfrm>
              <a:off x="657986" y="1447286"/>
              <a:ext cx="457200" cy="457200"/>
              <a:chOff x="-3781305" y="3065460"/>
              <a:chExt cx="1777999" cy="1777999"/>
            </a:xfrm>
          </p:grpSpPr>
          <p:sp>
            <p:nvSpPr>
              <p:cNvPr id="49"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0"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3" name="TextBox 42"/>
            <p:cNvSpPr txBox="1"/>
            <p:nvPr/>
          </p:nvSpPr>
          <p:spPr>
            <a:xfrm>
              <a:off x="1466850" y="1347747"/>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BI Sites</a:t>
              </a:r>
            </a:p>
          </p:txBody>
        </p:sp>
        <p:sp>
          <p:nvSpPr>
            <p:cNvPr id="44" name="Rectangle 43"/>
            <p:cNvSpPr/>
            <p:nvPr/>
          </p:nvSpPr>
          <p:spPr>
            <a:xfrm>
              <a:off x="426046" y="5781954"/>
              <a:ext cx="914400" cy="9144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45" name="Group 44"/>
            <p:cNvGrpSpPr>
              <a:grpSpLocks/>
            </p:cNvGrpSpPr>
            <p:nvPr/>
          </p:nvGrpSpPr>
          <p:grpSpPr bwMode="auto">
            <a:xfrm>
              <a:off x="657986" y="6010554"/>
              <a:ext cx="457200" cy="457200"/>
              <a:chOff x="-3781305" y="3065460"/>
              <a:chExt cx="1777999" cy="1777999"/>
            </a:xfrm>
          </p:grpSpPr>
          <p:sp>
            <p:nvSpPr>
              <p:cNvPr id="47"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8"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6" name="TextBox 45"/>
            <p:cNvSpPr txBox="1"/>
            <p:nvPr/>
          </p:nvSpPr>
          <p:spPr>
            <a:xfrm>
              <a:off x="1466850" y="5717116"/>
              <a:ext cx="3131160" cy="1071062"/>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Natural Language Questions</a:t>
              </a:r>
            </a:p>
          </p:txBody>
        </p:sp>
      </p:grpSp>
      <p:grpSp>
        <p:nvGrpSpPr>
          <p:cNvPr id="59" name="Group 58"/>
          <p:cNvGrpSpPr/>
          <p:nvPr/>
        </p:nvGrpSpPr>
        <p:grpSpPr>
          <a:xfrm>
            <a:off x="4888674" y="1241199"/>
            <a:ext cx="7364440" cy="5455155"/>
            <a:chOff x="4979976" y="1371830"/>
            <a:chExt cx="7202655" cy="5335314"/>
          </a:xfrm>
        </p:grpSpPr>
        <p:grpSp>
          <p:nvGrpSpPr>
            <p:cNvPr id="60" name="Group 59"/>
            <p:cNvGrpSpPr/>
            <p:nvPr/>
          </p:nvGrpSpPr>
          <p:grpSpPr>
            <a:xfrm>
              <a:off x="4979976" y="1377360"/>
              <a:ext cx="7202655" cy="792594"/>
              <a:chOff x="4296161" y="1524072"/>
              <a:chExt cx="7291210" cy="731520"/>
            </a:xfrm>
          </p:grpSpPr>
          <p:sp>
            <p:nvSpPr>
              <p:cNvPr id="63" name="Freeform 8"/>
              <p:cNvSpPr>
                <a:spLocks noEditPoints="1"/>
              </p:cNvSpPr>
              <p:nvPr/>
            </p:nvSpPr>
            <p:spPr bwMode="black">
              <a:xfrm>
                <a:off x="791323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64" name="Rectangle 63"/>
              <p:cNvSpPr/>
              <p:nvPr/>
            </p:nvSpPr>
            <p:spPr bwMode="auto">
              <a:xfrm>
                <a:off x="4296161" y="1524072"/>
                <a:ext cx="7291210" cy="731520"/>
              </a:xfrm>
              <a:prstGeom prst="rect">
                <a:avLst/>
              </a:prstGeom>
              <a:solidFill>
                <a:schemeClr val="accent5"/>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sz="2400" dirty="0">
                    <a:gradFill>
                      <a:gsLst>
                        <a:gs pos="0">
                          <a:srgbClr val="FFFFFF"/>
                        </a:gs>
                        <a:gs pos="100000">
                          <a:srgbClr val="FFFFFF"/>
                        </a:gs>
                      </a:gsLst>
                      <a:lin ang="5400000" scaled="0"/>
                    </a:gradFill>
                  </a:rPr>
                  <a:t>  </a:t>
                </a:r>
                <a:r>
                  <a:rPr lang="en-US" sz="2400" dirty="0" smtClean="0">
                    <a:gradFill>
                      <a:gsLst>
                        <a:gs pos="0">
                          <a:srgbClr val="FFFFFF"/>
                        </a:gs>
                        <a:gs pos="100000">
                          <a:srgbClr val="FFFFFF"/>
                        </a:gs>
                      </a:gsLst>
                      <a:lin ang="5400000" scaled="0"/>
                    </a:gradFill>
                  </a:rPr>
                  <a:t>Keep reports up to date with scheduled data refresh</a:t>
                </a:r>
                <a:endParaRPr lang="en-US" sz="2400" dirty="0">
                  <a:gradFill>
                    <a:gsLst>
                      <a:gs pos="0">
                        <a:srgbClr val="FFFFFF"/>
                      </a:gs>
                      <a:gs pos="100000">
                        <a:srgbClr val="FFFFFF"/>
                      </a:gs>
                    </a:gsLst>
                    <a:lin ang="5400000" scaled="0"/>
                  </a:gradFill>
                </a:endParaRPr>
              </a:p>
            </p:txBody>
          </p:sp>
        </p:grpSp>
        <p:sp>
          <p:nvSpPr>
            <p:cNvPr id="61" name="Rectangle 60"/>
            <p:cNvSpPr/>
            <p:nvPr/>
          </p:nvSpPr>
          <p:spPr>
            <a:xfrm>
              <a:off x="4979976" y="1371830"/>
              <a:ext cx="7202655" cy="5335314"/>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 name="Straight Connector 8"/>
          <p:cNvCxnSpPr/>
          <p:nvPr/>
        </p:nvCxnSpPr>
        <p:spPr>
          <a:xfrm>
            <a:off x="4888674" y="4966158"/>
            <a:ext cx="7364440" cy="0"/>
          </a:xfrm>
          <a:prstGeom prst="line">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cxnSp>
      <p:sp>
        <p:nvSpPr>
          <p:cNvPr id="68" name="Right Brace 67"/>
          <p:cNvSpPr/>
          <p:nvPr/>
        </p:nvSpPr>
        <p:spPr>
          <a:xfrm>
            <a:off x="4212253" y="1605959"/>
            <a:ext cx="450165" cy="4911048"/>
          </a:xfrm>
          <a:prstGeom prst="rightBrac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701143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875974" y="2024328"/>
            <a:ext cx="7377139" cy="4672026"/>
          </a:xfrm>
          <a:prstGeom prst="rect">
            <a:avLst/>
          </a:prstGeom>
        </p:spPr>
      </p:pic>
      <p:sp>
        <p:nvSpPr>
          <p:cNvPr id="62" name="Freeform 8"/>
          <p:cNvSpPr>
            <a:spLocks noEditPoints="1"/>
          </p:cNvSpPr>
          <p:nvPr/>
        </p:nvSpPr>
        <p:spPr bwMode="black">
          <a:xfrm>
            <a:off x="698477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15" name="Title 1"/>
          <p:cNvSpPr>
            <a:spLocks noGrp="1"/>
          </p:cNvSpPr>
          <p:nvPr>
            <p:ph type="title"/>
          </p:nvPr>
        </p:nvSpPr>
        <p:spPr/>
        <p:txBody>
          <a:bodyPr/>
          <a:lstStyle/>
          <a:p>
            <a:r>
              <a:rPr lang="en-US" sz="4400" dirty="0"/>
              <a:t>Share &amp; collaborate with Power BI for Office 365</a:t>
            </a:r>
            <a:r>
              <a:rPr lang="en-US" dirty="0" smtClean="0"/>
              <a:t/>
            </a:r>
            <a:br>
              <a:rPr lang="en-US" dirty="0" smtClean="0"/>
            </a:br>
            <a:endParaRPr lang="en-US" dirty="0"/>
          </a:p>
        </p:txBody>
      </p:sp>
      <p:grpSp>
        <p:nvGrpSpPr>
          <p:cNvPr id="18" name="Group 17"/>
          <p:cNvGrpSpPr/>
          <p:nvPr/>
        </p:nvGrpSpPr>
        <p:grpSpPr>
          <a:xfrm>
            <a:off x="426046" y="1218686"/>
            <a:ext cx="4171964" cy="5569492"/>
            <a:chOff x="426046" y="1218686"/>
            <a:chExt cx="4171964" cy="5569492"/>
          </a:xfrm>
        </p:grpSpPr>
        <p:sp>
          <p:nvSpPr>
            <p:cNvPr id="19" name="Rectangle 18"/>
            <p:cNvSpPr/>
            <p:nvPr/>
          </p:nvSpPr>
          <p:spPr>
            <a:xfrm>
              <a:off x="429386" y="2133086"/>
              <a:ext cx="914400" cy="9144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0" name="Group 455"/>
            <p:cNvGrpSpPr>
              <a:grpSpLocks/>
            </p:cNvGrpSpPr>
            <p:nvPr/>
          </p:nvGrpSpPr>
          <p:grpSpPr bwMode="auto">
            <a:xfrm>
              <a:off x="657986" y="2361686"/>
              <a:ext cx="457200" cy="457200"/>
              <a:chOff x="-3781305" y="3065460"/>
              <a:chExt cx="1777999" cy="1777999"/>
            </a:xfrm>
          </p:grpSpPr>
          <p:sp>
            <p:nvSpPr>
              <p:cNvPr id="5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4"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1" name="Rectangle 20"/>
            <p:cNvSpPr/>
            <p:nvPr/>
          </p:nvSpPr>
          <p:spPr>
            <a:xfrm>
              <a:off x="429386" y="3047486"/>
              <a:ext cx="914400" cy="9144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2" name="Group 34"/>
            <p:cNvGrpSpPr>
              <a:grpSpLocks/>
            </p:cNvGrpSpPr>
            <p:nvPr/>
          </p:nvGrpSpPr>
          <p:grpSpPr bwMode="auto">
            <a:xfrm>
              <a:off x="657986" y="3276086"/>
              <a:ext cx="457200" cy="457200"/>
              <a:chOff x="-3781305" y="3065460"/>
              <a:chExt cx="1777999" cy="1777999"/>
            </a:xfrm>
          </p:grpSpPr>
          <p:sp>
            <p:nvSpPr>
              <p:cNvPr id="51"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2"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4" name="Rectangle 23"/>
            <p:cNvSpPr/>
            <p:nvPr/>
          </p:nvSpPr>
          <p:spPr>
            <a:xfrm>
              <a:off x="429386" y="3961886"/>
              <a:ext cx="914400" cy="914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9" name="Group 39"/>
            <p:cNvGrpSpPr>
              <a:grpSpLocks/>
            </p:cNvGrpSpPr>
            <p:nvPr/>
          </p:nvGrpSpPr>
          <p:grpSpPr bwMode="auto">
            <a:xfrm>
              <a:off x="657986" y="4190486"/>
              <a:ext cx="457200" cy="457200"/>
              <a:chOff x="-3781305" y="3065460"/>
              <a:chExt cx="1777999" cy="1777999"/>
            </a:xfrm>
          </p:grpSpPr>
          <p:sp>
            <p:nvSpPr>
              <p:cNvPr id="49"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0"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0" name="Rectangle 29"/>
            <p:cNvSpPr/>
            <p:nvPr/>
          </p:nvSpPr>
          <p:spPr>
            <a:xfrm>
              <a:off x="429386" y="4876286"/>
              <a:ext cx="9144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31" name="Group 44"/>
            <p:cNvGrpSpPr>
              <a:grpSpLocks/>
            </p:cNvGrpSpPr>
            <p:nvPr/>
          </p:nvGrpSpPr>
          <p:grpSpPr bwMode="auto">
            <a:xfrm>
              <a:off x="657986" y="5104886"/>
              <a:ext cx="457200" cy="457200"/>
              <a:chOff x="-3781305" y="3065460"/>
              <a:chExt cx="1777999" cy="1777999"/>
            </a:xfrm>
          </p:grpSpPr>
          <p:sp>
            <p:nvSpPr>
              <p:cNvPr id="47"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8"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2" name="TextBox 31"/>
            <p:cNvSpPr txBox="1"/>
            <p:nvPr/>
          </p:nvSpPr>
          <p:spPr>
            <a:xfrm>
              <a:off x="1454911" y="2246273"/>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Shared Queries</a:t>
              </a:r>
            </a:p>
          </p:txBody>
        </p:sp>
        <p:sp>
          <p:nvSpPr>
            <p:cNvPr id="33" name="TextBox 32"/>
            <p:cNvSpPr txBox="1"/>
            <p:nvPr/>
          </p:nvSpPr>
          <p:spPr>
            <a:xfrm>
              <a:off x="1454911" y="3171785"/>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Data Refresh</a:t>
              </a:r>
            </a:p>
          </p:txBody>
        </p:sp>
        <p:sp>
          <p:nvSpPr>
            <p:cNvPr id="34" name="TextBox 33"/>
            <p:cNvSpPr txBox="1"/>
            <p:nvPr/>
          </p:nvSpPr>
          <p:spPr>
            <a:xfrm>
              <a:off x="1454911" y="4039354"/>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Data Search</a:t>
              </a:r>
              <a:endParaRPr lang="en-US" sz="2800" dirty="0">
                <a:solidFill>
                  <a:schemeClr val="tx2"/>
                </a:solidFill>
                <a:latin typeface="+mj-lt"/>
                <a:ea typeface="+mn-ea"/>
                <a:cs typeface="Segoe UI"/>
              </a:endParaRPr>
            </a:p>
          </p:txBody>
        </p:sp>
        <p:sp>
          <p:nvSpPr>
            <p:cNvPr id="35" name="TextBox 34"/>
            <p:cNvSpPr txBox="1"/>
            <p:nvPr/>
          </p:nvSpPr>
          <p:spPr>
            <a:xfrm>
              <a:off x="1454911" y="5005347"/>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Mobile Access</a:t>
              </a:r>
              <a:endParaRPr lang="en-US" sz="2800" dirty="0">
                <a:solidFill>
                  <a:schemeClr val="tx2"/>
                </a:solidFill>
                <a:latin typeface="+mj-lt"/>
                <a:ea typeface="+mn-ea"/>
                <a:cs typeface="Segoe UI"/>
              </a:endParaRPr>
            </a:p>
          </p:txBody>
        </p:sp>
        <p:sp>
          <p:nvSpPr>
            <p:cNvPr id="36" name="Rectangle 35"/>
            <p:cNvSpPr/>
            <p:nvPr/>
          </p:nvSpPr>
          <p:spPr>
            <a:xfrm>
              <a:off x="426046" y="1218686"/>
              <a:ext cx="914400" cy="9144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37" name="Group 44"/>
            <p:cNvGrpSpPr>
              <a:grpSpLocks/>
            </p:cNvGrpSpPr>
            <p:nvPr/>
          </p:nvGrpSpPr>
          <p:grpSpPr bwMode="auto">
            <a:xfrm>
              <a:off x="657986" y="1447286"/>
              <a:ext cx="457200" cy="457200"/>
              <a:chOff x="-3781305" y="3065460"/>
              <a:chExt cx="1777999" cy="1777999"/>
            </a:xfrm>
          </p:grpSpPr>
          <p:sp>
            <p:nvSpPr>
              <p:cNvPr id="45"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6"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9" name="TextBox 38"/>
            <p:cNvSpPr txBox="1"/>
            <p:nvPr/>
          </p:nvSpPr>
          <p:spPr>
            <a:xfrm>
              <a:off x="1466850" y="1347747"/>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BI Sites</a:t>
              </a:r>
            </a:p>
          </p:txBody>
        </p:sp>
        <p:sp>
          <p:nvSpPr>
            <p:cNvPr id="40" name="Rectangle 39"/>
            <p:cNvSpPr/>
            <p:nvPr/>
          </p:nvSpPr>
          <p:spPr>
            <a:xfrm>
              <a:off x="426046" y="5781954"/>
              <a:ext cx="914400" cy="9144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41" name="Group 44"/>
            <p:cNvGrpSpPr>
              <a:grpSpLocks/>
            </p:cNvGrpSpPr>
            <p:nvPr/>
          </p:nvGrpSpPr>
          <p:grpSpPr bwMode="auto">
            <a:xfrm>
              <a:off x="657986" y="6010554"/>
              <a:ext cx="457200" cy="457200"/>
              <a:chOff x="-3781305" y="3065460"/>
              <a:chExt cx="1777999" cy="1777999"/>
            </a:xfrm>
          </p:grpSpPr>
          <p:sp>
            <p:nvSpPr>
              <p:cNvPr id="4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4"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2" name="TextBox 41"/>
            <p:cNvSpPr txBox="1"/>
            <p:nvPr/>
          </p:nvSpPr>
          <p:spPr>
            <a:xfrm>
              <a:off x="1466850" y="5717116"/>
              <a:ext cx="3131160" cy="1071062"/>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Natural Language Questions</a:t>
              </a:r>
            </a:p>
          </p:txBody>
        </p:sp>
      </p:grpSp>
      <p:grpSp>
        <p:nvGrpSpPr>
          <p:cNvPr id="56" name="Group 55"/>
          <p:cNvGrpSpPr/>
          <p:nvPr/>
        </p:nvGrpSpPr>
        <p:grpSpPr>
          <a:xfrm>
            <a:off x="4888674" y="1241199"/>
            <a:ext cx="7364440" cy="5455155"/>
            <a:chOff x="4979976" y="1371830"/>
            <a:chExt cx="7202655" cy="5335314"/>
          </a:xfrm>
        </p:grpSpPr>
        <p:grpSp>
          <p:nvGrpSpPr>
            <p:cNvPr id="57" name="Group 56"/>
            <p:cNvGrpSpPr/>
            <p:nvPr/>
          </p:nvGrpSpPr>
          <p:grpSpPr>
            <a:xfrm>
              <a:off x="4979976" y="1377360"/>
              <a:ext cx="7202655" cy="792594"/>
              <a:chOff x="4296161" y="1524072"/>
              <a:chExt cx="7291210" cy="731520"/>
            </a:xfrm>
          </p:grpSpPr>
          <p:sp>
            <p:nvSpPr>
              <p:cNvPr id="59" name="Freeform 8"/>
              <p:cNvSpPr>
                <a:spLocks noEditPoints="1"/>
              </p:cNvSpPr>
              <p:nvPr/>
            </p:nvSpPr>
            <p:spPr bwMode="black">
              <a:xfrm>
                <a:off x="791323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60" name="Rectangle 59"/>
              <p:cNvSpPr/>
              <p:nvPr/>
            </p:nvSpPr>
            <p:spPr bwMode="auto">
              <a:xfrm>
                <a:off x="4296161" y="1524072"/>
                <a:ext cx="7291210" cy="731520"/>
              </a:xfrm>
              <a:prstGeom prst="rect">
                <a:avLst/>
              </a:prstGeom>
              <a:solidFill>
                <a:schemeClr val="accent5"/>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sz="2400" dirty="0">
                    <a:gradFill>
                      <a:gsLst>
                        <a:gs pos="0">
                          <a:srgbClr val="FFFFFF"/>
                        </a:gs>
                        <a:gs pos="100000">
                          <a:srgbClr val="FFFFFF"/>
                        </a:gs>
                      </a:gsLst>
                      <a:lin ang="5400000" scaled="0"/>
                    </a:gradFill>
                  </a:rPr>
                  <a:t>  </a:t>
                </a:r>
                <a:r>
                  <a:rPr lang="en-US" sz="2400" dirty="0" smtClean="0">
                    <a:gradFill>
                      <a:gsLst>
                        <a:gs pos="0">
                          <a:srgbClr val="FFFFFF"/>
                        </a:gs>
                        <a:gs pos="100000">
                          <a:srgbClr val="FFFFFF"/>
                        </a:gs>
                      </a:gsLst>
                      <a:lin ang="5400000" scaled="0"/>
                    </a:gradFill>
                  </a:rPr>
                  <a:t>Maintain a </a:t>
                </a:r>
                <a:r>
                  <a:rPr lang="en-US" sz="2400" dirty="0">
                    <a:gradFill>
                      <a:gsLst>
                        <a:gs pos="0">
                          <a:srgbClr val="FFFFFF"/>
                        </a:gs>
                        <a:gs pos="100000">
                          <a:srgbClr val="FFFFFF"/>
                        </a:gs>
                      </a:gsLst>
                      <a:lin ang="5400000" scaled="0"/>
                    </a:gradFill>
                  </a:rPr>
                  <a:t>d</a:t>
                </a:r>
                <a:r>
                  <a:rPr lang="en-US" sz="2400" dirty="0" smtClean="0">
                    <a:gradFill>
                      <a:gsLst>
                        <a:gs pos="0">
                          <a:srgbClr val="FFFFFF"/>
                        </a:gs>
                        <a:gs pos="100000">
                          <a:srgbClr val="FFFFFF"/>
                        </a:gs>
                      </a:gsLst>
                      <a:lin ang="5400000" scaled="0"/>
                    </a:gradFill>
                  </a:rPr>
                  <a:t>ata catalog of searchable data</a:t>
                </a:r>
                <a:endParaRPr lang="en-US" sz="2400" dirty="0">
                  <a:gradFill>
                    <a:gsLst>
                      <a:gs pos="0">
                        <a:srgbClr val="FFFFFF"/>
                      </a:gs>
                      <a:gs pos="100000">
                        <a:srgbClr val="FFFFFF"/>
                      </a:gs>
                    </a:gsLst>
                    <a:lin ang="5400000" scaled="0"/>
                  </a:gradFill>
                </a:endParaRPr>
              </a:p>
            </p:txBody>
          </p:sp>
        </p:grpSp>
        <p:sp>
          <p:nvSpPr>
            <p:cNvPr id="58" name="Rectangle 57"/>
            <p:cNvSpPr/>
            <p:nvPr/>
          </p:nvSpPr>
          <p:spPr>
            <a:xfrm>
              <a:off x="4979976" y="1371830"/>
              <a:ext cx="7202655" cy="5335314"/>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Rectangle 2"/>
          <p:cNvSpPr/>
          <p:nvPr/>
        </p:nvSpPr>
        <p:spPr>
          <a:xfrm>
            <a:off x="5952622" y="3733286"/>
            <a:ext cx="2064299" cy="1460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600"/>
              </a:spcAft>
            </a:pPr>
            <a:r>
              <a:rPr lang="en-US" sz="2000" dirty="0" smtClean="0">
                <a:solidFill>
                  <a:srgbClr val="FFFFFF"/>
                </a:solidFill>
              </a:rPr>
              <a:t> Search </a:t>
            </a:r>
            <a:r>
              <a:rPr lang="en-US" sz="2000" dirty="0">
                <a:solidFill>
                  <a:srgbClr val="FFFFFF"/>
                </a:solidFill>
              </a:rPr>
              <a:t>for:</a:t>
            </a:r>
          </a:p>
          <a:p>
            <a:pPr marL="285750" indent="-107950">
              <a:spcBef>
                <a:spcPts val="300"/>
              </a:spcBef>
              <a:buFont typeface="Arial" panose="020B0604020202020204" pitchFamily="34" charset="0"/>
              <a:buChar char="•"/>
            </a:pPr>
            <a:r>
              <a:rPr lang="en-US" sz="1600" dirty="0">
                <a:solidFill>
                  <a:srgbClr val="FFFFFF"/>
                </a:solidFill>
              </a:rPr>
              <a:t>Public Data</a:t>
            </a:r>
          </a:p>
          <a:p>
            <a:pPr marL="285750" indent="-107950">
              <a:spcBef>
                <a:spcPts val="300"/>
              </a:spcBef>
              <a:buFont typeface="Arial" panose="020B0604020202020204" pitchFamily="34" charset="0"/>
              <a:buChar char="•"/>
            </a:pPr>
            <a:r>
              <a:rPr lang="en-US" sz="1600" dirty="0">
                <a:solidFill>
                  <a:srgbClr val="FFFFFF"/>
                </a:solidFill>
              </a:rPr>
              <a:t>Corporate Data</a:t>
            </a:r>
          </a:p>
          <a:p>
            <a:pPr marL="285750" indent="-107950">
              <a:spcBef>
                <a:spcPts val="300"/>
              </a:spcBef>
              <a:buFont typeface="Arial" panose="020B0604020202020204" pitchFamily="34" charset="0"/>
              <a:buChar char="•"/>
            </a:pPr>
            <a:r>
              <a:rPr lang="en-US" sz="1600" dirty="0">
                <a:solidFill>
                  <a:srgbClr val="FFFFFF"/>
                </a:solidFill>
              </a:rPr>
              <a:t>Shared Queries</a:t>
            </a:r>
          </a:p>
        </p:txBody>
      </p:sp>
      <p:sp>
        <p:nvSpPr>
          <p:cNvPr id="61" name="Right Brace 60"/>
          <p:cNvSpPr/>
          <p:nvPr/>
        </p:nvSpPr>
        <p:spPr>
          <a:xfrm>
            <a:off x="4212253" y="1605959"/>
            <a:ext cx="450165" cy="4911048"/>
          </a:xfrm>
          <a:prstGeom prst="rightBrac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315126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Freeform 8"/>
          <p:cNvSpPr>
            <a:spLocks noEditPoints="1"/>
          </p:cNvSpPr>
          <p:nvPr/>
        </p:nvSpPr>
        <p:spPr bwMode="black">
          <a:xfrm>
            <a:off x="698477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pic>
        <p:nvPicPr>
          <p:cNvPr id="12" name="Picture 11"/>
          <p:cNvPicPr>
            <a:picLocks noChangeAspect="1"/>
          </p:cNvPicPr>
          <p:nvPr/>
        </p:nvPicPr>
        <p:blipFill rotWithShape="1">
          <a:blip r:embed="rId3" cstate="screen">
            <a:extLst>
              <a:ext uri="{28A0092B-C50C-407E-A947-70E740481C1C}">
                <a14:useLocalDpi xmlns:a14="http://schemas.microsoft.com/office/drawing/2010/main"/>
              </a:ext>
            </a:extLst>
          </a:blip>
          <a:srcRect r="12557"/>
          <a:stretch/>
        </p:blipFill>
        <p:spPr>
          <a:xfrm>
            <a:off x="4888673" y="2020238"/>
            <a:ext cx="7364441" cy="4676115"/>
          </a:xfrm>
          <a:prstGeom prst="rect">
            <a:avLst/>
          </a:prstGeom>
        </p:spPr>
      </p:pic>
      <p:sp>
        <p:nvSpPr>
          <p:cNvPr id="14" name="Title 1"/>
          <p:cNvSpPr>
            <a:spLocks noGrp="1"/>
          </p:cNvSpPr>
          <p:nvPr>
            <p:ph type="title"/>
          </p:nvPr>
        </p:nvSpPr>
        <p:spPr/>
        <p:txBody>
          <a:bodyPr/>
          <a:lstStyle/>
          <a:p>
            <a:r>
              <a:rPr lang="en-US" sz="4400" dirty="0"/>
              <a:t>Share &amp; collaborate with Power BI for Office 365</a:t>
            </a:r>
            <a:endParaRPr lang="en-US" dirty="0"/>
          </a:p>
        </p:txBody>
      </p:sp>
      <p:grpSp>
        <p:nvGrpSpPr>
          <p:cNvPr id="17" name="Group 16"/>
          <p:cNvGrpSpPr/>
          <p:nvPr/>
        </p:nvGrpSpPr>
        <p:grpSpPr>
          <a:xfrm>
            <a:off x="426046" y="1218686"/>
            <a:ext cx="4171964" cy="5569492"/>
            <a:chOff x="426046" y="1218686"/>
            <a:chExt cx="4171964" cy="5569492"/>
          </a:xfrm>
        </p:grpSpPr>
        <p:sp>
          <p:nvSpPr>
            <p:cNvPr id="18" name="Rectangle 17"/>
            <p:cNvSpPr/>
            <p:nvPr/>
          </p:nvSpPr>
          <p:spPr>
            <a:xfrm>
              <a:off x="429386" y="2133086"/>
              <a:ext cx="914400" cy="9144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19" name="Group 455"/>
            <p:cNvGrpSpPr>
              <a:grpSpLocks/>
            </p:cNvGrpSpPr>
            <p:nvPr/>
          </p:nvGrpSpPr>
          <p:grpSpPr bwMode="auto">
            <a:xfrm>
              <a:off x="657986" y="2361686"/>
              <a:ext cx="457200" cy="457200"/>
              <a:chOff x="-3781305" y="3065460"/>
              <a:chExt cx="1777999" cy="1777999"/>
            </a:xfrm>
          </p:grpSpPr>
          <p:sp>
            <p:nvSpPr>
              <p:cNvPr id="5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3"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0" name="Rectangle 19"/>
            <p:cNvSpPr/>
            <p:nvPr/>
          </p:nvSpPr>
          <p:spPr>
            <a:xfrm>
              <a:off x="429386" y="3047486"/>
              <a:ext cx="914400" cy="9144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1" name="Group 34"/>
            <p:cNvGrpSpPr>
              <a:grpSpLocks/>
            </p:cNvGrpSpPr>
            <p:nvPr/>
          </p:nvGrpSpPr>
          <p:grpSpPr bwMode="auto">
            <a:xfrm>
              <a:off x="657986" y="3276086"/>
              <a:ext cx="457200" cy="457200"/>
              <a:chOff x="-3781305" y="3065460"/>
              <a:chExt cx="1777999" cy="1777999"/>
            </a:xfrm>
          </p:grpSpPr>
          <p:sp>
            <p:nvSpPr>
              <p:cNvPr id="50"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1"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2" name="Rectangle 21"/>
            <p:cNvSpPr/>
            <p:nvPr/>
          </p:nvSpPr>
          <p:spPr>
            <a:xfrm>
              <a:off x="429386" y="3961886"/>
              <a:ext cx="9144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4" name="Group 39"/>
            <p:cNvGrpSpPr>
              <a:grpSpLocks/>
            </p:cNvGrpSpPr>
            <p:nvPr/>
          </p:nvGrpSpPr>
          <p:grpSpPr bwMode="auto">
            <a:xfrm>
              <a:off x="657986" y="4190486"/>
              <a:ext cx="457200" cy="457200"/>
              <a:chOff x="-3781305" y="3065460"/>
              <a:chExt cx="1777999" cy="1777999"/>
            </a:xfrm>
          </p:grpSpPr>
          <p:sp>
            <p:nvSpPr>
              <p:cNvPr id="48"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9"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9" name="Rectangle 28"/>
            <p:cNvSpPr/>
            <p:nvPr/>
          </p:nvSpPr>
          <p:spPr>
            <a:xfrm>
              <a:off x="429386" y="4876286"/>
              <a:ext cx="914400" cy="914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30" name="Group 44"/>
            <p:cNvGrpSpPr>
              <a:grpSpLocks/>
            </p:cNvGrpSpPr>
            <p:nvPr/>
          </p:nvGrpSpPr>
          <p:grpSpPr bwMode="auto">
            <a:xfrm>
              <a:off x="657986" y="5104886"/>
              <a:ext cx="457200" cy="457200"/>
              <a:chOff x="-3781305" y="3065460"/>
              <a:chExt cx="1777999" cy="1777999"/>
            </a:xfrm>
          </p:grpSpPr>
          <p:sp>
            <p:nvSpPr>
              <p:cNvPr id="46"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7"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1" name="TextBox 30"/>
            <p:cNvSpPr txBox="1"/>
            <p:nvPr/>
          </p:nvSpPr>
          <p:spPr>
            <a:xfrm>
              <a:off x="1454911" y="2246273"/>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Shared Queries</a:t>
              </a:r>
            </a:p>
          </p:txBody>
        </p:sp>
        <p:sp>
          <p:nvSpPr>
            <p:cNvPr id="32" name="TextBox 31"/>
            <p:cNvSpPr txBox="1"/>
            <p:nvPr/>
          </p:nvSpPr>
          <p:spPr>
            <a:xfrm>
              <a:off x="1454911" y="3171785"/>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Data Refresh</a:t>
              </a:r>
            </a:p>
          </p:txBody>
        </p:sp>
        <p:sp>
          <p:nvSpPr>
            <p:cNvPr id="33" name="TextBox 32"/>
            <p:cNvSpPr txBox="1"/>
            <p:nvPr/>
          </p:nvSpPr>
          <p:spPr>
            <a:xfrm>
              <a:off x="1454911" y="4039354"/>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Data Search</a:t>
              </a:r>
              <a:endParaRPr lang="en-US" sz="2800" dirty="0">
                <a:solidFill>
                  <a:schemeClr val="tx2"/>
                </a:solidFill>
                <a:latin typeface="+mj-lt"/>
                <a:ea typeface="+mn-ea"/>
                <a:cs typeface="Segoe UI"/>
              </a:endParaRPr>
            </a:p>
          </p:txBody>
        </p:sp>
        <p:sp>
          <p:nvSpPr>
            <p:cNvPr id="34" name="TextBox 33"/>
            <p:cNvSpPr txBox="1"/>
            <p:nvPr/>
          </p:nvSpPr>
          <p:spPr>
            <a:xfrm>
              <a:off x="1454911" y="5005347"/>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Mobile Access</a:t>
              </a:r>
              <a:endParaRPr lang="en-US" sz="2800" dirty="0">
                <a:solidFill>
                  <a:schemeClr val="tx2"/>
                </a:solidFill>
                <a:latin typeface="+mj-lt"/>
                <a:ea typeface="+mn-ea"/>
                <a:cs typeface="Segoe UI"/>
              </a:endParaRPr>
            </a:p>
          </p:txBody>
        </p:sp>
        <p:sp>
          <p:nvSpPr>
            <p:cNvPr id="35" name="Rectangle 34"/>
            <p:cNvSpPr/>
            <p:nvPr/>
          </p:nvSpPr>
          <p:spPr>
            <a:xfrm>
              <a:off x="426046" y="1218686"/>
              <a:ext cx="914400" cy="9144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36" name="Group 44"/>
            <p:cNvGrpSpPr>
              <a:grpSpLocks/>
            </p:cNvGrpSpPr>
            <p:nvPr/>
          </p:nvGrpSpPr>
          <p:grpSpPr bwMode="auto">
            <a:xfrm>
              <a:off x="657986" y="1447286"/>
              <a:ext cx="457200" cy="457200"/>
              <a:chOff x="-3781305" y="3065460"/>
              <a:chExt cx="1777999" cy="1777999"/>
            </a:xfrm>
          </p:grpSpPr>
          <p:sp>
            <p:nvSpPr>
              <p:cNvPr id="44"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5"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7" name="TextBox 36"/>
            <p:cNvSpPr txBox="1"/>
            <p:nvPr/>
          </p:nvSpPr>
          <p:spPr>
            <a:xfrm>
              <a:off x="1466850" y="1347747"/>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BI Sites</a:t>
              </a:r>
            </a:p>
          </p:txBody>
        </p:sp>
        <p:sp>
          <p:nvSpPr>
            <p:cNvPr id="39" name="Rectangle 38"/>
            <p:cNvSpPr/>
            <p:nvPr/>
          </p:nvSpPr>
          <p:spPr>
            <a:xfrm>
              <a:off x="426046" y="5781954"/>
              <a:ext cx="914400" cy="9144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40" name="Group 44"/>
            <p:cNvGrpSpPr>
              <a:grpSpLocks/>
            </p:cNvGrpSpPr>
            <p:nvPr/>
          </p:nvGrpSpPr>
          <p:grpSpPr bwMode="auto">
            <a:xfrm>
              <a:off x="657986" y="6010554"/>
              <a:ext cx="457200" cy="457200"/>
              <a:chOff x="-3781305" y="3065460"/>
              <a:chExt cx="1777999" cy="1777999"/>
            </a:xfrm>
          </p:grpSpPr>
          <p:sp>
            <p:nvSpPr>
              <p:cNvPr id="4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3"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1" name="TextBox 40"/>
            <p:cNvSpPr txBox="1"/>
            <p:nvPr/>
          </p:nvSpPr>
          <p:spPr>
            <a:xfrm>
              <a:off x="1466850" y="5717116"/>
              <a:ext cx="3131160" cy="1071062"/>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Natural Language Questions</a:t>
              </a:r>
            </a:p>
          </p:txBody>
        </p:sp>
      </p:grpSp>
      <p:grpSp>
        <p:nvGrpSpPr>
          <p:cNvPr id="54" name="Group 53"/>
          <p:cNvGrpSpPr/>
          <p:nvPr/>
        </p:nvGrpSpPr>
        <p:grpSpPr>
          <a:xfrm>
            <a:off x="4888674" y="1241199"/>
            <a:ext cx="7364440" cy="5455155"/>
            <a:chOff x="4979976" y="1371830"/>
            <a:chExt cx="7202655" cy="5335314"/>
          </a:xfrm>
        </p:grpSpPr>
        <p:grpSp>
          <p:nvGrpSpPr>
            <p:cNvPr id="55" name="Group 54"/>
            <p:cNvGrpSpPr/>
            <p:nvPr/>
          </p:nvGrpSpPr>
          <p:grpSpPr>
            <a:xfrm>
              <a:off x="4979976" y="1377360"/>
              <a:ext cx="7202655" cy="792594"/>
              <a:chOff x="4296161" y="1524072"/>
              <a:chExt cx="7291210" cy="731520"/>
            </a:xfrm>
          </p:grpSpPr>
          <p:sp>
            <p:nvSpPr>
              <p:cNvPr id="57" name="Freeform 8"/>
              <p:cNvSpPr>
                <a:spLocks noEditPoints="1"/>
              </p:cNvSpPr>
              <p:nvPr/>
            </p:nvSpPr>
            <p:spPr bwMode="black">
              <a:xfrm>
                <a:off x="791323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58" name="Rectangle 57"/>
              <p:cNvSpPr/>
              <p:nvPr/>
            </p:nvSpPr>
            <p:spPr bwMode="auto">
              <a:xfrm>
                <a:off x="4296161" y="1524072"/>
                <a:ext cx="7291210" cy="731520"/>
              </a:xfrm>
              <a:prstGeom prst="rect">
                <a:avLst/>
              </a:prstGeom>
              <a:solidFill>
                <a:schemeClr val="accent5"/>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sz="2400" dirty="0">
                    <a:gradFill>
                      <a:gsLst>
                        <a:gs pos="0">
                          <a:srgbClr val="FFFFFF"/>
                        </a:gs>
                        <a:gs pos="100000">
                          <a:srgbClr val="FFFFFF"/>
                        </a:gs>
                      </a:gsLst>
                      <a:lin ang="5400000" scaled="0"/>
                    </a:gradFill>
                  </a:rPr>
                  <a:t>  </a:t>
                </a:r>
                <a:r>
                  <a:rPr lang="en-US" sz="2400" dirty="0" smtClean="0">
                    <a:gradFill>
                      <a:gsLst>
                        <a:gs pos="0">
                          <a:srgbClr val="FFFFFF"/>
                        </a:gs>
                        <a:gs pos="100000">
                          <a:srgbClr val="FFFFFF"/>
                        </a:gs>
                      </a:gsLst>
                      <a:lin ang="5400000" scaled="0"/>
                    </a:gradFill>
                  </a:rPr>
                  <a:t>Stay connected with mobile access to your reports</a:t>
                </a:r>
                <a:endParaRPr lang="en-US" sz="2400" dirty="0">
                  <a:gradFill>
                    <a:gsLst>
                      <a:gs pos="0">
                        <a:srgbClr val="FFFFFF"/>
                      </a:gs>
                      <a:gs pos="100000">
                        <a:srgbClr val="FFFFFF"/>
                      </a:gs>
                    </a:gsLst>
                    <a:lin ang="5400000" scaled="0"/>
                  </a:gradFill>
                </a:endParaRPr>
              </a:p>
            </p:txBody>
          </p:sp>
        </p:grpSp>
        <p:sp>
          <p:nvSpPr>
            <p:cNvPr id="56" name="Rectangle 55"/>
            <p:cNvSpPr/>
            <p:nvPr/>
          </p:nvSpPr>
          <p:spPr>
            <a:xfrm>
              <a:off x="4979976" y="1371830"/>
              <a:ext cx="7202655" cy="5335314"/>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9" name="Right Brace 58"/>
          <p:cNvSpPr/>
          <p:nvPr/>
        </p:nvSpPr>
        <p:spPr>
          <a:xfrm>
            <a:off x="4212253" y="1605959"/>
            <a:ext cx="450165" cy="4911048"/>
          </a:xfrm>
          <a:prstGeom prst="rightBrac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87833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4888673" y="2031010"/>
            <a:ext cx="7377893" cy="4665343"/>
          </a:xfrm>
          <a:prstGeom prst="rect">
            <a:avLst/>
          </a:prstGeom>
        </p:spPr>
      </p:pic>
      <p:sp>
        <p:nvSpPr>
          <p:cNvPr id="62" name="Freeform 8"/>
          <p:cNvSpPr>
            <a:spLocks noEditPoints="1"/>
          </p:cNvSpPr>
          <p:nvPr/>
        </p:nvSpPr>
        <p:spPr bwMode="black">
          <a:xfrm>
            <a:off x="698477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14" name="Title 1"/>
          <p:cNvSpPr>
            <a:spLocks noGrp="1"/>
          </p:cNvSpPr>
          <p:nvPr>
            <p:ph type="title"/>
          </p:nvPr>
        </p:nvSpPr>
        <p:spPr/>
        <p:txBody>
          <a:bodyPr/>
          <a:lstStyle/>
          <a:p>
            <a:r>
              <a:rPr lang="en-US" sz="4400" dirty="0"/>
              <a:t>Share &amp; collaborate with Power BI for Office 365</a:t>
            </a:r>
            <a:endParaRPr lang="en-US" dirty="0"/>
          </a:p>
        </p:txBody>
      </p:sp>
      <p:grpSp>
        <p:nvGrpSpPr>
          <p:cNvPr id="17" name="Group 16"/>
          <p:cNvGrpSpPr/>
          <p:nvPr/>
        </p:nvGrpSpPr>
        <p:grpSpPr>
          <a:xfrm>
            <a:off x="426046" y="1218686"/>
            <a:ext cx="4171964" cy="5569492"/>
            <a:chOff x="426046" y="1218686"/>
            <a:chExt cx="4171964" cy="5569492"/>
          </a:xfrm>
        </p:grpSpPr>
        <p:sp>
          <p:nvSpPr>
            <p:cNvPr id="18" name="Rectangle 17"/>
            <p:cNvSpPr/>
            <p:nvPr/>
          </p:nvSpPr>
          <p:spPr>
            <a:xfrm>
              <a:off x="429386" y="2133086"/>
              <a:ext cx="914400" cy="9144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19" name="Group 455"/>
            <p:cNvGrpSpPr>
              <a:grpSpLocks/>
            </p:cNvGrpSpPr>
            <p:nvPr/>
          </p:nvGrpSpPr>
          <p:grpSpPr bwMode="auto">
            <a:xfrm>
              <a:off x="657986" y="2361686"/>
              <a:ext cx="457200" cy="457200"/>
              <a:chOff x="-3781305" y="3065460"/>
              <a:chExt cx="1777999" cy="1777999"/>
            </a:xfrm>
          </p:grpSpPr>
          <p:sp>
            <p:nvSpPr>
              <p:cNvPr id="5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3"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0" name="Rectangle 19"/>
            <p:cNvSpPr/>
            <p:nvPr/>
          </p:nvSpPr>
          <p:spPr>
            <a:xfrm>
              <a:off x="429386" y="3047486"/>
              <a:ext cx="914400" cy="9144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1" name="Group 34"/>
            <p:cNvGrpSpPr>
              <a:grpSpLocks/>
            </p:cNvGrpSpPr>
            <p:nvPr/>
          </p:nvGrpSpPr>
          <p:grpSpPr bwMode="auto">
            <a:xfrm>
              <a:off x="657986" y="3276086"/>
              <a:ext cx="457200" cy="457200"/>
              <a:chOff x="-3781305" y="3065460"/>
              <a:chExt cx="1777999" cy="1777999"/>
            </a:xfrm>
          </p:grpSpPr>
          <p:sp>
            <p:nvSpPr>
              <p:cNvPr id="50"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51"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2" name="Rectangle 21"/>
            <p:cNvSpPr/>
            <p:nvPr/>
          </p:nvSpPr>
          <p:spPr>
            <a:xfrm>
              <a:off x="429386" y="3961886"/>
              <a:ext cx="9144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4" name="Group 39"/>
            <p:cNvGrpSpPr>
              <a:grpSpLocks/>
            </p:cNvGrpSpPr>
            <p:nvPr/>
          </p:nvGrpSpPr>
          <p:grpSpPr bwMode="auto">
            <a:xfrm>
              <a:off x="657986" y="4190486"/>
              <a:ext cx="457200" cy="457200"/>
              <a:chOff x="-3781305" y="3065460"/>
              <a:chExt cx="1777999" cy="1777999"/>
            </a:xfrm>
          </p:grpSpPr>
          <p:sp>
            <p:nvSpPr>
              <p:cNvPr id="48"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9"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9" name="Rectangle 28"/>
            <p:cNvSpPr/>
            <p:nvPr/>
          </p:nvSpPr>
          <p:spPr>
            <a:xfrm>
              <a:off x="429386" y="4876286"/>
              <a:ext cx="914400" cy="9144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30" name="Group 44"/>
            <p:cNvGrpSpPr>
              <a:grpSpLocks/>
            </p:cNvGrpSpPr>
            <p:nvPr/>
          </p:nvGrpSpPr>
          <p:grpSpPr bwMode="auto">
            <a:xfrm>
              <a:off x="657986" y="5104886"/>
              <a:ext cx="457200" cy="457200"/>
              <a:chOff x="-3781305" y="3065460"/>
              <a:chExt cx="1777999" cy="1777999"/>
            </a:xfrm>
          </p:grpSpPr>
          <p:sp>
            <p:nvSpPr>
              <p:cNvPr id="46"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7"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1" name="TextBox 30"/>
            <p:cNvSpPr txBox="1"/>
            <p:nvPr/>
          </p:nvSpPr>
          <p:spPr>
            <a:xfrm>
              <a:off x="1454911" y="2246273"/>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Shared Queries</a:t>
              </a:r>
            </a:p>
          </p:txBody>
        </p:sp>
        <p:sp>
          <p:nvSpPr>
            <p:cNvPr id="32" name="TextBox 31"/>
            <p:cNvSpPr txBox="1"/>
            <p:nvPr/>
          </p:nvSpPr>
          <p:spPr>
            <a:xfrm>
              <a:off x="1454911" y="3171785"/>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Data Refresh</a:t>
              </a:r>
            </a:p>
          </p:txBody>
        </p:sp>
        <p:sp>
          <p:nvSpPr>
            <p:cNvPr id="33" name="TextBox 32"/>
            <p:cNvSpPr txBox="1"/>
            <p:nvPr/>
          </p:nvSpPr>
          <p:spPr>
            <a:xfrm>
              <a:off x="1454911" y="4039354"/>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Data Search</a:t>
              </a:r>
              <a:endParaRPr lang="en-US" sz="2800" dirty="0">
                <a:solidFill>
                  <a:schemeClr val="tx2"/>
                </a:solidFill>
                <a:latin typeface="+mj-lt"/>
                <a:ea typeface="+mn-ea"/>
                <a:cs typeface="Segoe UI"/>
              </a:endParaRPr>
            </a:p>
          </p:txBody>
        </p:sp>
        <p:sp>
          <p:nvSpPr>
            <p:cNvPr id="34" name="TextBox 33"/>
            <p:cNvSpPr txBox="1"/>
            <p:nvPr/>
          </p:nvSpPr>
          <p:spPr>
            <a:xfrm>
              <a:off x="1454911" y="5005347"/>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Mobile Access</a:t>
              </a:r>
              <a:endParaRPr lang="en-US" sz="2800" dirty="0">
                <a:solidFill>
                  <a:schemeClr val="tx2"/>
                </a:solidFill>
                <a:latin typeface="+mj-lt"/>
                <a:ea typeface="+mn-ea"/>
                <a:cs typeface="Segoe UI"/>
              </a:endParaRPr>
            </a:p>
          </p:txBody>
        </p:sp>
        <p:sp>
          <p:nvSpPr>
            <p:cNvPr id="35" name="Rectangle 34"/>
            <p:cNvSpPr/>
            <p:nvPr/>
          </p:nvSpPr>
          <p:spPr>
            <a:xfrm>
              <a:off x="426046" y="1218686"/>
              <a:ext cx="914400" cy="9144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36" name="Group 44"/>
            <p:cNvGrpSpPr>
              <a:grpSpLocks/>
            </p:cNvGrpSpPr>
            <p:nvPr/>
          </p:nvGrpSpPr>
          <p:grpSpPr bwMode="auto">
            <a:xfrm>
              <a:off x="657986" y="1447286"/>
              <a:ext cx="457200" cy="457200"/>
              <a:chOff x="-3781305" y="3065460"/>
              <a:chExt cx="1777999" cy="1777999"/>
            </a:xfrm>
          </p:grpSpPr>
          <p:sp>
            <p:nvSpPr>
              <p:cNvPr id="44"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5"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7" name="TextBox 36"/>
            <p:cNvSpPr txBox="1"/>
            <p:nvPr/>
          </p:nvSpPr>
          <p:spPr>
            <a:xfrm>
              <a:off x="1466850" y="1347747"/>
              <a:ext cx="3131160" cy="683264"/>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BI Sites</a:t>
              </a:r>
            </a:p>
          </p:txBody>
        </p:sp>
        <p:sp>
          <p:nvSpPr>
            <p:cNvPr id="39" name="Rectangle 38"/>
            <p:cNvSpPr/>
            <p:nvPr/>
          </p:nvSpPr>
          <p:spPr>
            <a:xfrm>
              <a:off x="426046" y="5781954"/>
              <a:ext cx="914400" cy="914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40" name="Group 44"/>
            <p:cNvGrpSpPr>
              <a:grpSpLocks/>
            </p:cNvGrpSpPr>
            <p:nvPr/>
          </p:nvGrpSpPr>
          <p:grpSpPr bwMode="auto">
            <a:xfrm>
              <a:off x="657986" y="6010554"/>
              <a:ext cx="457200" cy="457200"/>
              <a:chOff x="-3781305" y="3065460"/>
              <a:chExt cx="1777999" cy="1777999"/>
            </a:xfrm>
          </p:grpSpPr>
          <p:sp>
            <p:nvSpPr>
              <p:cNvPr id="4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3"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1" name="TextBox 40"/>
            <p:cNvSpPr txBox="1"/>
            <p:nvPr/>
          </p:nvSpPr>
          <p:spPr>
            <a:xfrm>
              <a:off x="1466850" y="5717116"/>
              <a:ext cx="3131160" cy="1071062"/>
            </a:xfrm>
            <a:prstGeom prst="rect">
              <a:avLst/>
            </a:prstGeom>
            <a:noFill/>
          </p:spPr>
          <p:txBody>
            <a:bodyPr wrap="square" tIns="146304" rIns="182880" bIns="146304" anchor="ctr">
              <a:spAutoFit/>
            </a:bodyPr>
            <a:lstStyle/>
            <a:p>
              <a:pPr defTabSz="932688">
                <a:lnSpc>
                  <a:spcPct val="90000"/>
                </a:lnSpc>
                <a:spcAft>
                  <a:spcPts val="1200"/>
                </a:spcAft>
                <a:defRPr/>
              </a:pPr>
              <a:r>
                <a:rPr lang="en-US" sz="2800" dirty="0">
                  <a:solidFill>
                    <a:schemeClr val="tx2"/>
                  </a:solidFill>
                  <a:latin typeface="+mj-lt"/>
                  <a:cs typeface="Segoe UI"/>
                </a:rPr>
                <a:t>Natural Language Questions</a:t>
              </a:r>
            </a:p>
          </p:txBody>
        </p:sp>
      </p:grpSp>
      <p:grpSp>
        <p:nvGrpSpPr>
          <p:cNvPr id="54" name="Group 53"/>
          <p:cNvGrpSpPr/>
          <p:nvPr/>
        </p:nvGrpSpPr>
        <p:grpSpPr>
          <a:xfrm>
            <a:off x="4888674" y="1241199"/>
            <a:ext cx="7364440" cy="5455155"/>
            <a:chOff x="4979976" y="1371830"/>
            <a:chExt cx="7202655" cy="5335314"/>
          </a:xfrm>
        </p:grpSpPr>
        <p:grpSp>
          <p:nvGrpSpPr>
            <p:cNvPr id="55" name="Group 54"/>
            <p:cNvGrpSpPr/>
            <p:nvPr/>
          </p:nvGrpSpPr>
          <p:grpSpPr>
            <a:xfrm>
              <a:off x="4979976" y="1377360"/>
              <a:ext cx="7202655" cy="792594"/>
              <a:chOff x="4296161" y="1524072"/>
              <a:chExt cx="7291210" cy="731520"/>
            </a:xfrm>
          </p:grpSpPr>
          <p:sp>
            <p:nvSpPr>
              <p:cNvPr id="57" name="Freeform 8"/>
              <p:cNvSpPr>
                <a:spLocks noEditPoints="1"/>
              </p:cNvSpPr>
              <p:nvPr/>
            </p:nvSpPr>
            <p:spPr bwMode="black">
              <a:xfrm>
                <a:off x="791323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58" name="Rectangle 57"/>
              <p:cNvSpPr/>
              <p:nvPr/>
            </p:nvSpPr>
            <p:spPr bwMode="auto">
              <a:xfrm>
                <a:off x="4296161" y="1524072"/>
                <a:ext cx="7291210" cy="731520"/>
              </a:xfrm>
              <a:prstGeom prst="rect">
                <a:avLst/>
              </a:prstGeom>
              <a:solidFill>
                <a:srgbClr val="FF8C00"/>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sz="2400" dirty="0">
                    <a:gradFill>
                      <a:gsLst>
                        <a:gs pos="0">
                          <a:srgbClr val="FFFFFF"/>
                        </a:gs>
                        <a:gs pos="100000">
                          <a:srgbClr val="FFFFFF"/>
                        </a:gs>
                      </a:gsLst>
                      <a:lin ang="5400000" scaled="0"/>
                    </a:gradFill>
                  </a:rPr>
                  <a:t>  </a:t>
                </a:r>
                <a:r>
                  <a:rPr lang="en-US" sz="2400" dirty="0" smtClean="0">
                    <a:gradFill>
                      <a:gsLst>
                        <a:gs pos="0">
                          <a:srgbClr val="FFFFFF"/>
                        </a:gs>
                        <a:gs pos="100000">
                          <a:srgbClr val="FFFFFF"/>
                        </a:gs>
                      </a:gsLst>
                      <a:lin ang="5400000" scaled="0"/>
                    </a:gradFill>
                  </a:rPr>
                  <a:t>Ask questions of your data in natural language</a:t>
                </a:r>
                <a:endParaRPr lang="en-US" sz="2400" dirty="0">
                  <a:gradFill>
                    <a:gsLst>
                      <a:gs pos="0">
                        <a:srgbClr val="FFFFFF"/>
                      </a:gs>
                      <a:gs pos="100000">
                        <a:srgbClr val="FFFFFF"/>
                      </a:gs>
                    </a:gsLst>
                    <a:lin ang="5400000" scaled="0"/>
                  </a:gradFill>
                </a:endParaRPr>
              </a:p>
            </p:txBody>
          </p:sp>
        </p:grpSp>
        <p:sp>
          <p:nvSpPr>
            <p:cNvPr id="56" name="Rectangle 55"/>
            <p:cNvSpPr/>
            <p:nvPr/>
          </p:nvSpPr>
          <p:spPr>
            <a:xfrm>
              <a:off x="4979976" y="1371830"/>
              <a:ext cx="7202655" cy="5335314"/>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9" name="Right Brace 58"/>
          <p:cNvSpPr/>
          <p:nvPr/>
        </p:nvSpPr>
        <p:spPr>
          <a:xfrm>
            <a:off x="4212253" y="1605959"/>
            <a:ext cx="450165" cy="4911048"/>
          </a:xfrm>
          <a:prstGeom prst="rightBrac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520980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Share and </a:t>
            </a:r>
            <a:r>
              <a:rPr lang="en-US" dirty="0" smtClean="0"/>
              <a:t>collaborate with Power BI</a:t>
            </a:r>
            <a:br>
              <a:rPr lang="en-US" dirty="0" smtClean="0"/>
            </a:br>
            <a:r>
              <a:rPr lang="en-US" dirty="0" smtClean="0"/>
              <a:t>for </a:t>
            </a:r>
            <a:r>
              <a:rPr lang="en-US" dirty="0"/>
              <a:t>Office 365</a:t>
            </a:r>
          </a:p>
        </p:txBody>
      </p:sp>
      <p:sp>
        <p:nvSpPr>
          <p:cNvPr id="2" name="Text Placeholder 1"/>
          <p:cNvSpPr>
            <a:spLocks noGrp="1"/>
          </p:cNvSpPr>
          <p:nvPr>
            <p:ph type="body" sz="quarter" idx="10"/>
          </p:nvPr>
        </p:nvSpPr>
        <p:spPr/>
        <p:txBody>
          <a:bodyPr/>
          <a:lstStyle/>
          <a:p>
            <a:r>
              <a:rPr lang="en-US" dirty="0" smtClean="0"/>
              <a:t>Demo</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67425" y="3449638"/>
            <a:ext cx="608013" cy="608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52155382"/>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screen">
            <a:extLst>
              <a:ext uri="{28A0092B-C50C-407E-A947-70E740481C1C}">
                <a14:useLocalDpi xmlns:a14="http://schemas.microsoft.com/office/drawing/2010/main" val="0"/>
              </a:ext>
            </a:extLst>
          </a:blip>
          <a:srcRect/>
          <a:stretch/>
        </p:blipFill>
        <p:spPr>
          <a:xfrm flipH="1">
            <a:off x="-1" y="0"/>
            <a:ext cx="12436475" cy="6994525"/>
          </a:xfrm>
          <a:prstGeom prst="rect">
            <a:avLst/>
          </a:prstGeom>
          <a:noFill/>
          <a:ln>
            <a:noFill/>
          </a:ln>
        </p:spPr>
      </p:pic>
      <p:grpSp>
        <p:nvGrpSpPr>
          <p:cNvPr id="9" name="Group 8"/>
          <p:cNvGrpSpPr/>
          <p:nvPr/>
        </p:nvGrpSpPr>
        <p:grpSpPr>
          <a:xfrm>
            <a:off x="277813" y="295274"/>
            <a:ext cx="6400800" cy="6400800"/>
            <a:chOff x="5838566" y="295274"/>
            <a:chExt cx="6400800" cy="6400800"/>
          </a:xfrm>
        </p:grpSpPr>
        <p:sp>
          <p:nvSpPr>
            <p:cNvPr id="11" name="Rectangle 10"/>
            <p:cNvSpPr/>
            <p:nvPr/>
          </p:nvSpPr>
          <p:spPr bwMode="auto">
            <a:xfrm>
              <a:off x="5838566" y="295274"/>
              <a:ext cx="6400800" cy="6400800"/>
            </a:xfrm>
            <a:prstGeom prst="rect">
              <a:avLst/>
            </a:prstGeom>
            <a:solidFill>
              <a:schemeClr val="accent4">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chemeClr val="tx1"/>
                    </a:gs>
                    <a:gs pos="100000">
                      <a:schemeClr val="tx1"/>
                    </a:gs>
                  </a:gsLst>
                  <a:lin ang="5400000" scaled="0"/>
                </a:gradFill>
                <a:ea typeface="Segoe UI" pitchFamily="34" charset="0"/>
                <a:cs typeface="Segoe UI" pitchFamily="34" charset="0"/>
              </a:endParaRPr>
            </a:p>
          </p:txBody>
        </p:sp>
        <p:sp>
          <p:nvSpPr>
            <p:cNvPr id="13" name="Title 1"/>
            <p:cNvSpPr txBox="1">
              <a:spLocks/>
            </p:cNvSpPr>
            <p:nvPr/>
          </p:nvSpPr>
          <p:spPr>
            <a:xfrm>
              <a:off x="5846099" y="327211"/>
              <a:ext cx="5303526" cy="1720381"/>
            </a:xfrm>
            <a:prstGeom prst="rect">
              <a:avLst/>
            </a:prstGeom>
          </p:spPr>
          <p:txBody>
            <a:bodyPr lIns="274320" tIns="146304" rIns="182880" bIns="146304"/>
            <a:lstStyle>
              <a:lvl1pPr algn="l" defTabSz="914400" rtl="0" eaLnBrk="1" latinLnBrk="0" hangingPunct="1">
                <a:spcBef>
                  <a:spcPct val="0"/>
                </a:spcBef>
                <a:buNone/>
                <a:defRPr sz="6000" kern="1200">
                  <a:gradFill>
                    <a:gsLst>
                      <a:gs pos="0">
                        <a:srgbClr val="FFFFFF"/>
                      </a:gs>
                      <a:gs pos="100000">
                        <a:srgbClr val="FFFFFF"/>
                      </a:gs>
                    </a:gsLst>
                    <a:lin ang="5400000" scaled="0"/>
                  </a:gradFill>
                  <a:latin typeface="+mj-lt"/>
                  <a:ea typeface="+mj-ea"/>
                  <a:cs typeface="+mj-cs"/>
                </a:defRPr>
              </a:lvl1pPr>
            </a:lstStyle>
            <a:p>
              <a:r>
                <a:rPr lang="en-US" sz="4800" dirty="0" smtClean="0">
                  <a:gradFill>
                    <a:gsLst>
                      <a:gs pos="0">
                        <a:schemeClr val="tx1"/>
                      </a:gs>
                      <a:gs pos="100000">
                        <a:schemeClr val="tx1"/>
                      </a:gs>
                    </a:gsLst>
                    <a:lin ang="5400000" scaled="0"/>
                  </a:gradFill>
                </a:rPr>
                <a:t>MediaCom</a:t>
              </a:r>
              <a:endParaRPr lang="en-US" sz="4800" dirty="0">
                <a:gradFill>
                  <a:gsLst>
                    <a:gs pos="0">
                      <a:schemeClr val="tx1"/>
                    </a:gs>
                    <a:gs pos="100000">
                      <a:schemeClr val="tx1"/>
                    </a:gs>
                  </a:gsLst>
                  <a:lin ang="5400000" scaled="0"/>
                </a:gradFill>
              </a:endParaRPr>
            </a:p>
          </p:txBody>
        </p:sp>
        <p:sp>
          <p:nvSpPr>
            <p:cNvPr id="14" name="Subtitle 2"/>
            <p:cNvSpPr txBox="1">
              <a:spLocks/>
            </p:cNvSpPr>
            <p:nvPr/>
          </p:nvSpPr>
          <p:spPr>
            <a:xfrm>
              <a:off x="6002468" y="5238832"/>
              <a:ext cx="2798788" cy="914400"/>
            </a:xfrm>
            <a:prstGeom prst="rect">
              <a:avLst/>
            </a:prstGeom>
          </p:spPr>
          <p:txBody>
            <a:bodyPr lIns="274320" tIns="146304" rIns="182880" bIns="146304" anchor="t" anchorCtr="0"/>
            <a:lstStyle>
              <a:lvl1pPr marL="0" indent="0" algn="l" defTabSz="914400" rtl="0" eaLnBrk="1" latinLnBrk="0" hangingPunct="1">
                <a:lnSpc>
                  <a:spcPct val="90000"/>
                </a:lnSpc>
                <a:spcBef>
                  <a:spcPct val="20000"/>
                </a:spcBef>
                <a:buFont typeface="Arial" pitchFamily="34" charset="0"/>
                <a:buNone/>
                <a:defRPr sz="2200" kern="1200">
                  <a:gradFill>
                    <a:gsLst>
                      <a:gs pos="0">
                        <a:srgbClr val="FFFFFF"/>
                      </a:gs>
                      <a:gs pos="100000">
                        <a:srgbClr val="FFFFFF"/>
                      </a:gs>
                    </a:gsLst>
                    <a:lin ang="5400000" scaled="0"/>
                  </a:gra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ts val="2200"/>
                </a:lnSpc>
              </a:pPr>
              <a:r>
                <a:rPr lang="en-US" sz="2400" dirty="0">
                  <a:gradFill>
                    <a:gsLst>
                      <a:gs pos="0">
                        <a:schemeClr val="tx1"/>
                      </a:gs>
                      <a:gs pos="100000">
                        <a:schemeClr val="tx1"/>
                      </a:gs>
                    </a:gsLst>
                    <a:lin ang="5400000" scaled="0"/>
                  </a:gradFill>
                </a:rPr>
                <a:t>Lowell </a:t>
              </a:r>
              <a:r>
                <a:rPr lang="en-US" sz="2400" dirty="0" smtClean="0">
                  <a:gradFill>
                    <a:gsLst>
                      <a:gs pos="0">
                        <a:schemeClr val="tx1"/>
                      </a:gs>
                      <a:gs pos="100000">
                        <a:schemeClr val="tx1"/>
                      </a:gs>
                    </a:gsLst>
                    <a:lin ang="5400000" scaled="0"/>
                  </a:gradFill>
                </a:rPr>
                <a:t>Simpson</a:t>
              </a:r>
              <a:r>
                <a:rPr lang="en-US" sz="1800" b="1" dirty="0">
                  <a:gradFill>
                    <a:gsLst>
                      <a:gs pos="0">
                        <a:schemeClr val="tx1"/>
                      </a:gs>
                      <a:gs pos="100000">
                        <a:schemeClr val="tx1"/>
                      </a:gs>
                    </a:gsLst>
                    <a:lin ang="5400000" scaled="0"/>
                  </a:gradFill>
                </a:rPr>
                <a:t/>
              </a:r>
              <a:br>
                <a:rPr lang="en-US" sz="1800" b="1" dirty="0">
                  <a:gradFill>
                    <a:gsLst>
                      <a:gs pos="0">
                        <a:schemeClr val="tx1"/>
                      </a:gs>
                      <a:gs pos="100000">
                        <a:schemeClr val="tx1"/>
                      </a:gs>
                    </a:gsLst>
                    <a:lin ang="5400000" scaled="0"/>
                  </a:gradFill>
                </a:rPr>
              </a:br>
              <a:r>
                <a:rPr lang="en-US" sz="1800" dirty="0" smtClean="0">
                  <a:gradFill>
                    <a:gsLst>
                      <a:gs pos="0">
                        <a:schemeClr val="tx1"/>
                      </a:gs>
                      <a:gs pos="100000">
                        <a:schemeClr val="tx1"/>
                      </a:gs>
                    </a:gsLst>
                    <a:lin ang="5400000" scaled="0"/>
                  </a:gradFill>
                </a:rPr>
                <a:t>CIO</a:t>
              </a:r>
              <a:br>
                <a:rPr lang="en-US" sz="1800" dirty="0" smtClean="0">
                  <a:gradFill>
                    <a:gsLst>
                      <a:gs pos="0">
                        <a:schemeClr val="tx1"/>
                      </a:gs>
                      <a:gs pos="100000">
                        <a:schemeClr val="tx1"/>
                      </a:gs>
                    </a:gsLst>
                    <a:lin ang="5400000" scaled="0"/>
                  </a:gradFill>
                </a:rPr>
              </a:br>
              <a:r>
                <a:rPr lang="en-US" sz="1800" dirty="0" smtClean="0">
                  <a:gradFill>
                    <a:gsLst>
                      <a:gs pos="0">
                        <a:schemeClr val="tx1"/>
                      </a:gs>
                      <a:gs pos="100000">
                        <a:schemeClr val="tx1"/>
                      </a:gs>
                    </a:gsLst>
                    <a:lin ang="5400000" scaled="0"/>
                  </a:gradFill>
                </a:rPr>
                <a:t>MediaCom</a:t>
              </a:r>
              <a:endParaRPr lang="en-US" sz="1800" dirty="0">
                <a:gradFill>
                  <a:gsLst>
                    <a:gs pos="0">
                      <a:schemeClr val="tx1"/>
                    </a:gs>
                    <a:gs pos="100000">
                      <a:schemeClr val="tx1"/>
                    </a:gs>
                  </a:gsLst>
                  <a:lin ang="5400000" scaled="0"/>
                </a:gradFill>
              </a:endParaRPr>
            </a:p>
          </p:txBody>
        </p:sp>
        <p:sp>
          <p:nvSpPr>
            <p:cNvPr id="15" name="Rectangle 14"/>
            <p:cNvSpPr/>
            <p:nvPr/>
          </p:nvSpPr>
          <p:spPr>
            <a:xfrm>
              <a:off x="6002468" y="1544694"/>
              <a:ext cx="6072999" cy="3397853"/>
            </a:xfrm>
            <a:prstGeom prst="rect">
              <a:avLst/>
            </a:prstGeom>
          </p:spPr>
          <p:txBody>
            <a:bodyPr wrap="square" lIns="182880" tIns="146304" rIns="182880" bIns="146304">
              <a:spAutoFit/>
            </a:bodyPr>
            <a:lstStyle/>
            <a:p>
              <a:pPr marL="117475" indent="-117475" defTabSz="932742">
                <a:lnSpc>
                  <a:spcPct val="90000"/>
                </a:lnSpc>
                <a:spcBef>
                  <a:spcPts val="2448"/>
                </a:spcBef>
              </a:pPr>
              <a:r>
                <a:rPr lang="en-US" sz="3200" dirty="0" smtClean="0">
                  <a:gradFill>
                    <a:gsLst>
                      <a:gs pos="67257">
                        <a:srgbClr val="FFFFFF"/>
                      </a:gs>
                      <a:gs pos="37000">
                        <a:srgbClr val="FFFFFF"/>
                      </a:gs>
                    </a:gsLst>
                    <a:lin ang="5400000" scaled="0"/>
                  </a:gradFill>
                  <a:latin typeface="Segoe UI Light"/>
                </a:rPr>
                <a:t>“The fact that Power BI is part of Office 365 is tremendous. One skill that all our people have is Excel, with BI built on top of Excel, we don’t have to train them on anything new – they can figure this out on their own.”</a:t>
              </a:r>
              <a:endParaRPr lang="en-US" sz="3200" dirty="0">
                <a:gradFill>
                  <a:gsLst>
                    <a:gs pos="67257">
                      <a:srgbClr val="FFFFFF"/>
                    </a:gs>
                    <a:gs pos="37000">
                      <a:srgbClr val="FFFFFF"/>
                    </a:gs>
                  </a:gsLst>
                  <a:lin ang="5400000" scaled="0"/>
                </a:gradFill>
                <a:latin typeface="Segoe UI Light"/>
              </a:endParaRPr>
            </a:p>
          </p:txBody>
        </p:sp>
      </p:grpSp>
    </p:spTree>
    <p:extLst>
      <p:ext uri="{BB962C8B-B14F-4D97-AF65-F5344CB8AC3E}">
        <p14:creationId xmlns:p14="http://schemas.microsoft.com/office/powerpoint/2010/main" val="42735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2"/>
          <p:cNvPicPr>
            <a:picLocks noChangeAspect="1"/>
          </p:cNvPicPr>
          <p:nvPr/>
        </p:nvPicPr>
        <p:blipFill>
          <a:blip r:embed="rId3" cstate="screen">
            <a:extLst>
              <a:ext uri="{28A0092B-C50C-407E-A947-70E740481C1C}">
                <a14:useLocalDpi xmlns:a14="http://schemas.microsoft.com/office/drawing/2010/main" val="0"/>
              </a:ext>
            </a:extLst>
          </a:blip>
          <a:srcRect/>
          <a:stretch>
            <a:fillRect/>
          </a:stretch>
        </p:blipFill>
        <p:spPr>
          <a:xfrm>
            <a:off x="0" y="0"/>
            <a:ext cx="12436475" cy="6994525"/>
          </a:xfrm>
          <a:prstGeom prst="rect">
            <a:avLst/>
          </a:prstGeom>
        </p:spPr>
      </p:pic>
      <p:sp>
        <p:nvSpPr>
          <p:cNvPr id="3" name="Rectangle 2"/>
          <p:cNvSpPr/>
          <p:nvPr/>
        </p:nvSpPr>
        <p:spPr bwMode="auto">
          <a:xfrm>
            <a:off x="453419" y="1640406"/>
            <a:ext cx="3539474" cy="3612737"/>
          </a:xfrm>
          <a:prstGeom prst="rect">
            <a:avLst/>
          </a:prstGeom>
          <a:solidFill>
            <a:schemeClr val="bg1">
              <a:lumMod val="6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9174" tIns="186467" rIns="46616" bIns="190901" numCol="1" rtlCol="0" anchor="t" anchorCtr="0" compatLnSpc="1">
            <a:prstTxWarp prst="textNoShape">
              <a:avLst/>
            </a:prstTxWarp>
          </a:bodyPr>
          <a:lstStyle/>
          <a:p>
            <a:pPr defTabSz="931577" fontAlgn="base">
              <a:lnSpc>
                <a:spcPct val="95000"/>
              </a:lnSpc>
              <a:spcBef>
                <a:spcPct val="0"/>
              </a:spcBef>
            </a:pPr>
            <a:r>
              <a:rPr lang="en-US" sz="3199" dirty="0">
                <a:solidFill>
                  <a:prstClr val="white"/>
                </a:solidFill>
                <a:latin typeface="Segoe UI Light"/>
              </a:rPr>
              <a:t>Unlock i</a:t>
            </a:r>
            <a:r>
              <a:rPr lang="en-US" sz="3199" dirty="0" smtClean="0">
                <a:solidFill>
                  <a:prstClr val="white"/>
                </a:solidFill>
                <a:latin typeface="Segoe UI Light"/>
              </a:rPr>
              <a:t>nsights</a:t>
            </a:r>
            <a:br>
              <a:rPr lang="en-US" sz="3199" dirty="0" smtClean="0">
                <a:solidFill>
                  <a:prstClr val="white"/>
                </a:solidFill>
                <a:latin typeface="Segoe UI Light"/>
              </a:rPr>
            </a:br>
            <a:r>
              <a:rPr lang="en-US" sz="3199" dirty="0" smtClean="0">
                <a:solidFill>
                  <a:prstClr val="white"/>
                </a:solidFill>
                <a:latin typeface="Segoe UI Light"/>
              </a:rPr>
              <a:t>on </a:t>
            </a:r>
            <a:r>
              <a:rPr lang="en-US" sz="3199" dirty="0">
                <a:solidFill>
                  <a:prstClr val="white"/>
                </a:solidFill>
                <a:latin typeface="Segoe UI Light"/>
              </a:rPr>
              <a:t>a</a:t>
            </a:r>
            <a:r>
              <a:rPr lang="en-US" sz="3199" dirty="0" smtClean="0">
                <a:solidFill>
                  <a:prstClr val="white"/>
                </a:solidFill>
                <a:latin typeface="Segoe UI Light"/>
              </a:rPr>
              <a:t>ny </a:t>
            </a:r>
            <a:r>
              <a:rPr lang="en-US" sz="3199" dirty="0">
                <a:solidFill>
                  <a:prstClr val="white"/>
                </a:solidFill>
                <a:latin typeface="Segoe UI Light"/>
              </a:rPr>
              <a:t>d</a:t>
            </a:r>
            <a:r>
              <a:rPr lang="en-US" sz="3199" dirty="0" smtClean="0">
                <a:solidFill>
                  <a:prstClr val="white"/>
                </a:solidFill>
                <a:latin typeface="Segoe UI Light"/>
              </a:rPr>
              <a:t>ata</a:t>
            </a:r>
            <a:endParaRPr lang="en-US" sz="3199" dirty="0">
              <a:solidFill>
                <a:prstClr val="white"/>
              </a:solidFill>
              <a:latin typeface="Segoe UI Light"/>
            </a:endParaRPr>
          </a:p>
        </p:txBody>
      </p:sp>
      <p:sp>
        <p:nvSpPr>
          <p:cNvPr id="4" name="Rectangle 3"/>
          <p:cNvSpPr/>
          <p:nvPr/>
        </p:nvSpPr>
        <p:spPr bwMode="auto">
          <a:xfrm>
            <a:off x="4436378" y="1640406"/>
            <a:ext cx="3539474" cy="3612737"/>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lnSpc>
                <a:spcPct val="90000"/>
              </a:lnSpc>
              <a:spcBef>
                <a:spcPct val="0"/>
              </a:spcBef>
              <a:spcAft>
                <a:spcPct val="0"/>
              </a:spcAft>
            </a:pPr>
            <a:r>
              <a:rPr lang="en-US" sz="3199" dirty="0" smtClean="0">
                <a:solidFill>
                  <a:prstClr val="white"/>
                </a:solidFill>
                <a:latin typeface="Segoe UI Light"/>
              </a:rPr>
              <a:t>Power BI</a:t>
            </a:r>
            <a:br>
              <a:rPr lang="en-US" sz="3199" dirty="0" smtClean="0">
                <a:solidFill>
                  <a:prstClr val="white"/>
                </a:solidFill>
                <a:latin typeface="Segoe UI Light"/>
              </a:rPr>
            </a:br>
            <a:r>
              <a:rPr lang="en-US" sz="3199" dirty="0" smtClean="0">
                <a:solidFill>
                  <a:prstClr val="white"/>
                </a:solidFill>
                <a:latin typeface="Segoe UI Light"/>
              </a:rPr>
              <a:t>overview</a:t>
            </a:r>
            <a:endParaRPr lang="en-US" sz="3199" dirty="0">
              <a:solidFill>
                <a:prstClr val="white"/>
              </a:solidFill>
              <a:latin typeface="Segoe UI Light"/>
            </a:endParaRPr>
          </a:p>
          <a:p>
            <a:pPr defTabSz="914102" fontAlgn="base">
              <a:lnSpc>
                <a:spcPct val="90000"/>
              </a:lnSpc>
              <a:spcBef>
                <a:spcPct val="0"/>
              </a:spcBef>
              <a:spcAft>
                <a:spcPct val="0"/>
              </a:spcAft>
            </a:pPr>
            <a:endParaRPr lang="en-US" sz="3199" dirty="0">
              <a:solidFill>
                <a:prstClr val="white"/>
              </a:solidFill>
              <a:latin typeface="Segoe UI Light"/>
            </a:endParaRPr>
          </a:p>
        </p:txBody>
      </p:sp>
      <p:sp>
        <p:nvSpPr>
          <p:cNvPr id="5" name="Rectangle 4"/>
          <p:cNvSpPr/>
          <p:nvPr/>
        </p:nvSpPr>
        <p:spPr bwMode="auto">
          <a:xfrm>
            <a:off x="8419338" y="1640406"/>
            <a:ext cx="3539474" cy="3612737"/>
          </a:xfrm>
          <a:prstGeom prst="rect">
            <a:avLst/>
          </a:prstGeom>
          <a:solidFill>
            <a:schemeClr val="bg1">
              <a:lumMod val="6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9174" tIns="186467" rIns="46616" bIns="190901" numCol="1" rtlCol="0" anchor="t" anchorCtr="0" compatLnSpc="1">
            <a:prstTxWarp prst="textNoShape">
              <a:avLst/>
            </a:prstTxWarp>
          </a:bodyPr>
          <a:lstStyle/>
          <a:p>
            <a:pPr defTabSz="931577" fontAlgn="base">
              <a:lnSpc>
                <a:spcPct val="95000"/>
              </a:lnSpc>
              <a:spcBef>
                <a:spcPct val="0"/>
              </a:spcBef>
            </a:pPr>
            <a:r>
              <a:rPr lang="en-US" sz="3199" dirty="0" smtClean="0">
                <a:solidFill>
                  <a:prstClr val="white"/>
                </a:solidFill>
                <a:latin typeface="Segoe UI Light"/>
              </a:rPr>
              <a:t>Turning data</a:t>
            </a:r>
            <a:br>
              <a:rPr lang="en-US" sz="3199" dirty="0" smtClean="0">
                <a:solidFill>
                  <a:prstClr val="white"/>
                </a:solidFill>
                <a:latin typeface="Segoe UI Light"/>
              </a:rPr>
            </a:br>
            <a:r>
              <a:rPr lang="en-US" sz="3199" dirty="0" smtClean="0">
                <a:solidFill>
                  <a:prstClr val="white"/>
                </a:solidFill>
                <a:latin typeface="Segoe UI Light"/>
              </a:rPr>
              <a:t>into a business advantage</a:t>
            </a:r>
            <a:endParaRPr lang="en-US" sz="3199" dirty="0">
              <a:solidFill>
                <a:prstClr val="white"/>
              </a:solidFill>
              <a:latin typeface="Segoe UI Light"/>
            </a:endParaRPr>
          </a:p>
        </p:txBody>
      </p:sp>
    </p:spTree>
    <p:extLst>
      <p:ext uri="{BB962C8B-B14F-4D97-AF65-F5344CB8AC3E}">
        <p14:creationId xmlns:p14="http://schemas.microsoft.com/office/powerpoint/2010/main" val="2631265674"/>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smtClean="0"/>
              <a:t>A powerful new way to work with data</a:t>
            </a:r>
            <a:br>
              <a:rPr lang="en-US" smtClean="0"/>
            </a:br>
            <a:endParaRPr lang="en-US" dirty="0"/>
          </a:p>
        </p:txBody>
      </p:sp>
      <p:grpSp>
        <p:nvGrpSpPr>
          <p:cNvPr id="4" name="Group 3"/>
          <p:cNvGrpSpPr/>
          <p:nvPr/>
        </p:nvGrpSpPr>
        <p:grpSpPr>
          <a:xfrm>
            <a:off x="494900" y="1453892"/>
            <a:ext cx="4740040" cy="4558921"/>
            <a:chOff x="494900" y="1453892"/>
            <a:chExt cx="4740040" cy="4558921"/>
          </a:xfrm>
        </p:grpSpPr>
        <p:sp>
          <p:nvSpPr>
            <p:cNvPr id="45" name="Rectangle 44"/>
            <p:cNvSpPr/>
            <p:nvPr/>
          </p:nvSpPr>
          <p:spPr bwMode="auto">
            <a:xfrm>
              <a:off x="494900" y="1453892"/>
              <a:ext cx="4740040" cy="625056"/>
            </a:xfrm>
            <a:prstGeom prst="rect">
              <a:avLst/>
            </a:prstGeom>
            <a:solidFill>
              <a:srgbClr val="7FBA00"/>
            </a:solidFill>
            <a:ln w="38100" cap="flat" cmpd="sng" algn="ctr">
              <a:noFill/>
              <a:prstDash val="solid"/>
              <a:headEnd type="none" w="med" len="med"/>
              <a:tailEnd type="none" w="med" len="med"/>
            </a:ln>
            <a:effectLst/>
          </p:spPr>
          <p:txBody>
            <a:bodyPr vert="horz" wrap="square" lIns="91440" tIns="91440" rIns="91440" bIns="139891" numCol="1" rtlCol="0" anchor="t" anchorCtr="0" compatLnSpc="1">
              <a:prstTxWarp prst="textNoShape">
                <a:avLst/>
              </a:prstTxWarp>
            </a:bodyPr>
            <a:lstStyle/>
            <a:p>
              <a:pPr defTabSz="932290" fontAlgn="base">
                <a:lnSpc>
                  <a:spcPct val="90000"/>
                </a:lnSpc>
                <a:spcBef>
                  <a:spcPct val="0"/>
                </a:spcBef>
                <a:spcAft>
                  <a:spcPct val="0"/>
                </a:spcAft>
                <a:defRPr/>
              </a:pPr>
              <a:r>
                <a:rPr lang="en-US" sz="3100" kern="0" spc="-41" dirty="0" smtClean="0">
                  <a:gradFill>
                    <a:gsLst>
                      <a:gs pos="0">
                        <a:srgbClr val="FFFFFF"/>
                      </a:gs>
                      <a:gs pos="100000">
                        <a:srgbClr val="FFFFFF"/>
                      </a:gs>
                    </a:gsLst>
                    <a:lin ang="5400000" scaled="0"/>
                  </a:gradFill>
                  <a:latin typeface="Segoe UI Light" pitchFamily="34" charset="0"/>
                </a:rPr>
                <a:t>Analyze in Excel</a:t>
              </a:r>
              <a:br>
                <a:rPr lang="en-US" sz="3100" kern="0" spc="-41" dirty="0" smtClean="0">
                  <a:gradFill>
                    <a:gsLst>
                      <a:gs pos="0">
                        <a:srgbClr val="FFFFFF"/>
                      </a:gs>
                      <a:gs pos="100000">
                        <a:srgbClr val="FFFFFF"/>
                      </a:gs>
                    </a:gsLst>
                    <a:lin ang="5400000" scaled="0"/>
                  </a:gradFill>
                  <a:latin typeface="Segoe UI Light" pitchFamily="34" charset="0"/>
                </a:rPr>
              </a:br>
              <a:endParaRPr lang="en-US" dirty="0">
                <a:solidFill>
                  <a:srgbClr val="FFFFFF"/>
                </a:solidFill>
              </a:endParaRPr>
            </a:p>
            <a:p>
              <a:pPr defTabSz="932290" fontAlgn="base">
                <a:lnSpc>
                  <a:spcPct val="90000"/>
                </a:lnSpc>
                <a:spcBef>
                  <a:spcPct val="0"/>
                </a:spcBef>
                <a:spcAft>
                  <a:spcPct val="0"/>
                </a:spcAft>
                <a:defRPr/>
              </a:pPr>
              <a:endParaRPr lang="en-US" sz="3100" kern="0" spc="-41" dirty="0">
                <a:gradFill>
                  <a:gsLst>
                    <a:gs pos="0">
                      <a:srgbClr val="FFFFFF"/>
                    </a:gs>
                    <a:gs pos="100000">
                      <a:srgbClr val="FFFFFF"/>
                    </a:gs>
                  </a:gsLst>
                  <a:lin ang="5400000" scaled="0"/>
                </a:gradFill>
                <a:latin typeface="Segoe UI Light" pitchFamily="34" charset="0"/>
              </a:endParaRPr>
            </a:p>
          </p:txBody>
        </p:sp>
        <p:sp>
          <p:nvSpPr>
            <p:cNvPr id="37" name="Rectangle 36"/>
            <p:cNvSpPr/>
            <p:nvPr/>
          </p:nvSpPr>
          <p:spPr bwMode="auto">
            <a:xfrm>
              <a:off x="494900" y="3490404"/>
              <a:ext cx="1188720" cy="1188720"/>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kern="0" dirty="0">
                  <a:solidFill>
                    <a:srgbClr val="FFFFFF"/>
                  </a:solidFill>
                  <a:ea typeface="Segoe UI" pitchFamily="34" charset="0"/>
                  <a:cs typeface="Segoe UI" pitchFamily="34" charset="0"/>
                </a:rPr>
                <a:t>Analyze</a:t>
              </a:r>
            </a:p>
          </p:txBody>
        </p:sp>
        <p:grpSp>
          <p:nvGrpSpPr>
            <p:cNvPr id="30" name="Group 29"/>
            <p:cNvGrpSpPr/>
            <p:nvPr/>
          </p:nvGrpSpPr>
          <p:grpSpPr>
            <a:xfrm flipH="1">
              <a:off x="873252" y="3933889"/>
              <a:ext cx="529777" cy="733737"/>
              <a:chOff x="1539997" y="3645051"/>
              <a:chExt cx="800271" cy="1108369"/>
            </a:xfrm>
            <a:solidFill>
              <a:schemeClr val="bg1"/>
            </a:solidFill>
          </p:grpSpPr>
          <p:sp>
            <p:nvSpPr>
              <p:cNvPr id="31" name="Rectangle 24"/>
              <p:cNvSpPr/>
              <p:nvPr/>
            </p:nvSpPr>
            <p:spPr>
              <a:xfrm>
                <a:off x="1539997" y="3645051"/>
                <a:ext cx="800271" cy="1108369"/>
              </a:xfrm>
              <a:custGeom>
                <a:avLst/>
                <a:gdLst/>
                <a:ahLst/>
                <a:cxnLst/>
                <a:rect l="l" t="t" r="r" b="b"/>
                <a:pathLst>
                  <a:path w="1518158" h="2102639">
                    <a:moveTo>
                      <a:pt x="664962" y="48"/>
                    </a:moveTo>
                    <a:cubicBezTo>
                      <a:pt x="990735" y="4734"/>
                      <a:pt x="1250103" y="195355"/>
                      <a:pt x="1311820" y="389100"/>
                    </a:cubicBezTo>
                    <a:cubicBezTo>
                      <a:pt x="1373537" y="582844"/>
                      <a:pt x="1310258" y="419568"/>
                      <a:pt x="1400880" y="656280"/>
                    </a:cubicBezTo>
                    <a:cubicBezTo>
                      <a:pt x="1411818" y="757059"/>
                      <a:pt x="1339163" y="742996"/>
                      <a:pt x="1358694" y="815651"/>
                    </a:cubicBezTo>
                    <a:cubicBezTo>
                      <a:pt x="1378225" y="888305"/>
                      <a:pt x="1514158" y="1033614"/>
                      <a:pt x="1518064" y="1092206"/>
                    </a:cubicBezTo>
                    <a:cubicBezTo>
                      <a:pt x="1521971" y="1150798"/>
                      <a:pt x="1404005" y="1135955"/>
                      <a:pt x="1382130" y="1167204"/>
                    </a:cubicBezTo>
                    <a:cubicBezTo>
                      <a:pt x="1360256" y="1198453"/>
                      <a:pt x="1390724" y="1255483"/>
                      <a:pt x="1386818" y="1279701"/>
                    </a:cubicBezTo>
                    <a:cubicBezTo>
                      <a:pt x="1382912" y="1303919"/>
                      <a:pt x="1361038" y="1303137"/>
                      <a:pt x="1358694" y="1312512"/>
                    </a:cubicBezTo>
                    <a:cubicBezTo>
                      <a:pt x="1356350" y="1321887"/>
                      <a:pt x="1382912" y="1320325"/>
                      <a:pt x="1372756" y="1335949"/>
                    </a:cubicBezTo>
                    <a:cubicBezTo>
                      <a:pt x="1362600" y="1351574"/>
                      <a:pt x="1313382" y="1359387"/>
                      <a:pt x="1297758" y="1406260"/>
                    </a:cubicBezTo>
                    <a:cubicBezTo>
                      <a:pt x="1282134" y="1453134"/>
                      <a:pt x="1409474" y="1567974"/>
                      <a:pt x="1279008" y="1617192"/>
                    </a:cubicBezTo>
                    <a:cubicBezTo>
                      <a:pt x="1148544" y="1666410"/>
                      <a:pt x="978235" y="1565631"/>
                      <a:pt x="936830" y="1645316"/>
                    </a:cubicBezTo>
                    <a:cubicBezTo>
                      <a:pt x="895425" y="1725002"/>
                      <a:pt x="843864" y="1864060"/>
                      <a:pt x="1030577" y="2095304"/>
                    </a:cubicBezTo>
                    <a:cubicBezTo>
                      <a:pt x="762616" y="2092179"/>
                      <a:pt x="244660" y="2113272"/>
                      <a:pt x="18105" y="2095304"/>
                    </a:cubicBezTo>
                    <a:cubicBezTo>
                      <a:pt x="72790" y="1927340"/>
                      <a:pt x="250130" y="1765625"/>
                      <a:pt x="247786" y="1537506"/>
                    </a:cubicBezTo>
                    <a:cubicBezTo>
                      <a:pt x="245442" y="1309387"/>
                      <a:pt x="51697" y="1118768"/>
                      <a:pt x="4042" y="726591"/>
                    </a:cubicBezTo>
                    <a:cubicBezTo>
                      <a:pt x="-20283" y="526408"/>
                      <a:pt x="67548" y="340065"/>
                      <a:pt x="203379" y="206900"/>
                    </a:cubicBezTo>
                    <a:lnTo>
                      <a:pt x="203379" y="206708"/>
                    </a:lnTo>
                    <a:lnTo>
                      <a:pt x="203605" y="206708"/>
                    </a:lnTo>
                    <a:cubicBezTo>
                      <a:pt x="332512" y="77755"/>
                      <a:pt x="505564" y="-2246"/>
                      <a:pt x="664962" y="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33" name="Freeform 32"/>
              <p:cNvSpPr>
                <a:spLocks noEditPoints="1"/>
              </p:cNvSpPr>
              <p:nvPr/>
            </p:nvSpPr>
            <p:spPr bwMode="black">
              <a:xfrm rot="17995606">
                <a:off x="1607408" y="3764955"/>
                <a:ext cx="429800" cy="337492"/>
              </a:xfrm>
              <a:custGeom>
                <a:avLst/>
                <a:gdLst>
                  <a:gd name="T0" fmla="*/ 1304 w 1423"/>
                  <a:gd name="T1" fmla="*/ 301 h 1114"/>
                  <a:gd name="T2" fmla="*/ 1302 w 1423"/>
                  <a:gd name="T3" fmla="*/ 297 h 1114"/>
                  <a:gd name="T4" fmla="*/ 719 w 1423"/>
                  <a:gd name="T5" fmla="*/ 113 h 1114"/>
                  <a:gd name="T6" fmla="*/ 496 w 1423"/>
                  <a:gd name="T7" fmla="*/ 416 h 1114"/>
                  <a:gd name="T8" fmla="*/ 441 w 1423"/>
                  <a:gd name="T9" fmla="*/ 482 h 1114"/>
                  <a:gd name="T10" fmla="*/ 375 w 1423"/>
                  <a:gd name="T11" fmla="*/ 536 h 1114"/>
                  <a:gd name="T12" fmla="*/ 290 w 1423"/>
                  <a:gd name="T13" fmla="*/ 648 h 1114"/>
                  <a:gd name="T14" fmla="*/ 470 w 1423"/>
                  <a:gd name="T15" fmla="*/ 973 h 1114"/>
                  <a:gd name="T16" fmla="*/ 610 w 1423"/>
                  <a:gd name="T17" fmla="*/ 960 h 1114"/>
                  <a:gd name="T18" fmla="*/ 775 w 1423"/>
                  <a:gd name="T19" fmla="*/ 921 h 1114"/>
                  <a:gd name="T20" fmla="*/ 932 w 1423"/>
                  <a:gd name="T21" fmla="*/ 927 h 1114"/>
                  <a:gd name="T22" fmla="*/ 1151 w 1423"/>
                  <a:gd name="T23" fmla="*/ 893 h 1114"/>
                  <a:gd name="T24" fmla="*/ 1304 w 1423"/>
                  <a:gd name="T25" fmla="*/ 301 h 1114"/>
                  <a:gd name="T26" fmla="*/ 1024 w 1423"/>
                  <a:gd name="T27" fmla="*/ 311 h 1114"/>
                  <a:gd name="T28" fmla="*/ 1024 w 1423"/>
                  <a:gd name="T29" fmla="*/ 311 h 1114"/>
                  <a:gd name="T30" fmla="*/ 873 w 1423"/>
                  <a:gd name="T31" fmla="*/ 299 h 1114"/>
                  <a:gd name="T32" fmla="*/ 873 w 1423"/>
                  <a:gd name="T33" fmla="*/ 299 h 1114"/>
                  <a:gd name="T34" fmla="*/ 799 w 1423"/>
                  <a:gd name="T35" fmla="*/ 278 h 1114"/>
                  <a:gd name="T36" fmla="*/ 821 w 1423"/>
                  <a:gd name="T37" fmla="*/ 203 h 1114"/>
                  <a:gd name="T38" fmla="*/ 828 w 1423"/>
                  <a:gd name="T39" fmla="*/ 200 h 1114"/>
                  <a:gd name="T40" fmla="*/ 1101 w 1423"/>
                  <a:gd name="T41" fmla="*/ 234 h 1114"/>
                  <a:gd name="T42" fmla="*/ 1108 w 1423"/>
                  <a:gd name="T43" fmla="*/ 244 h 1114"/>
                  <a:gd name="T44" fmla="*/ 1087 w 1423"/>
                  <a:gd name="T45" fmla="*/ 318 h 1114"/>
                  <a:gd name="T46" fmla="*/ 1024 w 1423"/>
                  <a:gd name="T47" fmla="*/ 311 h 1114"/>
                  <a:gd name="T48" fmla="*/ 14 w 1423"/>
                  <a:gd name="T49" fmla="*/ 967 h 1114"/>
                  <a:gd name="T50" fmla="*/ 53 w 1423"/>
                  <a:gd name="T51" fmla="*/ 1037 h 1114"/>
                  <a:gd name="T52" fmla="*/ 115 w 1423"/>
                  <a:gd name="T53" fmla="*/ 1064 h 1114"/>
                  <a:gd name="T54" fmla="*/ 24 w 1423"/>
                  <a:gd name="T55" fmla="*/ 900 h 1114"/>
                  <a:gd name="T56" fmla="*/ 14 w 1423"/>
                  <a:gd name="T57" fmla="*/ 967 h 1114"/>
                  <a:gd name="T58" fmla="*/ 400 w 1423"/>
                  <a:gd name="T59" fmla="*/ 959 h 1114"/>
                  <a:gd name="T60" fmla="*/ 265 w 1423"/>
                  <a:gd name="T61" fmla="*/ 714 h 1114"/>
                  <a:gd name="T62" fmla="*/ 190 w 1423"/>
                  <a:gd name="T63" fmla="*/ 686 h 1114"/>
                  <a:gd name="T64" fmla="*/ 175 w 1423"/>
                  <a:gd name="T65" fmla="*/ 764 h 1114"/>
                  <a:gd name="T66" fmla="*/ 310 w 1423"/>
                  <a:gd name="T67" fmla="*/ 1008 h 1114"/>
                  <a:gd name="T68" fmla="*/ 385 w 1423"/>
                  <a:gd name="T69" fmla="*/ 1037 h 1114"/>
                  <a:gd name="T70" fmla="*/ 400 w 1423"/>
                  <a:gd name="T71" fmla="*/ 959 h 1114"/>
                  <a:gd name="T72" fmla="*/ 266 w 1423"/>
                  <a:gd name="T73" fmla="*/ 1026 h 1114"/>
                  <a:gd name="T74" fmla="*/ 136 w 1423"/>
                  <a:gd name="T75" fmla="*/ 792 h 1114"/>
                  <a:gd name="T76" fmla="*/ 65 w 1423"/>
                  <a:gd name="T77" fmla="*/ 764 h 1114"/>
                  <a:gd name="T78" fmla="*/ 50 w 1423"/>
                  <a:gd name="T79" fmla="*/ 840 h 1114"/>
                  <a:gd name="T80" fmla="*/ 180 w 1423"/>
                  <a:gd name="T81" fmla="*/ 1074 h 1114"/>
                  <a:gd name="T82" fmla="*/ 251 w 1423"/>
                  <a:gd name="T83" fmla="*/ 1101 h 1114"/>
                  <a:gd name="T84" fmla="*/ 266 w 1423"/>
                  <a:gd name="T85" fmla="*/ 1026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23" h="1114">
                    <a:moveTo>
                      <a:pt x="1304" y="301"/>
                    </a:moveTo>
                    <a:cubicBezTo>
                      <a:pt x="1303" y="298"/>
                      <a:pt x="1304" y="300"/>
                      <a:pt x="1302" y="297"/>
                    </a:cubicBezTo>
                    <a:cubicBezTo>
                      <a:pt x="1184" y="83"/>
                      <a:pt x="922" y="0"/>
                      <a:pt x="719" y="113"/>
                    </a:cubicBezTo>
                    <a:cubicBezTo>
                      <a:pt x="602" y="177"/>
                      <a:pt x="570" y="311"/>
                      <a:pt x="496" y="416"/>
                    </a:cubicBezTo>
                    <a:cubicBezTo>
                      <a:pt x="476" y="444"/>
                      <a:pt x="458" y="465"/>
                      <a:pt x="441" y="482"/>
                    </a:cubicBezTo>
                    <a:cubicBezTo>
                      <a:pt x="418" y="504"/>
                      <a:pt x="397" y="520"/>
                      <a:pt x="375" y="536"/>
                    </a:cubicBezTo>
                    <a:cubicBezTo>
                      <a:pt x="334" y="566"/>
                      <a:pt x="296" y="593"/>
                      <a:pt x="290" y="648"/>
                    </a:cubicBezTo>
                    <a:cubicBezTo>
                      <a:pt x="470" y="973"/>
                      <a:pt x="470" y="973"/>
                      <a:pt x="470" y="973"/>
                    </a:cubicBezTo>
                    <a:cubicBezTo>
                      <a:pt x="519" y="997"/>
                      <a:pt x="563" y="978"/>
                      <a:pt x="610" y="960"/>
                    </a:cubicBezTo>
                    <a:cubicBezTo>
                      <a:pt x="654" y="943"/>
                      <a:pt x="697" y="925"/>
                      <a:pt x="775" y="921"/>
                    </a:cubicBezTo>
                    <a:cubicBezTo>
                      <a:pt x="827" y="918"/>
                      <a:pt x="880" y="924"/>
                      <a:pt x="932" y="927"/>
                    </a:cubicBezTo>
                    <a:cubicBezTo>
                      <a:pt x="1008" y="932"/>
                      <a:pt x="1082" y="931"/>
                      <a:pt x="1151" y="893"/>
                    </a:cubicBezTo>
                    <a:cubicBezTo>
                      <a:pt x="1354" y="780"/>
                      <a:pt x="1423" y="515"/>
                      <a:pt x="1304" y="301"/>
                    </a:cubicBezTo>
                    <a:close/>
                    <a:moveTo>
                      <a:pt x="1024" y="311"/>
                    </a:moveTo>
                    <a:cubicBezTo>
                      <a:pt x="1024" y="311"/>
                      <a:pt x="1024" y="311"/>
                      <a:pt x="1024" y="311"/>
                    </a:cubicBezTo>
                    <a:cubicBezTo>
                      <a:pt x="983" y="270"/>
                      <a:pt x="917" y="279"/>
                      <a:pt x="873" y="299"/>
                    </a:cubicBezTo>
                    <a:cubicBezTo>
                      <a:pt x="873" y="299"/>
                      <a:pt x="873" y="299"/>
                      <a:pt x="873" y="299"/>
                    </a:cubicBezTo>
                    <a:cubicBezTo>
                      <a:pt x="847" y="313"/>
                      <a:pt x="814" y="304"/>
                      <a:pt x="799" y="278"/>
                    </a:cubicBezTo>
                    <a:cubicBezTo>
                      <a:pt x="785" y="251"/>
                      <a:pt x="794" y="218"/>
                      <a:pt x="821" y="203"/>
                    </a:cubicBezTo>
                    <a:cubicBezTo>
                      <a:pt x="823" y="202"/>
                      <a:pt x="828" y="200"/>
                      <a:pt x="828" y="200"/>
                    </a:cubicBezTo>
                    <a:cubicBezTo>
                      <a:pt x="927" y="155"/>
                      <a:pt x="1035" y="168"/>
                      <a:pt x="1101" y="234"/>
                    </a:cubicBezTo>
                    <a:cubicBezTo>
                      <a:pt x="1101" y="234"/>
                      <a:pt x="1106" y="240"/>
                      <a:pt x="1108" y="244"/>
                    </a:cubicBezTo>
                    <a:cubicBezTo>
                      <a:pt x="1122" y="270"/>
                      <a:pt x="1113" y="303"/>
                      <a:pt x="1087" y="318"/>
                    </a:cubicBezTo>
                    <a:cubicBezTo>
                      <a:pt x="1066" y="329"/>
                      <a:pt x="1041" y="326"/>
                      <a:pt x="1024" y="311"/>
                    </a:cubicBezTo>
                    <a:close/>
                    <a:moveTo>
                      <a:pt x="14" y="967"/>
                    </a:moveTo>
                    <a:cubicBezTo>
                      <a:pt x="53" y="1037"/>
                      <a:pt x="53" y="1037"/>
                      <a:pt x="53" y="1037"/>
                    </a:cubicBezTo>
                    <a:cubicBezTo>
                      <a:pt x="67" y="1062"/>
                      <a:pt x="94" y="1074"/>
                      <a:pt x="115" y="1064"/>
                    </a:cubicBezTo>
                    <a:cubicBezTo>
                      <a:pt x="24" y="900"/>
                      <a:pt x="24" y="900"/>
                      <a:pt x="24" y="900"/>
                    </a:cubicBezTo>
                    <a:cubicBezTo>
                      <a:pt x="5" y="912"/>
                      <a:pt x="0" y="941"/>
                      <a:pt x="14" y="967"/>
                    </a:cubicBezTo>
                    <a:close/>
                    <a:moveTo>
                      <a:pt x="400" y="959"/>
                    </a:moveTo>
                    <a:cubicBezTo>
                      <a:pt x="265" y="714"/>
                      <a:pt x="265" y="714"/>
                      <a:pt x="265" y="714"/>
                    </a:cubicBezTo>
                    <a:cubicBezTo>
                      <a:pt x="248" y="685"/>
                      <a:pt x="215" y="672"/>
                      <a:pt x="190" y="686"/>
                    </a:cubicBezTo>
                    <a:cubicBezTo>
                      <a:pt x="166" y="699"/>
                      <a:pt x="159" y="734"/>
                      <a:pt x="175" y="764"/>
                    </a:cubicBezTo>
                    <a:cubicBezTo>
                      <a:pt x="310" y="1008"/>
                      <a:pt x="310" y="1008"/>
                      <a:pt x="310" y="1008"/>
                    </a:cubicBezTo>
                    <a:cubicBezTo>
                      <a:pt x="327" y="1038"/>
                      <a:pt x="360" y="1051"/>
                      <a:pt x="385" y="1037"/>
                    </a:cubicBezTo>
                    <a:cubicBezTo>
                      <a:pt x="410" y="1023"/>
                      <a:pt x="416" y="988"/>
                      <a:pt x="400" y="959"/>
                    </a:cubicBezTo>
                    <a:close/>
                    <a:moveTo>
                      <a:pt x="266" y="1026"/>
                    </a:moveTo>
                    <a:cubicBezTo>
                      <a:pt x="136" y="792"/>
                      <a:pt x="136" y="792"/>
                      <a:pt x="136" y="792"/>
                    </a:cubicBezTo>
                    <a:cubicBezTo>
                      <a:pt x="121" y="764"/>
                      <a:pt x="89" y="751"/>
                      <a:pt x="65" y="764"/>
                    </a:cubicBezTo>
                    <a:cubicBezTo>
                      <a:pt x="41" y="778"/>
                      <a:pt x="35" y="811"/>
                      <a:pt x="50" y="840"/>
                    </a:cubicBezTo>
                    <a:cubicBezTo>
                      <a:pt x="180" y="1074"/>
                      <a:pt x="180" y="1074"/>
                      <a:pt x="180" y="1074"/>
                    </a:cubicBezTo>
                    <a:cubicBezTo>
                      <a:pt x="196" y="1102"/>
                      <a:pt x="228" y="1114"/>
                      <a:pt x="251" y="1101"/>
                    </a:cubicBezTo>
                    <a:cubicBezTo>
                      <a:pt x="275" y="1088"/>
                      <a:pt x="282" y="1055"/>
                      <a:pt x="266" y="1026"/>
                    </a:cubicBezTo>
                    <a:close/>
                  </a:path>
                </a:pathLst>
              </a:custGeom>
              <a:solidFill>
                <a:srgbClr val="92D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sz="1600" dirty="0">
                  <a:ln>
                    <a:solidFill>
                      <a:srgbClr val="505050">
                        <a:alpha val="0"/>
                      </a:srgbClr>
                    </a:solidFill>
                  </a:ln>
                  <a:solidFill>
                    <a:srgbClr val="505050"/>
                  </a:solidFill>
                </a:endParaRPr>
              </a:p>
            </p:txBody>
          </p:sp>
        </p:grpSp>
        <p:sp>
          <p:nvSpPr>
            <p:cNvPr id="44" name="Rectangle 43"/>
            <p:cNvSpPr/>
            <p:nvPr/>
          </p:nvSpPr>
          <p:spPr bwMode="auto">
            <a:xfrm>
              <a:off x="494900" y="4824093"/>
              <a:ext cx="1188720" cy="1188720"/>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kern="0" dirty="0">
                  <a:solidFill>
                    <a:srgbClr val="FFFFFF"/>
                  </a:solidFill>
                  <a:ea typeface="Segoe UI" pitchFamily="34" charset="0"/>
                  <a:cs typeface="Segoe UI" pitchFamily="34" charset="0"/>
                </a:rPr>
                <a:t>Visualize</a:t>
              </a:r>
            </a:p>
          </p:txBody>
        </p:sp>
        <p:sp>
          <p:nvSpPr>
            <p:cNvPr id="34" name="Freeform 33"/>
            <p:cNvSpPr/>
            <p:nvPr>
              <p:custDataLst>
                <p:tags r:id="rId2"/>
              </p:custDataLst>
            </p:nvPr>
          </p:nvSpPr>
          <p:spPr>
            <a:xfrm>
              <a:off x="829232" y="5259039"/>
              <a:ext cx="696431" cy="701937"/>
            </a:xfrm>
            <a:custGeom>
              <a:avLst/>
              <a:gdLst/>
              <a:ahLst/>
              <a:cxnLst/>
              <a:rect l="l" t="t" r="r" b="b"/>
              <a:pathLst>
                <a:path w="1188720" h="1198117">
                  <a:moveTo>
                    <a:pt x="0" y="1179829"/>
                  </a:moveTo>
                  <a:lnTo>
                    <a:pt x="1188720" y="1179829"/>
                  </a:lnTo>
                  <a:lnTo>
                    <a:pt x="1188720" y="1198117"/>
                  </a:lnTo>
                  <a:lnTo>
                    <a:pt x="0" y="1198117"/>
                  </a:lnTo>
                  <a:close/>
                  <a:moveTo>
                    <a:pt x="85725" y="629228"/>
                  </a:moveTo>
                  <a:lnTo>
                    <a:pt x="228600" y="629228"/>
                  </a:lnTo>
                  <a:lnTo>
                    <a:pt x="228600" y="1174749"/>
                  </a:lnTo>
                  <a:lnTo>
                    <a:pt x="85725" y="1174749"/>
                  </a:lnTo>
                  <a:close/>
                  <a:moveTo>
                    <a:pt x="160954" y="560521"/>
                  </a:moveTo>
                  <a:lnTo>
                    <a:pt x="134893" y="565433"/>
                  </a:lnTo>
                  <a:lnTo>
                    <a:pt x="135875" y="570646"/>
                  </a:lnTo>
                  <a:lnTo>
                    <a:pt x="161936" y="565734"/>
                  </a:lnTo>
                  <a:close/>
                  <a:moveTo>
                    <a:pt x="200045" y="527408"/>
                  </a:moveTo>
                  <a:lnTo>
                    <a:pt x="95801" y="547055"/>
                  </a:lnTo>
                  <a:lnTo>
                    <a:pt x="96784" y="552268"/>
                  </a:lnTo>
                  <a:lnTo>
                    <a:pt x="201028" y="532620"/>
                  </a:lnTo>
                  <a:close/>
                  <a:moveTo>
                    <a:pt x="193530" y="502890"/>
                  </a:moveTo>
                  <a:lnTo>
                    <a:pt x="102316" y="520082"/>
                  </a:lnTo>
                  <a:lnTo>
                    <a:pt x="103299" y="525294"/>
                  </a:lnTo>
                  <a:lnTo>
                    <a:pt x="194512" y="508102"/>
                  </a:lnTo>
                  <a:close/>
                  <a:moveTo>
                    <a:pt x="180500" y="479600"/>
                  </a:moveTo>
                  <a:lnTo>
                    <a:pt x="115347" y="491880"/>
                  </a:lnTo>
                  <a:lnTo>
                    <a:pt x="116329" y="497092"/>
                  </a:lnTo>
                  <a:lnTo>
                    <a:pt x="181482" y="484813"/>
                  </a:lnTo>
                  <a:close/>
                  <a:moveTo>
                    <a:pt x="378883" y="434974"/>
                  </a:moveTo>
                  <a:lnTo>
                    <a:pt x="521758" y="434974"/>
                  </a:lnTo>
                  <a:lnTo>
                    <a:pt x="521758" y="1174749"/>
                  </a:lnTo>
                  <a:lnTo>
                    <a:pt x="378883" y="1174749"/>
                  </a:lnTo>
                  <a:close/>
                  <a:moveTo>
                    <a:pt x="672041" y="225425"/>
                  </a:moveTo>
                  <a:lnTo>
                    <a:pt x="814916" y="225425"/>
                  </a:lnTo>
                  <a:lnTo>
                    <a:pt x="814916" y="1174749"/>
                  </a:lnTo>
                  <a:lnTo>
                    <a:pt x="672041" y="1174749"/>
                  </a:lnTo>
                  <a:close/>
                  <a:moveTo>
                    <a:pt x="144046" y="189143"/>
                  </a:moveTo>
                  <a:cubicBezTo>
                    <a:pt x="151107" y="189037"/>
                    <a:pt x="156647" y="189144"/>
                    <a:pt x="164251" y="190420"/>
                  </a:cubicBezTo>
                  <a:cubicBezTo>
                    <a:pt x="171855" y="191696"/>
                    <a:pt x="181740" y="194037"/>
                    <a:pt x="189670" y="196802"/>
                  </a:cubicBezTo>
                  <a:cubicBezTo>
                    <a:pt x="197599" y="199568"/>
                    <a:pt x="204877" y="202865"/>
                    <a:pt x="211830" y="207013"/>
                  </a:cubicBezTo>
                  <a:cubicBezTo>
                    <a:pt x="218782" y="211162"/>
                    <a:pt x="225516" y="216161"/>
                    <a:pt x="231382" y="221693"/>
                  </a:cubicBezTo>
                  <a:cubicBezTo>
                    <a:pt x="237248" y="227224"/>
                    <a:pt x="242679" y="233712"/>
                    <a:pt x="247025" y="240201"/>
                  </a:cubicBezTo>
                  <a:cubicBezTo>
                    <a:pt x="251370" y="246689"/>
                    <a:pt x="254411" y="253923"/>
                    <a:pt x="257453" y="260624"/>
                  </a:cubicBezTo>
                  <a:cubicBezTo>
                    <a:pt x="260495" y="267325"/>
                    <a:pt x="263319" y="273282"/>
                    <a:pt x="265274" y="280409"/>
                  </a:cubicBezTo>
                  <a:cubicBezTo>
                    <a:pt x="267230" y="287536"/>
                    <a:pt x="268967" y="295194"/>
                    <a:pt x="269185" y="303385"/>
                  </a:cubicBezTo>
                  <a:cubicBezTo>
                    <a:pt x="269402" y="311575"/>
                    <a:pt x="268641" y="320510"/>
                    <a:pt x="266578" y="329552"/>
                  </a:cubicBezTo>
                  <a:cubicBezTo>
                    <a:pt x="264514" y="338593"/>
                    <a:pt x="261146" y="347528"/>
                    <a:pt x="256801" y="357633"/>
                  </a:cubicBezTo>
                  <a:cubicBezTo>
                    <a:pt x="252456" y="367738"/>
                    <a:pt x="246373" y="378375"/>
                    <a:pt x="240507" y="390182"/>
                  </a:cubicBezTo>
                  <a:cubicBezTo>
                    <a:pt x="234641" y="401989"/>
                    <a:pt x="226277" y="418902"/>
                    <a:pt x="221606" y="428476"/>
                  </a:cubicBezTo>
                  <a:cubicBezTo>
                    <a:pt x="216935" y="438049"/>
                    <a:pt x="213568" y="443048"/>
                    <a:pt x="212481" y="447622"/>
                  </a:cubicBezTo>
                  <a:cubicBezTo>
                    <a:pt x="211395" y="452196"/>
                    <a:pt x="215414" y="453260"/>
                    <a:pt x="215088" y="455919"/>
                  </a:cubicBezTo>
                  <a:cubicBezTo>
                    <a:pt x="214762" y="458578"/>
                    <a:pt x="210743" y="461025"/>
                    <a:pt x="210526" y="463578"/>
                  </a:cubicBezTo>
                  <a:cubicBezTo>
                    <a:pt x="210309" y="466130"/>
                    <a:pt x="214219" y="467620"/>
                    <a:pt x="213785" y="471236"/>
                  </a:cubicBezTo>
                  <a:lnTo>
                    <a:pt x="207919" y="485277"/>
                  </a:lnTo>
                  <a:cubicBezTo>
                    <a:pt x="207267" y="489213"/>
                    <a:pt x="209005" y="491766"/>
                    <a:pt x="209874" y="494850"/>
                  </a:cubicBezTo>
                  <a:cubicBezTo>
                    <a:pt x="210743" y="497935"/>
                    <a:pt x="213567" y="499743"/>
                    <a:pt x="213133" y="503785"/>
                  </a:cubicBezTo>
                  <a:cubicBezTo>
                    <a:pt x="212698" y="507827"/>
                    <a:pt x="207158" y="514954"/>
                    <a:pt x="207267" y="519102"/>
                  </a:cubicBezTo>
                  <a:cubicBezTo>
                    <a:pt x="207376" y="523251"/>
                    <a:pt x="213024" y="525166"/>
                    <a:pt x="213785" y="528676"/>
                  </a:cubicBezTo>
                  <a:lnTo>
                    <a:pt x="211830" y="540164"/>
                  </a:lnTo>
                  <a:cubicBezTo>
                    <a:pt x="210743" y="542929"/>
                    <a:pt x="207484" y="543461"/>
                    <a:pt x="207267" y="545270"/>
                  </a:cubicBezTo>
                  <a:cubicBezTo>
                    <a:pt x="207050" y="547078"/>
                    <a:pt x="209440" y="548780"/>
                    <a:pt x="210526" y="551013"/>
                  </a:cubicBezTo>
                  <a:cubicBezTo>
                    <a:pt x="211612" y="553247"/>
                    <a:pt x="213676" y="555587"/>
                    <a:pt x="213785" y="558672"/>
                  </a:cubicBezTo>
                  <a:cubicBezTo>
                    <a:pt x="213893" y="561757"/>
                    <a:pt x="213242" y="566437"/>
                    <a:pt x="211178" y="569522"/>
                  </a:cubicBezTo>
                  <a:cubicBezTo>
                    <a:pt x="209114" y="572606"/>
                    <a:pt x="207593" y="574628"/>
                    <a:pt x="201401" y="577180"/>
                  </a:cubicBezTo>
                  <a:cubicBezTo>
                    <a:pt x="195209" y="579733"/>
                    <a:pt x="179024" y="582606"/>
                    <a:pt x="174027" y="584839"/>
                  </a:cubicBezTo>
                  <a:cubicBezTo>
                    <a:pt x="169031" y="587073"/>
                    <a:pt x="172724" y="588137"/>
                    <a:pt x="171420" y="590583"/>
                  </a:cubicBezTo>
                  <a:cubicBezTo>
                    <a:pt x="170117" y="593030"/>
                    <a:pt x="169248" y="597072"/>
                    <a:pt x="166206" y="599518"/>
                  </a:cubicBezTo>
                  <a:cubicBezTo>
                    <a:pt x="163164" y="601964"/>
                    <a:pt x="157733" y="604198"/>
                    <a:pt x="153171" y="605262"/>
                  </a:cubicBezTo>
                  <a:cubicBezTo>
                    <a:pt x="148608" y="606326"/>
                    <a:pt x="142960" y="606645"/>
                    <a:pt x="138832" y="605900"/>
                  </a:cubicBezTo>
                  <a:cubicBezTo>
                    <a:pt x="134704" y="605156"/>
                    <a:pt x="131011" y="602603"/>
                    <a:pt x="128404" y="600794"/>
                  </a:cubicBezTo>
                  <a:cubicBezTo>
                    <a:pt x="125797" y="598986"/>
                    <a:pt x="124276" y="597391"/>
                    <a:pt x="123189" y="595051"/>
                  </a:cubicBezTo>
                  <a:lnTo>
                    <a:pt x="121886" y="586754"/>
                  </a:lnTo>
                  <a:cubicBezTo>
                    <a:pt x="118084" y="584626"/>
                    <a:pt x="110806" y="581648"/>
                    <a:pt x="110806" y="581648"/>
                  </a:cubicBezTo>
                  <a:cubicBezTo>
                    <a:pt x="107004" y="580052"/>
                    <a:pt x="100704" y="577712"/>
                    <a:pt x="97119" y="575904"/>
                  </a:cubicBezTo>
                  <a:cubicBezTo>
                    <a:pt x="93534" y="574096"/>
                    <a:pt x="91471" y="572713"/>
                    <a:pt x="89298" y="570798"/>
                  </a:cubicBezTo>
                  <a:cubicBezTo>
                    <a:pt x="87125" y="568883"/>
                    <a:pt x="84844" y="566756"/>
                    <a:pt x="84084" y="564416"/>
                  </a:cubicBezTo>
                  <a:cubicBezTo>
                    <a:pt x="83324" y="562076"/>
                    <a:pt x="83975" y="559417"/>
                    <a:pt x="84736" y="556757"/>
                  </a:cubicBezTo>
                  <a:lnTo>
                    <a:pt x="88646" y="548461"/>
                  </a:lnTo>
                  <a:cubicBezTo>
                    <a:pt x="88972" y="546546"/>
                    <a:pt x="87668" y="546759"/>
                    <a:pt x="86691" y="545270"/>
                  </a:cubicBezTo>
                  <a:cubicBezTo>
                    <a:pt x="85713" y="543780"/>
                    <a:pt x="83650" y="541866"/>
                    <a:pt x="82780" y="539526"/>
                  </a:cubicBezTo>
                  <a:cubicBezTo>
                    <a:pt x="81911" y="537185"/>
                    <a:pt x="81151" y="533994"/>
                    <a:pt x="81477" y="531229"/>
                  </a:cubicBezTo>
                  <a:cubicBezTo>
                    <a:pt x="81803" y="528463"/>
                    <a:pt x="83758" y="525166"/>
                    <a:pt x="84736" y="522932"/>
                  </a:cubicBezTo>
                  <a:cubicBezTo>
                    <a:pt x="85713" y="520698"/>
                    <a:pt x="87451" y="519315"/>
                    <a:pt x="87343" y="517826"/>
                  </a:cubicBezTo>
                  <a:cubicBezTo>
                    <a:pt x="87234" y="516337"/>
                    <a:pt x="85061" y="515699"/>
                    <a:pt x="84084" y="513997"/>
                  </a:cubicBezTo>
                  <a:cubicBezTo>
                    <a:pt x="83106" y="512295"/>
                    <a:pt x="81803" y="509955"/>
                    <a:pt x="81477" y="507615"/>
                  </a:cubicBezTo>
                  <a:cubicBezTo>
                    <a:pt x="81151" y="505274"/>
                    <a:pt x="81042" y="502615"/>
                    <a:pt x="82129" y="499956"/>
                  </a:cubicBezTo>
                  <a:lnTo>
                    <a:pt x="87994" y="491659"/>
                  </a:lnTo>
                  <a:cubicBezTo>
                    <a:pt x="88646" y="489319"/>
                    <a:pt x="87125" y="488681"/>
                    <a:pt x="86039" y="485915"/>
                  </a:cubicBezTo>
                  <a:cubicBezTo>
                    <a:pt x="84953" y="483150"/>
                    <a:pt x="82346" y="478469"/>
                    <a:pt x="81477" y="475065"/>
                  </a:cubicBezTo>
                  <a:cubicBezTo>
                    <a:pt x="80608" y="471662"/>
                    <a:pt x="80282" y="468790"/>
                    <a:pt x="80825" y="465492"/>
                  </a:cubicBezTo>
                  <a:cubicBezTo>
                    <a:pt x="81368" y="462195"/>
                    <a:pt x="86148" y="458259"/>
                    <a:pt x="85387" y="453366"/>
                  </a:cubicBezTo>
                  <a:cubicBezTo>
                    <a:pt x="84627" y="448473"/>
                    <a:pt x="80173" y="444005"/>
                    <a:pt x="76263" y="436134"/>
                  </a:cubicBezTo>
                  <a:cubicBezTo>
                    <a:pt x="72352" y="428263"/>
                    <a:pt x="68116" y="418583"/>
                    <a:pt x="61924" y="406138"/>
                  </a:cubicBezTo>
                  <a:cubicBezTo>
                    <a:pt x="55732" y="393693"/>
                    <a:pt x="44761" y="373695"/>
                    <a:pt x="39112" y="361463"/>
                  </a:cubicBezTo>
                  <a:cubicBezTo>
                    <a:pt x="33464" y="349230"/>
                    <a:pt x="30313" y="342635"/>
                    <a:pt x="28032" y="332743"/>
                  </a:cubicBezTo>
                  <a:cubicBezTo>
                    <a:pt x="25751" y="322850"/>
                    <a:pt x="24664" y="313064"/>
                    <a:pt x="25425" y="302108"/>
                  </a:cubicBezTo>
                  <a:cubicBezTo>
                    <a:pt x="26186" y="291152"/>
                    <a:pt x="29118" y="277324"/>
                    <a:pt x="32595" y="267006"/>
                  </a:cubicBezTo>
                  <a:cubicBezTo>
                    <a:pt x="36071" y="256688"/>
                    <a:pt x="40525" y="248498"/>
                    <a:pt x="46282" y="240201"/>
                  </a:cubicBezTo>
                  <a:cubicBezTo>
                    <a:pt x="52039" y="231904"/>
                    <a:pt x="58991" y="223820"/>
                    <a:pt x="67138" y="217225"/>
                  </a:cubicBezTo>
                  <a:cubicBezTo>
                    <a:pt x="75285" y="210630"/>
                    <a:pt x="86039" y="204992"/>
                    <a:pt x="95164" y="200631"/>
                  </a:cubicBezTo>
                  <a:cubicBezTo>
                    <a:pt x="104289" y="196270"/>
                    <a:pt x="113739" y="192973"/>
                    <a:pt x="121886" y="191058"/>
                  </a:cubicBezTo>
                  <a:cubicBezTo>
                    <a:pt x="130033" y="189143"/>
                    <a:pt x="136985" y="189250"/>
                    <a:pt x="144046" y="189143"/>
                  </a:cubicBezTo>
                  <a:close/>
                  <a:moveTo>
                    <a:pt x="965198" y="0"/>
                  </a:moveTo>
                  <a:lnTo>
                    <a:pt x="1108073" y="0"/>
                  </a:lnTo>
                  <a:lnTo>
                    <a:pt x="1108073" y="1174749"/>
                  </a:lnTo>
                  <a:lnTo>
                    <a:pt x="965198" y="1174749"/>
                  </a:lnTo>
                  <a:close/>
                </a:path>
              </a:pathLst>
            </a:custGeom>
            <a:solidFill>
              <a:schemeClr val="bg1"/>
            </a:solidFill>
            <a:ln w="19050" cap="flat" cmpd="sng" algn="ctr">
              <a:noFill/>
              <a:prstDash val="solid"/>
            </a:ln>
            <a:effectLst/>
          </p:spPr>
          <p:txBody>
            <a:bodyPr rtlCol="0" anchor="ctr"/>
            <a:lstStyle/>
            <a:p>
              <a:pPr algn="ctr" defTabSz="914400">
                <a:defRPr/>
              </a:pPr>
              <a:endParaRPr lang="en-US" kern="0">
                <a:solidFill>
                  <a:sysClr val="window" lastClr="FFFFFF"/>
                </a:solidFill>
                <a:latin typeface="Arial"/>
              </a:endParaRPr>
            </a:p>
          </p:txBody>
        </p:sp>
        <p:sp>
          <p:nvSpPr>
            <p:cNvPr id="71" name="Rectangle 70"/>
            <p:cNvSpPr/>
            <p:nvPr/>
          </p:nvSpPr>
          <p:spPr bwMode="auto">
            <a:xfrm>
              <a:off x="494900" y="2190316"/>
              <a:ext cx="1188720" cy="1188720"/>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defRPr/>
              </a:pPr>
              <a:r>
                <a:rPr lang="en-US" kern="0" dirty="0" smtClean="0">
                  <a:solidFill>
                    <a:srgbClr val="FFFFFF"/>
                  </a:solidFill>
                  <a:ea typeface="Segoe UI" pitchFamily="34" charset="0"/>
                  <a:cs typeface="Segoe UI" pitchFamily="34" charset="0"/>
                </a:rPr>
                <a:t>Discover</a:t>
              </a:r>
              <a:endParaRPr lang="en-US" kern="0" dirty="0">
                <a:solidFill>
                  <a:srgbClr val="FFFFFF"/>
                </a:solidFill>
                <a:ea typeface="Segoe UI" pitchFamily="34" charset="0"/>
                <a:cs typeface="Segoe UI" pitchFamily="34" charset="0"/>
              </a:endParaRPr>
            </a:p>
          </p:txBody>
        </p:sp>
        <p:sp>
          <p:nvSpPr>
            <p:cNvPr id="62" name="Freeform 8"/>
            <p:cNvSpPr>
              <a:spLocks noEditPoints="1"/>
            </p:cNvSpPr>
            <p:nvPr/>
          </p:nvSpPr>
          <p:spPr bwMode="black">
            <a:xfrm>
              <a:off x="786405" y="2600558"/>
              <a:ext cx="732520" cy="732329"/>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38" name="Rectangle 37"/>
            <p:cNvSpPr/>
            <p:nvPr/>
          </p:nvSpPr>
          <p:spPr bwMode="auto">
            <a:xfrm>
              <a:off x="1810430" y="2204724"/>
              <a:ext cx="3424510" cy="1174312"/>
            </a:xfrm>
            <a:prstGeom prst="rect">
              <a:avLst/>
            </a:prstGeom>
            <a:solidFill>
              <a:srgbClr val="696969"/>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dirty="0">
                  <a:solidFill>
                    <a:srgbClr val="FFFFFF"/>
                  </a:solidFill>
                </a:rPr>
                <a:t>Search, access, and transform public and internal data sources with </a:t>
              </a:r>
              <a:r>
                <a:rPr lang="en-US" b="1" dirty="0">
                  <a:solidFill>
                    <a:srgbClr val="FFFFFF"/>
                  </a:solidFill>
                </a:rPr>
                <a:t>Power </a:t>
              </a:r>
              <a:r>
                <a:rPr lang="en-US" b="1" dirty="0" smtClean="0">
                  <a:solidFill>
                    <a:srgbClr val="FFFFFF"/>
                  </a:solidFill>
                </a:rPr>
                <a:t>Query</a:t>
              </a:r>
              <a:endParaRPr lang="en-US" kern="0" dirty="0">
                <a:solidFill>
                  <a:srgbClr val="FFFFFF"/>
                </a:solidFill>
                <a:ea typeface="Segoe UI" pitchFamily="34" charset="0"/>
                <a:cs typeface="Segoe UI" pitchFamily="34" charset="0"/>
              </a:endParaRPr>
            </a:p>
          </p:txBody>
        </p:sp>
        <p:sp>
          <p:nvSpPr>
            <p:cNvPr id="40" name="Rectangle 39"/>
            <p:cNvSpPr/>
            <p:nvPr/>
          </p:nvSpPr>
          <p:spPr bwMode="auto">
            <a:xfrm>
              <a:off x="1810430" y="3507061"/>
              <a:ext cx="3424510" cy="1174312"/>
            </a:xfrm>
            <a:prstGeom prst="rect">
              <a:avLst/>
            </a:prstGeom>
            <a:solidFill>
              <a:srgbClr val="696969"/>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lnSpc>
                  <a:spcPct val="90000"/>
                </a:lnSpc>
                <a:spcBef>
                  <a:spcPct val="0"/>
                </a:spcBef>
                <a:spcAft>
                  <a:spcPct val="0"/>
                </a:spcAft>
                <a:defRPr/>
              </a:pPr>
              <a:r>
                <a:rPr lang="en-US" dirty="0">
                  <a:solidFill>
                    <a:srgbClr val="FFFFFF"/>
                  </a:solidFill>
                </a:rPr>
                <a:t>Easy data modeling and lightning fast in-memory analytics with </a:t>
              </a:r>
              <a:r>
                <a:rPr lang="en-US" b="1" dirty="0">
                  <a:solidFill>
                    <a:srgbClr val="FFFFFF"/>
                  </a:solidFill>
                </a:rPr>
                <a:t>Power Pivot</a:t>
              </a:r>
            </a:p>
          </p:txBody>
        </p:sp>
        <p:sp>
          <p:nvSpPr>
            <p:cNvPr id="41" name="Rectangle 40"/>
            <p:cNvSpPr/>
            <p:nvPr/>
          </p:nvSpPr>
          <p:spPr bwMode="auto">
            <a:xfrm>
              <a:off x="1810430" y="4819285"/>
              <a:ext cx="3424510" cy="1174312"/>
            </a:xfrm>
            <a:prstGeom prst="rect">
              <a:avLst/>
            </a:prstGeom>
            <a:solidFill>
              <a:srgbClr val="696969"/>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lnSpc>
                  <a:spcPct val="90000"/>
                </a:lnSpc>
                <a:spcBef>
                  <a:spcPct val="0"/>
                </a:spcBef>
                <a:spcAft>
                  <a:spcPct val="0"/>
                </a:spcAft>
                <a:defRPr/>
              </a:pPr>
              <a:r>
                <a:rPr lang="en-US" dirty="0">
                  <a:solidFill>
                    <a:srgbClr val="FFFFFF"/>
                  </a:solidFill>
                </a:rPr>
                <a:t>Bold new interactive data visualizations with </a:t>
              </a:r>
              <a:r>
                <a:rPr lang="en-US" b="1" dirty="0">
                  <a:solidFill>
                    <a:srgbClr val="FFFFFF"/>
                  </a:solidFill>
                </a:rPr>
                <a:t>Power View </a:t>
              </a:r>
              <a:r>
                <a:rPr lang="en-US" dirty="0">
                  <a:solidFill>
                    <a:srgbClr val="FFFFFF"/>
                  </a:solidFill>
                </a:rPr>
                <a:t>and </a:t>
              </a:r>
              <a:r>
                <a:rPr lang="en-US" b="1" dirty="0">
                  <a:solidFill>
                    <a:srgbClr val="FFFFFF"/>
                  </a:solidFill>
                </a:rPr>
                <a:t>Power Map</a:t>
              </a:r>
            </a:p>
          </p:txBody>
        </p:sp>
      </p:grpSp>
      <p:grpSp>
        <p:nvGrpSpPr>
          <p:cNvPr id="5" name="Group 4"/>
          <p:cNvGrpSpPr/>
          <p:nvPr/>
        </p:nvGrpSpPr>
        <p:grpSpPr>
          <a:xfrm>
            <a:off x="7214627" y="1453892"/>
            <a:ext cx="4743871" cy="4519823"/>
            <a:chOff x="7214627" y="1453892"/>
            <a:chExt cx="4743871" cy="4519823"/>
          </a:xfrm>
        </p:grpSpPr>
        <p:sp>
          <p:nvSpPr>
            <p:cNvPr id="43" name="Rectangle 42"/>
            <p:cNvSpPr/>
            <p:nvPr/>
          </p:nvSpPr>
          <p:spPr bwMode="auto">
            <a:xfrm>
              <a:off x="7220582" y="1453892"/>
              <a:ext cx="4737916" cy="596880"/>
            </a:xfrm>
            <a:prstGeom prst="rect">
              <a:avLst/>
            </a:prstGeom>
            <a:solidFill>
              <a:schemeClr val="accent5"/>
            </a:solidFill>
            <a:ln w="38100" cap="flat" cmpd="sng" algn="ctr">
              <a:noFill/>
              <a:prstDash val="solid"/>
              <a:headEnd type="none" w="med" len="med"/>
              <a:tailEnd type="none" w="med" len="med"/>
            </a:ln>
            <a:effectLst/>
          </p:spPr>
          <p:txBody>
            <a:bodyPr vert="horz" wrap="square" lIns="91440" tIns="91440" rIns="91440" bIns="91440" numCol="1" rtlCol="0" anchor="t" anchorCtr="0" compatLnSpc="1">
              <a:prstTxWarp prst="textNoShape">
                <a:avLst/>
              </a:prstTxWarp>
            </a:bodyPr>
            <a:lstStyle/>
            <a:p>
              <a:pPr defTabSz="932290" fontAlgn="base">
                <a:lnSpc>
                  <a:spcPct val="90000"/>
                </a:lnSpc>
                <a:spcBef>
                  <a:spcPct val="0"/>
                </a:spcBef>
                <a:spcAft>
                  <a:spcPct val="0"/>
                </a:spcAft>
                <a:defRPr/>
              </a:pPr>
              <a:r>
                <a:rPr lang="en-US" sz="3100" kern="0" spc="-41" dirty="0" smtClean="0">
                  <a:gradFill>
                    <a:gsLst>
                      <a:gs pos="0">
                        <a:srgbClr val="FFFFFF"/>
                      </a:gs>
                      <a:gs pos="100000">
                        <a:srgbClr val="FFFFFF"/>
                      </a:gs>
                    </a:gsLst>
                    <a:lin ang="5400000" scaled="0"/>
                  </a:gradFill>
                  <a:latin typeface="Segoe UI Light" pitchFamily="34" charset="0"/>
                </a:rPr>
                <a:t>Collaborate in Office 365</a:t>
              </a:r>
              <a:br>
                <a:rPr lang="en-US" sz="3100" kern="0" spc="-41" dirty="0" smtClean="0">
                  <a:gradFill>
                    <a:gsLst>
                      <a:gs pos="0">
                        <a:srgbClr val="FFFFFF"/>
                      </a:gs>
                      <a:gs pos="100000">
                        <a:srgbClr val="FFFFFF"/>
                      </a:gs>
                    </a:gsLst>
                    <a:lin ang="5400000" scaled="0"/>
                  </a:gradFill>
                  <a:latin typeface="Segoe UI Light" pitchFamily="34" charset="0"/>
                </a:rPr>
              </a:br>
              <a:endParaRPr lang="en-US" dirty="0">
                <a:solidFill>
                  <a:srgbClr val="FFFFFF"/>
                </a:solidFill>
              </a:endParaRPr>
            </a:p>
            <a:p>
              <a:pPr defTabSz="932290" fontAlgn="base">
                <a:lnSpc>
                  <a:spcPct val="90000"/>
                </a:lnSpc>
                <a:spcBef>
                  <a:spcPct val="0"/>
                </a:spcBef>
                <a:spcAft>
                  <a:spcPct val="0"/>
                </a:spcAft>
                <a:defRPr/>
              </a:pPr>
              <a:endParaRPr lang="en-US" sz="3100" kern="0" spc="-41" dirty="0">
                <a:gradFill>
                  <a:gsLst>
                    <a:gs pos="0">
                      <a:srgbClr val="FFFFFF"/>
                    </a:gs>
                    <a:gs pos="100000">
                      <a:srgbClr val="FFFFFF"/>
                    </a:gs>
                  </a:gsLst>
                  <a:lin ang="5400000" scaled="0"/>
                </a:gradFill>
                <a:latin typeface="Segoe UI Light" pitchFamily="34" charset="0"/>
              </a:endParaRPr>
            </a:p>
          </p:txBody>
        </p:sp>
        <p:sp>
          <p:nvSpPr>
            <p:cNvPr id="47" name="Rectangle 46"/>
            <p:cNvSpPr/>
            <p:nvPr/>
          </p:nvSpPr>
          <p:spPr bwMode="auto">
            <a:xfrm>
              <a:off x="7220582" y="2201344"/>
              <a:ext cx="1188720" cy="1188720"/>
            </a:xfrm>
            <a:prstGeom prst="rect">
              <a:avLst/>
            </a:prstGeom>
            <a:solidFill>
              <a:schemeClr val="accent5"/>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kern="0" dirty="0">
                  <a:solidFill>
                    <a:srgbClr val="FFFFFF"/>
                  </a:solidFill>
                  <a:ea typeface="Segoe UI" pitchFamily="34" charset="0"/>
                  <a:cs typeface="Segoe UI" pitchFamily="34" charset="0"/>
                </a:rPr>
                <a:t>Share</a:t>
              </a:r>
            </a:p>
          </p:txBody>
        </p:sp>
        <p:sp>
          <p:nvSpPr>
            <p:cNvPr id="35" name="Freeform 34"/>
            <p:cNvSpPr>
              <a:spLocks/>
            </p:cNvSpPr>
            <p:nvPr/>
          </p:nvSpPr>
          <p:spPr bwMode="auto">
            <a:xfrm>
              <a:off x="7487539" y="2679507"/>
              <a:ext cx="847173" cy="590771"/>
            </a:xfrm>
            <a:custGeom>
              <a:avLst/>
              <a:gdLst/>
              <a:ahLst/>
              <a:cxnLst/>
              <a:rect l="l" t="t" r="r" b="b"/>
              <a:pathLst>
                <a:path w="1822529" h="1109555">
                  <a:moveTo>
                    <a:pt x="341442" y="686899"/>
                  </a:moveTo>
                  <a:cubicBezTo>
                    <a:pt x="376723" y="679869"/>
                    <a:pt x="419060" y="707989"/>
                    <a:pt x="433172" y="750169"/>
                  </a:cubicBezTo>
                  <a:cubicBezTo>
                    <a:pt x="440228" y="715019"/>
                    <a:pt x="482565" y="693929"/>
                    <a:pt x="517846" y="700959"/>
                  </a:cubicBezTo>
                  <a:cubicBezTo>
                    <a:pt x="553127" y="707989"/>
                    <a:pt x="581351" y="743139"/>
                    <a:pt x="581351" y="778289"/>
                  </a:cubicBezTo>
                  <a:cubicBezTo>
                    <a:pt x="581351" y="778283"/>
                    <a:pt x="581351" y="778218"/>
                    <a:pt x="581351" y="777410"/>
                  </a:cubicBezTo>
                  <a:lnTo>
                    <a:pt x="581351" y="771259"/>
                  </a:lnTo>
                  <a:cubicBezTo>
                    <a:pt x="588407" y="729079"/>
                    <a:pt x="630744" y="707989"/>
                    <a:pt x="673081" y="715019"/>
                  </a:cubicBezTo>
                  <a:cubicBezTo>
                    <a:pt x="715418" y="722049"/>
                    <a:pt x="743643" y="764229"/>
                    <a:pt x="729530" y="806408"/>
                  </a:cubicBezTo>
                  <a:cubicBezTo>
                    <a:pt x="729528" y="806422"/>
                    <a:pt x="729410" y="807248"/>
                    <a:pt x="722474" y="855618"/>
                  </a:cubicBezTo>
                  <a:cubicBezTo>
                    <a:pt x="736586" y="827498"/>
                    <a:pt x="771867" y="813438"/>
                    <a:pt x="807148" y="820468"/>
                  </a:cubicBezTo>
                  <a:cubicBezTo>
                    <a:pt x="842429" y="827498"/>
                    <a:pt x="870653" y="869678"/>
                    <a:pt x="863597" y="911858"/>
                  </a:cubicBezTo>
                  <a:cubicBezTo>
                    <a:pt x="863595" y="911868"/>
                    <a:pt x="863334" y="912973"/>
                    <a:pt x="835372" y="1031367"/>
                  </a:cubicBezTo>
                  <a:cubicBezTo>
                    <a:pt x="821260" y="1073546"/>
                    <a:pt x="785979" y="1094636"/>
                    <a:pt x="750699" y="1094636"/>
                  </a:cubicBezTo>
                  <a:lnTo>
                    <a:pt x="744602" y="1094636"/>
                  </a:lnTo>
                  <a:cubicBezTo>
                    <a:pt x="701306" y="1080576"/>
                    <a:pt x="680137" y="1045427"/>
                    <a:pt x="680137" y="1010277"/>
                  </a:cubicBezTo>
                  <a:cubicBezTo>
                    <a:pt x="666025" y="1031367"/>
                    <a:pt x="637800" y="1045427"/>
                    <a:pt x="609576" y="1045427"/>
                  </a:cubicBezTo>
                  <a:lnTo>
                    <a:pt x="603479" y="1045427"/>
                  </a:lnTo>
                  <a:cubicBezTo>
                    <a:pt x="560183" y="1031367"/>
                    <a:pt x="531958" y="989187"/>
                    <a:pt x="539014" y="954037"/>
                  </a:cubicBezTo>
                  <a:cubicBezTo>
                    <a:pt x="539018" y="954033"/>
                    <a:pt x="539072" y="953980"/>
                    <a:pt x="539896" y="953158"/>
                  </a:cubicBezTo>
                  <a:lnTo>
                    <a:pt x="546071" y="947007"/>
                  </a:lnTo>
                  <a:cubicBezTo>
                    <a:pt x="524902" y="968097"/>
                    <a:pt x="496678" y="982157"/>
                    <a:pt x="468453" y="982157"/>
                  </a:cubicBezTo>
                  <a:cubicBezTo>
                    <a:pt x="468446" y="982157"/>
                    <a:pt x="468376" y="982157"/>
                    <a:pt x="467571" y="982157"/>
                  </a:cubicBezTo>
                  <a:lnTo>
                    <a:pt x="461397" y="982157"/>
                  </a:lnTo>
                  <a:cubicBezTo>
                    <a:pt x="433172" y="975127"/>
                    <a:pt x="412004" y="954037"/>
                    <a:pt x="404948" y="925917"/>
                  </a:cubicBezTo>
                  <a:cubicBezTo>
                    <a:pt x="397892" y="932947"/>
                    <a:pt x="397892" y="932947"/>
                    <a:pt x="390835" y="932947"/>
                  </a:cubicBezTo>
                  <a:cubicBezTo>
                    <a:pt x="383779" y="932947"/>
                    <a:pt x="376723" y="932947"/>
                    <a:pt x="369667" y="932947"/>
                  </a:cubicBezTo>
                  <a:cubicBezTo>
                    <a:pt x="334386" y="932947"/>
                    <a:pt x="306162" y="904828"/>
                    <a:pt x="299106" y="876708"/>
                  </a:cubicBezTo>
                  <a:cubicBezTo>
                    <a:pt x="299102" y="876692"/>
                    <a:pt x="298837" y="875458"/>
                    <a:pt x="277937" y="778289"/>
                  </a:cubicBezTo>
                  <a:cubicBezTo>
                    <a:pt x="270881" y="736109"/>
                    <a:pt x="299106" y="700959"/>
                    <a:pt x="341442" y="686899"/>
                  </a:cubicBezTo>
                  <a:close/>
                  <a:moveTo>
                    <a:pt x="362511" y="142762"/>
                  </a:moveTo>
                  <a:cubicBezTo>
                    <a:pt x="362554" y="142762"/>
                    <a:pt x="390795" y="142762"/>
                    <a:pt x="433141" y="142762"/>
                  </a:cubicBezTo>
                  <a:cubicBezTo>
                    <a:pt x="404889" y="170990"/>
                    <a:pt x="383700" y="206274"/>
                    <a:pt x="383700" y="241559"/>
                  </a:cubicBezTo>
                  <a:cubicBezTo>
                    <a:pt x="376637" y="276843"/>
                    <a:pt x="383700" y="305071"/>
                    <a:pt x="397826" y="333298"/>
                  </a:cubicBezTo>
                  <a:cubicBezTo>
                    <a:pt x="426078" y="382696"/>
                    <a:pt x="468457" y="410924"/>
                    <a:pt x="517898" y="410924"/>
                  </a:cubicBezTo>
                  <a:cubicBezTo>
                    <a:pt x="546150" y="417981"/>
                    <a:pt x="581465" y="410924"/>
                    <a:pt x="609717" y="396810"/>
                  </a:cubicBezTo>
                  <a:cubicBezTo>
                    <a:pt x="609726" y="396804"/>
                    <a:pt x="610149" y="396523"/>
                    <a:pt x="630907" y="382696"/>
                  </a:cubicBezTo>
                  <a:cubicBezTo>
                    <a:pt x="630927" y="382685"/>
                    <a:pt x="632883" y="381599"/>
                    <a:pt x="821609" y="276843"/>
                  </a:cubicBezTo>
                  <a:cubicBezTo>
                    <a:pt x="821623" y="276849"/>
                    <a:pt x="822935" y="277432"/>
                    <a:pt x="948744" y="333298"/>
                  </a:cubicBezTo>
                  <a:cubicBezTo>
                    <a:pt x="948758" y="333309"/>
                    <a:pt x="951606" y="335362"/>
                    <a:pt x="1506724" y="735540"/>
                  </a:cubicBezTo>
                  <a:cubicBezTo>
                    <a:pt x="1534976" y="756711"/>
                    <a:pt x="1542039" y="806109"/>
                    <a:pt x="1520850" y="841394"/>
                  </a:cubicBezTo>
                  <a:cubicBezTo>
                    <a:pt x="1506724" y="862564"/>
                    <a:pt x="1485535" y="876678"/>
                    <a:pt x="1457283" y="876678"/>
                  </a:cubicBezTo>
                  <a:cubicBezTo>
                    <a:pt x="1457268" y="876667"/>
                    <a:pt x="1455327" y="875252"/>
                    <a:pt x="1195950" y="686142"/>
                  </a:cubicBezTo>
                  <a:cubicBezTo>
                    <a:pt x="1188887" y="679085"/>
                    <a:pt x="1181824" y="686142"/>
                    <a:pt x="1174761" y="693199"/>
                  </a:cubicBezTo>
                  <a:cubicBezTo>
                    <a:pt x="1174761" y="700256"/>
                    <a:pt x="1174761" y="707313"/>
                    <a:pt x="1181824" y="714370"/>
                  </a:cubicBezTo>
                  <a:cubicBezTo>
                    <a:pt x="1181837" y="714379"/>
                    <a:pt x="1183505" y="715545"/>
                    <a:pt x="1393715" y="862564"/>
                  </a:cubicBezTo>
                  <a:cubicBezTo>
                    <a:pt x="1393715" y="883735"/>
                    <a:pt x="1393715" y="904906"/>
                    <a:pt x="1379589" y="926076"/>
                  </a:cubicBezTo>
                  <a:cubicBezTo>
                    <a:pt x="1365463" y="947247"/>
                    <a:pt x="1337211" y="961361"/>
                    <a:pt x="1316022" y="961361"/>
                  </a:cubicBezTo>
                  <a:cubicBezTo>
                    <a:pt x="1316007" y="961350"/>
                    <a:pt x="1314082" y="959908"/>
                    <a:pt x="1061752" y="770825"/>
                  </a:cubicBezTo>
                  <a:cubicBezTo>
                    <a:pt x="1054689" y="770825"/>
                    <a:pt x="1040563" y="770825"/>
                    <a:pt x="1040563" y="777882"/>
                  </a:cubicBezTo>
                  <a:cubicBezTo>
                    <a:pt x="1033500" y="784939"/>
                    <a:pt x="1033500" y="791995"/>
                    <a:pt x="1040563" y="799052"/>
                  </a:cubicBezTo>
                  <a:cubicBezTo>
                    <a:pt x="1040576" y="799061"/>
                    <a:pt x="1042204" y="800199"/>
                    <a:pt x="1252454" y="947247"/>
                  </a:cubicBezTo>
                  <a:cubicBezTo>
                    <a:pt x="1252454" y="968418"/>
                    <a:pt x="1252454" y="989588"/>
                    <a:pt x="1238328" y="1010759"/>
                  </a:cubicBezTo>
                  <a:cubicBezTo>
                    <a:pt x="1224202" y="1031930"/>
                    <a:pt x="1203013" y="1038986"/>
                    <a:pt x="1174761" y="1038986"/>
                  </a:cubicBezTo>
                  <a:cubicBezTo>
                    <a:pt x="1174742" y="1038973"/>
                    <a:pt x="1172878" y="1037684"/>
                    <a:pt x="991122" y="911962"/>
                  </a:cubicBezTo>
                  <a:cubicBezTo>
                    <a:pt x="984059" y="904906"/>
                    <a:pt x="976996" y="904906"/>
                    <a:pt x="969933" y="911962"/>
                  </a:cubicBezTo>
                  <a:cubicBezTo>
                    <a:pt x="969933" y="919019"/>
                    <a:pt x="969933" y="926076"/>
                    <a:pt x="976996" y="933133"/>
                  </a:cubicBezTo>
                  <a:cubicBezTo>
                    <a:pt x="977008" y="933143"/>
                    <a:pt x="978180" y="934021"/>
                    <a:pt x="1090004" y="1017816"/>
                  </a:cubicBezTo>
                  <a:cubicBezTo>
                    <a:pt x="1097067" y="1038986"/>
                    <a:pt x="1090004" y="1060157"/>
                    <a:pt x="1082941" y="1074271"/>
                  </a:cubicBezTo>
                  <a:cubicBezTo>
                    <a:pt x="1061752" y="1095441"/>
                    <a:pt x="1040563" y="1109555"/>
                    <a:pt x="1019374" y="1109555"/>
                  </a:cubicBezTo>
                  <a:cubicBezTo>
                    <a:pt x="1019361" y="1109546"/>
                    <a:pt x="1018089" y="1108628"/>
                    <a:pt x="892239" y="1017816"/>
                  </a:cubicBezTo>
                  <a:cubicBezTo>
                    <a:pt x="892243" y="1017797"/>
                    <a:pt x="892533" y="1016447"/>
                    <a:pt x="913428" y="919019"/>
                  </a:cubicBezTo>
                  <a:cubicBezTo>
                    <a:pt x="913428" y="918992"/>
                    <a:pt x="913428" y="911948"/>
                    <a:pt x="913428" y="904906"/>
                  </a:cubicBezTo>
                  <a:cubicBezTo>
                    <a:pt x="920491" y="841394"/>
                    <a:pt x="878113" y="784939"/>
                    <a:pt x="814546" y="770825"/>
                  </a:cubicBezTo>
                  <a:cubicBezTo>
                    <a:pt x="807483" y="763768"/>
                    <a:pt x="807483" y="763768"/>
                    <a:pt x="800420" y="763768"/>
                  </a:cubicBezTo>
                  <a:cubicBezTo>
                    <a:pt x="793357" y="763768"/>
                    <a:pt x="786294" y="763768"/>
                    <a:pt x="779230" y="763768"/>
                  </a:cubicBezTo>
                  <a:cubicBezTo>
                    <a:pt x="772167" y="714370"/>
                    <a:pt x="736852" y="679085"/>
                    <a:pt x="687411" y="664972"/>
                  </a:cubicBezTo>
                  <a:cubicBezTo>
                    <a:pt x="680357" y="664972"/>
                    <a:pt x="673304" y="664972"/>
                    <a:pt x="673285" y="664972"/>
                  </a:cubicBezTo>
                  <a:cubicBezTo>
                    <a:pt x="637970" y="657915"/>
                    <a:pt x="609717" y="664972"/>
                    <a:pt x="588528" y="679085"/>
                  </a:cubicBezTo>
                  <a:cubicBezTo>
                    <a:pt x="574402" y="664972"/>
                    <a:pt x="553213" y="650858"/>
                    <a:pt x="524961" y="650858"/>
                  </a:cubicBezTo>
                  <a:cubicBezTo>
                    <a:pt x="524931" y="650858"/>
                    <a:pt x="517917" y="650858"/>
                    <a:pt x="517898" y="650858"/>
                  </a:cubicBezTo>
                  <a:cubicBezTo>
                    <a:pt x="489646" y="643801"/>
                    <a:pt x="461394" y="650858"/>
                    <a:pt x="440204" y="664972"/>
                  </a:cubicBezTo>
                  <a:cubicBezTo>
                    <a:pt x="419015" y="650858"/>
                    <a:pt x="390763" y="636744"/>
                    <a:pt x="369574" y="636744"/>
                  </a:cubicBezTo>
                  <a:cubicBezTo>
                    <a:pt x="355448" y="636744"/>
                    <a:pt x="341322" y="636744"/>
                    <a:pt x="327196" y="636744"/>
                  </a:cubicBezTo>
                  <a:cubicBezTo>
                    <a:pt x="284817" y="650858"/>
                    <a:pt x="256565" y="672028"/>
                    <a:pt x="242439" y="707313"/>
                  </a:cubicBezTo>
                  <a:cubicBezTo>
                    <a:pt x="242430" y="707310"/>
                    <a:pt x="242003" y="707167"/>
                    <a:pt x="221250" y="700256"/>
                  </a:cubicBezTo>
                  <a:cubicBezTo>
                    <a:pt x="214188" y="425073"/>
                    <a:pt x="362473" y="142834"/>
                    <a:pt x="362511" y="142762"/>
                  </a:cubicBezTo>
                  <a:close/>
                  <a:moveTo>
                    <a:pt x="1723364" y="112687"/>
                  </a:moveTo>
                  <a:cubicBezTo>
                    <a:pt x="1743550" y="115333"/>
                    <a:pt x="1760758" y="129886"/>
                    <a:pt x="1766052" y="156347"/>
                  </a:cubicBezTo>
                  <a:cubicBezTo>
                    <a:pt x="1766054" y="156361"/>
                    <a:pt x="1766355" y="158999"/>
                    <a:pt x="1822529" y="650276"/>
                  </a:cubicBezTo>
                  <a:cubicBezTo>
                    <a:pt x="1822529" y="678501"/>
                    <a:pt x="1801350" y="706725"/>
                    <a:pt x="1766052" y="706725"/>
                  </a:cubicBezTo>
                  <a:cubicBezTo>
                    <a:pt x="1766043" y="706725"/>
                    <a:pt x="1765216" y="706725"/>
                    <a:pt x="1688397" y="706725"/>
                  </a:cubicBezTo>
                  <a:cubicBezTo>
                    <a:pt x="1709572" y="332816"/>
                    <a:pt x="1533148" y="156409"/>
                    <a:pt x="1533086" y="156347"/>
                  </a:cubicBezTo>
                  <a:cubicBezTo>
                    <a:pt x="1533096" y="156345"/>
                    <a:pt x="1534390" y="156021"/>
                    <a:pt x="1702516" y="114010"/>
                  </a:cubicBezTo>
                  <a:cubicBezTo>
                    <a:pt x="1709576" y="112246"/>
                    <a:pt x="1716635" y="111805"/>
                    <a:pt x="1723364" y="112687"/>
                  </a:cubicBezTo>
                  <a:close/>
                  <a:moveTo>
                    <a:pt x="216121" y="52882"/>
                  </a:moveTo>
                  <a:cubicBezTo>
                    <a:pt x="222948" y="53102"/>
                    <a:pt x="229996" y="54864"/>
                    <a:pt x="237043" y="58387"/>
                  </a:cubicBezTo>
                  <a:cubicBezTo>
                    <a:pt x="237043" y="58387"/>
                    <a:pt x="237043" y="58387"/>
                    <a:pt x="321609" y="107717"/>
                  </a:cubicBezTo>
                  <a:cubicBezTo>
                    <a:pt x="321609" y="107717"/>
                    <a:pt x="159524" y="410746"/>
                    <a:pt x="173618" y="706726"/>
                  </a:cubicBezTo>
                  <a:cubicBezTo>
                    <a:pt x="173618" y="706726"/>
                    <a:pt x="173618" y="706726"/>
                    <a:pt x="39721" y="678538"/>
                  </a:cubicBezTo>
                  <a:cubicBezTo>
                    <a:pt x="11533" y="678538"/>
                    <a:pt x="-9609" y="650349"/>
                    <a:pt x="4485" y="615113"/>
                  </a:cubicBezTo>
                  <a:cubicBezTo>
                    <a:pt x="4485" y="615113"/>
                    <a:pt x="4485" y="615113"/>
                    <a:pt x="166571" y="86576"/>
                  </a:cubicBezTo>
                  <a:cubicBezTo>
                    <a:pt x="177142" y="65434"/>
                    <a:pt x="195640" y="52221"/>
                    <a:pt x="216121" y="52882"/>
                  </a:cubicBezTo>
                  <a:close/>
                  <a:moveTo>
                    <a:pt x="811860" y="637"/>
                  </a:moveTo>
                  <a:cubicBezTo>
                    <a:pt x="827743" y="-1131"/>
                    <a:pt x="843626" y="637"/>
                    <a:pt x="857745" y="7709"/>
                  </a:cubicBezTo>
                  <a:cubicBezTo>
                    <a:pt x="857763" y="7717"/>
                    <a:pt x="860458" y="8948"/>
                    <a:pt x="1260115" y="191579"/>
                  </a:cubicBezTo>
                  <a:cubicBezTo>
                    <a:pt x="1281293" y="205723"/>
                    <a:pt x="1302470" y="212795"/>
                    <a:pt x="1316589" y="212795"/>
                  </a:cubicBezTo>
                  <a:cubicBezTo>
                    <a:pt x="1358938" y="226937"/>
                    <a:pt x="1507151" y="198657"/>
                    <a:pt x="1507185" y="198651"/>
                  </a:cubicBezTo>
                  <a:cubicBezTo>
                    <a:pt x="1507263" y="198732"/>
                    <a:pt x="1655423" y="354319"/>
                    <a:pt x="1641309" y="679541"/>
                  </a:cubicBezTo>
                  <a:cubicBezTo>
                    <a:pt x="1641290" y="679545"/>
                    <a:pt x="1639948" y="679833"/>
                    <a:pt x="1542481" y="700757"/>
                  </a:cubicBezTo>
                  <a:cubicBezTo>
                    <a:pt x="1542454" y="700730"/>
                    <a:pt x="1535433" y="693697"/>
                    <a:pt x="1535422" y="693685"/>
                  </a:cubicBezTo>
                  <a:cubicBezTo>
                    <a:pt x="1535404" y="693673"/>
                    <a:pt x="1532978" y="691937"/>
                    <a:pt x="1189524" y="446168"/>
                  </a:cubicBezTo>
                  <a:cubicBezTo>
                    <a:pt x="1189512" y="446159"/>
                    <a:pt x="1187911" y="444983"/>
                    <a:pt x="977750" y="290586"/>
                  </a:cubicBezTo>
                  <a:cubicBezTo>
                    <a:pt x="977733" y="290578"/>
                    <a:pt x="976153" y="289858"/>
                    <a:pt x="822449" y="219867"/>
                  </a:cubicBezTo>
                  <a:cubicBezTo>
                    <a:pt x="822435" y="219874"/>
                    <a:pt x="820645" y="220824"/>
                    <a:pt x="582438" y="347161"/>
                  </a:cubicBezTo>
                  <a:cubicBezTo>
                    <a:pt x="568320" y="361305"/>
                    <a:pt x="547143" y="361305"/>
                    <a:pt x="525965" y="361305"/>
                  </a:cubicBezTo>
                  <a:cubicBezTo>
                    <a:pt x="490669" y="361305"/>
                    <a:pt x="462433" y="340089"/>
                    <a:pt x="448315" y="311802"/>
                  </a:cubicBezTo>
                  <a:cubicBezTo>
                    <a:pt x="420078" y="262298"/>
                    <a:pt x="434196" y="198651"/>
                    <a:pt x="483610" y="170363"/>
                  </a:cubicBezTo>
                  <a:cubicBezTo>
                    <a:pt x="483624" y="170356"/>
                    <a:pt x="484873" y="169694"/>
                    <a:pt x="603616" y="106715"/>
                  </a:cubicBezTo>
                  <a:cubicBezTo>
                    <a:pt x="603633" y="106706"/>
                    <a:pt x="605286" y="105770"/>
                    <a:pt x="765976" y="14781"/>
                  </a:cubicBezTo>
                  <a:cubicBezTo>
                    <a:pt x="780094" y="7709"/>
                    <a:pt x="795977" y="2405"/>
                    <a:pt x="811860" y="63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dirty="0">
                <a:ln>
                  <a:solidFill>
                    <a:srgbClr val="505050">
                      <a:alpha val="0"/>
                    </a:srgbClr>
                  </a:solidFill>
                </a:ln>
                <a:solidFill>
                  <a:srgbClr val="505050"/>
                </a:solidFill>
              </a:endParaRPr>
            </a:p>
          </p:txBody>
        </p:sp>
        <p:sp>
          <p:nvSpPr>
            <p:cNvPr id="48" name="Rectangle 47"/>
            <p:cNvSpPr/>
            <p:nvPr/>
          </p:nvSpPr>
          <p:spPr bwMode="auto">
            <a:xfrm>
              <a:off x="7214627" y="3497862"/>
              <a:ext cx="1188720" cy="1188720"/>
            </a:xfrm>
            <a:prstGeom prst="rect">
              <a:avLst/>
            </a:prstGeom>
            <a:solidFill>
              <a:schemeClr val="accent5"/>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kern="0" dirty="0" smtClean="0">
                  <a:solidFill>
                    <a:srgbClr val="FFFFFF"/>
                  </a:solidFill>
                  <a:ea typeface="Segoe UI" pitchFamily="34" charset="0"/>
                  <a:cs typeface="Segoe UI" pitchFamily="34" charset="0"/>
                </a:rPr>
                <a:t>Question</a:t>
              </a:r>
              <a:endParaRPr lang="en-US" kern="0" dirty="0">
                <a:solidFill>
                  <a:srgbClr val="FFFFFF"/>
                </a:solidFill>
                <a:ea typeface="Segoe UI" pitchFamily="34" charset="0"/>
                <a:cs typeface="Segoe UI" pitchFamily="34" charset="0"/>
              </a:endParaRPr>
            </a:p>
          </p:txBody>
        </p:sp>
        <p:grpSp>
          <p:nvGrpSpPr>
            <p:cNvPr id="12" name="Group 11"/>
            <p:cNvGrpSpPr/>
            <p:nvPr/>
          </p:nvGrpSpPr>
          <p:grpSpPr>
            <a:xfrm>
              <a:off x="7488598" y="3967951"/>
              <a:ext cx="806431" cy="694939"/>
              <a:chOff x="8783963" y="4448677"/>
              <a:chExt cx="735026" cy="633406"/>
            </a:xfrm>
          </p:grpSpPr>
          <p:grpSp>
            <p:nvGrpSpPr>
              <p:cNvPr id="42" name="Group 41"/>
              <p:cNvGrpSpPr/>
              <p:nvPr/>
            </p:nvGrpSpPr>
            <p:grpSpPr bwMode="black">
              <a:xfrm>
                <a:off x="8783963" y="4448677"/>
                <a:ext cx="735022" cy="633406"/>
                <a:chOff x="5574622" y="922419"/>
                <a:chExt cx="576936" cy="497307"/>
              </a:xfrm>
            </p:grpSpPr>
            <p:sp>
              <p:nvSpPr>
                <p:cNvPr id="52" name="Rectangle 51"/>
                <p:cNvSpPr/>
                <p:nvPr/>
              </p:nvSpPr>
              <p:spPr bwMode="black">
                <a:xfrm>
                  <a:off x="5574622" y="922419"/>
                  <a:ext cx="576936" cy="360946"/>
                </a:xfrm>
                <a:prstGeom prst="rect">
                  <a:avLst/>
                </a:prstGeom>
                <a:solidFill>
                  <a:srgbClr val="FFFFFF"/>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rgbClr val="505050">
                        <a:lumMod val="50000"/>
                      </a:srgbClr>
                    </a:solidFill>
                    <a:latin typeface="Segoe Light" pitchFamily="34" charset="0"/>
                  </a:endParaRPr>
                </a:p>
              </p:txBody>
            </p:sp>
            <p:sp>
              <p:nvSpPr>
                <p:cNvPr id="53" name="Isosceles Triangle 52"/>
                <p:cNvSpPr/>
                <p:nvPr/>
              </p:nvSpPr>
              <p:spPr bwMode="black">
                <a:xfrm flipV="1">
                  <a:off x="5662862" y="1251284"/>
                  <a:ext cx="202131" cy="168442"/>
                </a:xfrm>
                <a:prstGeom prst="triangle">
                  <a:avLst>
                    <a:gd name="adj" fmla="val 20000"/>
                  </a:avLst>
                </a:prstGeom>
                <a:solidFill>
                  <a:srgbClr val="FFFFFF"/>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rgbClr val="505050">
                        <a:lumMod val="50000"/>
                      </a:srgbClr>
                    </a:solidFill>
                    <a:latin typeface="Segoe Light" pitchFamily="34" charset="0"/>
                  </a:endParaRPr>
                </a:p>
              </p:txBody>
            </p:sp>
          </p:grpSp>
          <p:sp>
            <p:nvSpPr>
              <p:cNvPr id="46" name="TextBox 45"/>
              <p:cNvSpPr txBox="1"/>
              <p:nvPr/>
            </p:nvSpPr>
            <p:spPr bwMode="black">
              <a:xfrm>
                <a:off x="8897555" y="4538634"/>
                <a:ext cx="621434" cy="266499"/>
              </a:xfrm>
              <a:prstGeom prst="rect">
                <a:avLst/>
              </a:prstGeom>
              <a:noFill/>
            </p:spPr>
            <p:txBody>
              <a:bodyPr wrap="square" lIns="0" tIns="0" rIns="0" bIns="0" rtlCol="0">
                <a:spAutoFit/>
              </a:bodyPr>
              <a:lstStyle/>
              <a:p>
                <a:r>
                  <a:rPr lang="en-US" sz="1900" b="1" dirty="0" smtClean="0">
                    <a:solidFill>
                      <a:srgbClr val="FF8C00"/>
                    </a:solidFill>
                  </a:rPr>
                  <a:t>Q</a:t>
                </a:r>
                <a:r>
                  <a:rPr lang="en-US" sz="1900" dirty="0" smtClean="0">
                    <a:solidFill>
                      <a:srgbClr val="FF8C00"/>
                    </a:solidFill>
                  </a:rPr>
                  <a:t>&amp;</a:t>
                </a:r>
                <a:r>
                  <a:rPr lang="en-US" sz="1900" b="1" dirty="0" smtClean="0">
                    <a:solidFill>
                      <a:srgbClr val="FF8C00"/>
                    </a:solidFill>
                  </a:rPr>
                  <a:t>A</a:t>
                </a:r>
                <a:endParaRPr lang="en-US" sz="1900" spc="-135" dirty="0">
                  <a:solidFill>
                    <a:srgbClr val="FF8C00"/>
                  </a:solidFill>
                  <a:latin typeface="Arial Black" pitchFamily="34" charset="0"/>
                  <a:cs typeface="Arial" pitchFamily="34" charset="0"/>
                </a:endParaRPr>
              </a:p>
            </p:txBody>
          </p:sp>
        </p:grpSp>
        <p:sp>
          <p:nvSpPr>
            <p:cNvPr id="49" name="Rectangle 48"/>
            <p:cNvSpPr/>
            <p:nvPr/>
          </p:nvSpPr>
          <p:spPr bwMode="auto">
            <a:xfrm>
              <a:off x="7214627" y="4784995"/>
              <a:ext cx="1188720" cy="1188720"/>
            </a:xfrm>
            <a:prstGeom prst="rect">
              <a:avLst/>
            </a:prstGeom>
            <a:solidFill>
              <a:schemeClr val="accent5"/>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kern="0" dirty="0" smtClean="0">
                  <a:solidFill>
                    <a:srgbClr val="FFFFFF"/>
                  </a:solidFill>
                  <a:ea typeface="Segoe UI" pitchFamily="34" charset="0"/>
                  <a:cs typeface="Segoe UI" pitchFamily="34" charset="0"/>
                </a:rPr>
                <a:t>Mobility</a:t>
              </a:r>
              <a:endParaRPr lang="en-US" kern="0" dirty="0">
                <a:solidFill>
                  <a:srgbClr val="FFFFFF"/>
                </a:solidFill>
                <a:ea typeface="Segoe UI" pitchFamily="34" charset="0"/>
                <a:cs typeface="Segoe UI" pitchFamily="34" charset="0"/>
              </a:endParaRPr>
            </a:p>
          </p:txBody>
        </p:sp>
        <p:grpSp>
          <p:nvGrpSpPr>
            <p:cNvPr id="14" name="Group 13"/>
            <p:cNvGrpSpPr/>
            <p:nvPr/>
          </p:nvGrpSpPr>
          <p:grpSpPr>
            <a:xfrm>
              <a:off x="7492538" y="5217702"/>
              <a:ext cx="728879" cy="719102"/>
              <a:chOff x="10280016" y="4544833"/>
              <a:chExt cx="728879" cy="719102"/>
            </a:xfrm>
          </p:grpSpPr>
          <p:grpSp>
            <p:nvGrpSpPr>
              <p:cNvPr id="58" name="Group 57"/>
              <p:cNvGrpSpPr/>
              <p:nvPr/>
            </p:nvGrpSpPr>
            <p:grpSpPr bwMode="black">
              <a:xfrm>
                <a:off x="10280016" y="4544833"/>
                <a:ext cx="728879" cy="719102"/>
                <a:chOff x="2916435" y="3914152"/>
                <a:chExt cx="930763" cy="918513"/>
              </a:xfrm>
            </p:grpSpPr>
            <p:pic>
              <p:nvPicPr>
                <p:cNvPr id="59" name="Picture 58"/>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black">
                <a:xfrm rot="2614426" flipH="1">
                  <a:off x="2916435" y="4302640"/>
                  <a:ext cx="394555" cy="530025"/>
                </a:xfrm>
                <a:prstGeom prst="rect">
                  <a:avLst/>
                </a:prstGeom>
              </p:spPr>
            </p:pic>
            <p:sp>
              <p:nvSpPr>
                <p:cNvPr id="60" name="Freeform 61"/>
                <p:cNvSpPr>
                  <a:spLocks/>
                </p:cNvSpPr>
                <p:nvPr/>
              </p:nvSpPr>
              <p:spPr bwMode="black">
                <a:xfrm rot="10800000">
                  <a:off x="3279998" y="3914152"/>
                  <a:ext cx="567200" cy="820335"/>
                </a:xfrm>
                <a:custGeom>
                  <a:avLst/>
                  <a:gdLst/>
                  <a:ahLst/>
                  <a:cxnLst>
                    <a:cxn ang="0">
                      <a:pos x="251" y="363"/>
                    </a:cxn>
                    <a:cxn ang="0">
                      <a:pos x="243" y="372"/>
                    </a:cxn>
                    <a:cxn ang="0">
                      <a:pos x="35" y="372"/>
                    </a:cxn>
                    <a:cxn ang="0">
                      <a:pos x="27" y="363"/>
                    </a:cxn>
                    <a:cxn ang="0">
                      <a:pos x="27" y="36"/>
                    </a:cxn>
                    <a:cxn ang="0">
                      <a:pos x="35" y="27"/>
                    </a:cxn>
                    <a:cxn ang="0">
                      <a:pos x="243" y="27"/>
                    </a:cxn>
                    <a:cxn ang="0">
                      <a:pos x="251" y="36"/>
                    </a:cxn>
                    <a:cxn ang="0">
                      <a:pos x="251" y="108"/>
                    </a:cxn>
                    <a:cxn ang="0">
                      <a:pos x="277" y="84"/>
                    </a:cxn>
                    <a:cxn ang="0">
                      <a:pos x="277" y="10"/>
                    </a:cxn>
                    <a:cxn ang="0">
                      <a:pos x="267" y="0"/>
                    </a:cxn>
                    <a:cxn ang="0">
                      <a:pos x="11" y="0"/>
                    </a:cxn>
                    <a:cxn ang="0">
                      <a:pos x="0" y="10"/>
                    </a:cxn>
                    <a:cxn ang="0">
                      <a:pos x="0" y="389"/>
                    </a:cxn>
                    <a:cxn ang="0">
                      <a:pos x="11" y="399"/>
                    </a:cxn>
                    <a:cxn ang="0">
                      <a:pos x="267" y="399"/>
                    </a:cxn>
                    <a:cxn ang="0">
                      <a:pos x="277" y="389"/>
                    </a:cxn>
                    <a:cxn ang="0">
                      <a:pos x="277" y="168"/>
                    </a:cxn>
                    <a:cxn ang="0">
                      <a:pos x="251" y="191"/>
                    </a:cxn>
                    <a:cxn ang="0">
                      <a:pos x="251" y="363"/>
                    </a:cxn>
                  </a:cxnLst>
                  <a:rect l="0" t="0" r="r" b="b"/>
                  <a:pathLst>
                    <a:path w="277" h="399">
                      <a:moveTo>
                        <a:pt x="251" y="363"/>
                      </a:moveTo>
                      <a:cubicBezTo>
                        <a:pt x="251" y="368"/>
                        <a:pt x="247" y="372"/>
                        <a:pt x="243" y="372"/>
                      </a:cubicBezTo>
                      <a:cubicBezTo>
                        <a:pt x="35" y="372"/>
                        <a:pt x="35" y="372"/>
                        <a:pt x="35" y="372"/>
                      </a:cubicBezTo>
                      <a:cubicBezTo>
                        <a:pt x="31" y="372"/>
                        <a:pt x="27" y="368"/>
                        <a:pt x="27" y="363"/>
                      </a:cubicBezTo>
                      <a:cubicBezTo>
                        <a:pt x="27" y="36"/>
                        <a:pt x="27" y="36"/>
                        <a:pt x="27" y="36"/>
                      </a:cubicBezTo>
                      <a:cubicBezTo>
                        <a:pt x="27" y="31"/>
                        <a:pt x="31" y="27"/>
                        <a:pt x="35" y="27"/>
                      </a:cubicBezTo>
                      <a:cubicBezTo>
                        <a:pt x="243" y="27"/>
                        <a:pt x="243" y="27"/>
                        <a:pt x="243" y="27"/>
                      </a:cubicBezTo>
                      <a:cubicBezTo>
                        <a:pt x="247" y="27"/>
                        <a:pt x="251" y="31"/>
                        <a:pt x="251" y="36"/>
                      </a:cubicBezTo>
                      <a:cubicBezTo>
                        <a:pt x="251" y="108"/>
                        <a:pt x="251" y="108"/>
                        <a:pt x="251" y="108"/>
                      </a:cubicBezTo>
                      <a:cubicBezTo>
                        <a:pt x="277" y="84"/>
                        <a:pt x="277" y="84"/>
                        <a:pt x="277" y="84"/>
                      </a:cubicBezTo>
                      <a:cubicBezTo>
                        <a:pt x="277" y="10"/>
                        <a:pt x="277" y="10"/>
                        <a:pt x="277" y="10"/>
                      </a:cubicBezTo>
                      <a:cubicBezTo>
                        <a:pt x="277" y="4"/>
                        <a:pt x="273" y="0"/>
                        <a:pt x="267" y="0"/>
                      </a:cubicBezTo>
                      <a:cubicBezTo>
                        <a:pt x="11" y="0"/>
                        <a:pt x="11" y="0"/>
                        <a:pt x="11" y="0"/>
                      </a:cubicBezTo>
                      <a:cubicBezTo>
                        <a:pt x="5" y="0"/>
                        <a:pt x="0" y="4"/>
                        <a:pt x="0" y="10"/>
                      </a:cubicBezTo>
                      <a:cubicBezTo>
                        <a:pt x="0" y="389"/>
                        <a:pt x="0" y="389"/>
                        <a:pt x="0" y="389"/>
                      </a:cubicBezTo>
                      <a:cubicBezTo>
                        <a:pt x="0" y="395"/>
                        <a:pt x="5" y="399"/>
                        <a:pt x="11" y="399"/>
                      </a:cubicBezTo>
                      <a:cubicBezTo>
                        <a:pt x="267" y="399"/>
                        <a:pt x="267" y="399"/>
                        <a:pt x="267" y="399"/>
                      </a:cubicBezTo>
                      <a:cubicBezTo>
                        <a:pt x="273" y="399"/>
                        <a:pt x="277" y="395"/>
                        <a:pt x="277" y="389"/>
                      </a:cubicBezTo>
                      <a:cubicBezTo>
                        <a:pt x="277" y="168"/>
                        <a:pt x="277" y="168"/>
                        <a:pt x="277" y="168"/>
                      </a:cubicBezTo>
                      <a:cubicBezTo>
                        <a:pt x="251" y="191"/>
                        <a:pt x="251" y="191"/>
                        <a:pt x="251" y="191"/>
                      </a:cubicBezTo>
                      <a:lnTo>
                        <a:pt x="251" y="363"/>
                      </a:lnTo>
                      <a:close/>
                    </a:path>
                  </a:pathLst>
                </a:custGeom>
                <a:solidFill>
                  <a:srgbClr val="FFFFFF"/>
                </a:solidFill>
                <a:extLst/>
              </p:spPr>
              <p:txBody>
                <a:bodyPr vert="horz" wrap="square" lIns="91440" tIns="45720" rIns="91440" bIns="45720" numCol="1" anchor="t" anchorCtr="0" compatLnSpc="1">
                  <a:prstTxWarp prst="textNoShape">
                    <a:avLst/>
                  </a:prstTxWarp>
                </a:bodyPr>
                <a:lstStyle/>
                <a:p>
                  <a:endParaRPr lang="en-US" sz="900" dirty="0">
                    <a:solidFill>
                      <a:srgbClr val="FFFFFF"/>
                    </a:solidFill>
                  </a:endParaRPr>
                </a:p>
              </p:txBody>
            </p:sp>
          </p:grpSp>
          <p:sp>
            <p:nvSpPr>
              <p:cNvPr id="61" name="Freeform 60"/>
              <p:cNvSpPr/>
              <p:nvPr>
                <p:custDataLst>
                  <p:tags r:id="rId1"/>
                </p:custDataLst>
              </p:nvPr>
            </p:nvSpPr>
            <p:spPr>
              <a:xfrm>
                <a:off x="10639372" y="4697518"/>
                <a:ext cx="294872" cy="297203"/>
              </a:xfrm>
              <a:custGeom>
                <a:avLst/>
                <a:gdLst/>
                <a:ahLst/>
                <a:cxnLst/>
                <a:rect l="l" t="t" r="r" b="b"/>
                <a:pathLst>
                  <a:path w="1188720" h="1198117">
                    <a:moveTo>
                      <a:pt x="0" y="1179829"/>
                    </a:moveTo>
                    <a:lnTo>
                      <a:pt x="1188720" y="1179829"/>
                    </a:lnTo>
                    <a:lnTo>
                      <a:pt x="1188720" y="1198117"/>
                    </a:lnTo>
                    <a:lnTo>
                      <a:pt x="0" y="1198117"/>
                    </a:lnTo>
                    <a:close/>
                    <a:moveTo>
                      <a:pt x="85725" y="629228"/>
                    </a:moveTo>
                    <a:lnTo>
                      <a:pt x="228600" y="629228"/>
                    </a:lnTo>
                    <a:lnTo>
                      <a:pt x="228600" y="1174749"/>
                    </a:lnTo>
                    <a:lnTo>
                      <a:pt x="85725" y="1174749"/>
                    </a:lnTo>
                    <a:close/>
                    <a:moveTo>
                      <a:pt x="160954" y="560521"/>
                    </a:moveTo>
                    <a:lnTo>
                      <a:pt x="134893" y="565433"/>
                    </a:lnTo>
                    <a:lnTo>
                      <a:pt x="135875" y="570646"/>
                    </a:lnTo>
                    <a:lnTo>
                      <a:pt x="161936" y="565734"/>
                    </a:lnTo>
                    <a:close/>
                    <a:moveTo>
                      <a:pt x="200045" y="527408"/>
                    </a:moveTo>
                    <a:lnTo>
                      <a:pt x="95801" y="547055"/>
                    </a:lnTo>
                    <a:lnTo>
                      <a:pt x="96784" y="552268"/>
                    </a:lnTo>
                    <a:lnTo>
                      <a:pt x="201028" y="532620"/>
                    </a:lnTo>
                    <a:close/>
                    <a:moveTo>
                      <a:pt x="193530" y="502890"/>
                    </a:moveTo>
                    <a:lnTo>
                      <a:pt x="102316" y="520082"/>
                    </a:lnTo>
                    <a:lnTo>
                      <a:pt x="103299" y="525294"/>
                    </a:lnTo>
                    <a:lnTo>
                      <a:pt x="194512" y="508102"/>
                    </a:lnTo>
                    <a:close/>
                    <a:moveTo>
                      <a:pt x="180500" y="479600"/>
                    </a:moveTo>
                    <a:lnTo>
                      <a:pt x="115347" y="491880"/>
                    </a:lnTo>
                    <a:lnTo>
                      <a:pt x="116329" y="497092"/>
                    </a:lnTo>
                    <a:lnTo>
                      <a:pt x="181482" y="484813"/>
                    </a:lnTo>
                    <a:close/>
                    <a:moveTo>
                      <a:pt x="378883" y="434974"/>
                    </a:moveTo>
                    <a:lnTo>
                      <a:pt x="521758" y="434974"/>
                    </a:lnTo>
                    <a:lnTo>
                      <a:pt x="521758" y="1174749"/>
                    </a:lnTo>
                    <a:lnTo>
                      <a:pt x="378883" y="1174749"/>
                    </a:lnTo>
                    <a:close/>
                    <a:moveTo>
                      <a:pt x="672041" y="225425"/>
                    </a:moveTo>
                    <a:lnTo>
                      <a:pt x="814916" y="225425"/>
                    </a:lnTo>
                    <a:lnTo>
                      <a:pt x="814916" y="1174749"/>
                    </a:lnTo>
                    <a:lnTo>
                      <a:pt x="672041" y="1174749"/>
                    </a:lnTo>
                    <a:close/>
                    <a:moveTo>
                      <a:pt x="144046" y="189143"/>
                    </a:moveTo>
                    <a:cubicBezTo>
                      <a:pt x="151107" y="189037"/>
                      <a:pt x="156647" y="189144"/>
                      <a:pt x="164251" y="190420"/>
                    </a:cubicBezTo>
                    <a:cubicBezTo>
                      <a:pt x="171855" y="191696"/>
                      <a:pt x="181740" y="194037"/>
                      <a:pt x="189670" y="196802"/>
                    </a:cubicBezTo>
                    <a:cubicBezTo>
                      <a:pt x="197599" y="199568"/>
                      <a:pt x="204877" y="202865"/>
                      <a:pt x="211830" y="207013"/>
                    </a:cubicBezTo>
                    <a:cubicBezTo>
                      <a:pt x="218782" y="211162"/>
                      <a:pt x="225516" y="216161"/>
                      <a:pt x="231382" y="221693"/>
                    </a:cubicBezTo>
                    <a:cubicBezTo>
                      <a:pt x="237248" y="227224"/>
                      <a:pt x="242679" y="233712"/>
                      <a:pt x="247025" y="240201"/>
                    </a:cubicBezTo>
                    <a:cubicBezTo>
                      <a:pt x="251370" y="246689"/>
                      <a:pt x="254411" y="253923"/>
                      <a:pt x="257453" y="260624"/>
                    </a:cubicBezTo>
                    <a:cubicBezTo>
                      <a:pt x="260495" y="267325"/>
                      <a:pt x="263319" y="273282"/>
                      <a:pt x="265274" y="280409"/>
                    </a:cubicBezTo>
                    <a:cubicBezTo>
                      <a:pt x="267230" y="287536"/>
                      <a:pt x="268967" y="295194"/>
                      <a:pt x="269185" y="303385"/>
                    </a:cubicBezTo>
                    <a:cubicBezTo>
                      <a:pt x="269402" y="311575"/>
                      <a:pt x="268641" y="320510"/>
                      <a:pt x="266578" y="329552"/>
                    </a:cubicBezTo>
                    <a:cubicBezTo>
                      <a:pt x="264514" y="338593"/>
                      <a:pt x="261146" y="347528"/>
                      <a:pt x="256801" y="357633"/>
                    </a:cubicBezTo>
                    <a:cubicBezTo>
                      <a:pt x="252456" y="367738"/>
                      <a:pt x="246373" y="378375"/>
                      <a:pt x="240507" y="390182"/>
                    </a:cubicBezTo>
                    <a:cubicBezTo>
                      <a:pt x="234641" y="401989"/>
                      <a:pt x="226277" y="418902"/>
                      <a:pt x="221606" y="428476"/>
                    </a:cubicBezTo>
                    <a:cubicBezTo>
                      <a:pt x="216935" y="438049"/>
                      <a:pt x="213568" y="443048"/>
                      <a:pt x="212481" y="447622"/>
                    </a:cubicBezTo>
                    <a:cubicBezTo>
                      <a:pt x="211395" y="452196"/>
                      <a:pt x="215414" y="453260"/>
                      <a:pt x="215088" y="455919"/>
                    </a:cubicBezTo>
                    <a:cubicBezTo>
                      <a:pt x="214762" y="458578"/>
                      <a:pt x="210743" y="461025"/>
                      <a:pt x="210526" y="463578"/>
                    </a:cubicBezTo>
                    <a:cubicBezTo>
                      <a:pt x="210309" y="466130"/>
                      <a:pt x="214219" y="467620"/>
                      <a:pt x="213785" y="471236"/>
                    </a:cubicBezTo>
                    <a:lnTo>
                      <a:pt x="207919" y="485277"/>
                    </a:lnTo>
                    <a:cubicBezTo>
                      <a:pt x="207267" y="489213"/>
                      <a:pt x="209005" y="491766"/>
                      <a:pt x="209874" y="494850"/>
                    </a:cubicBezTo>
                    <a:cubicBezTo>
                      <a:pt x="210743" y="497935"/>
                      <a:pt x="213567" y="499743"/>
                      <a:pt x="213133" y="503785"/>
                    </a:cubicBezTo>
                    <a:cubicBezTo>
                      <a:pt x="212698" y="507827"/>
                      <a:pt x="207158" y="514954"/>
                      <a:pt x="207267" y="519102"/>
                    </a:cubicBezTo>
                    <a:cubicBezTo>
                      <a:pt x="207376" y="523251"/>
                      <a:pt x="213024" y="525166"/>
                      <a:pt x="213785" y="528676"/>
                    </a:cubicBezTo>
                    <a:lnTo>
                      <a:pt x="211830" y="540164"/>
                    </a:lnTo>
                    <a:cubicBezTo>
                      <a:pt x="210743" y="542929"/>
                      <a:pt x="207484" y="543461"/>
                      <a:pt x="207267" y="545270"/>
                    </a:cubicBezTo>
                    <a:cubicBezTo>
                      <a:pt x="207050" y="547078"/>
                      <a:pt x="209440" y="548780"/>
                      <a:pt x="210526" y="551013"/>
                    </a:cubicBezTo>
                    <a:cubicBezTo>
                      <a:pt x="211612" y="553247"/>
                      <a:pt x="213676" y="555587"/>
                      <a:pt x="213785" y="558672"/>
                    </a:cubicBezTo>
                    <a:cubicBezTo>
                      <a:pt x="213893" y="561757"/>
                      <a:pt x="213242" y="566437"/>
                      <a:pt x="211178" y="569522"/>
                    </a:cubicBezTo>
                    <a:cubicBezTo>
                      <a:pt x="209114" y="572606"/>
                      <a:pt x="207593" y="574628"/>
                      <a:pt x="201401" y="577180"/>
                    </a:cubicBezTo>
                    <a:cubicBezTo>
                      <a:pt x="195209" y="579733"/>
                      <a:pt x="179024" y="582606"/>
                      <a:pt x="174027" y="584839"/>
                    </a:cubicBezTo>
                    <a:cubicBezTo>
                      <a:pt x="169031" y="587073"/>
                      <a:pt x="172724" y="588137"/>
                      <a:pt x="171420" y="590583"/>
                    </a:cubicBezTo>
                    <a:cubicBezTo>
                      <a:pt x="170117" y="593030"/>
                      <a:pt x="169248" y="597072"/>
                      <a:pt x="166206" y="599518"/>
                    </a:cubicBezTo>
                    <a:cubicBezTo>
                      <a:pt x="163164" y="601964"/>
                      <a:pt x="157733" y="604198"/>
                      <a:pt x="153171" y="605262"/>
                    </a:cubicBezTo>
                    <a:cubicBezTo>
                      <a:pt x="148608" y="606326"/>
                      <a:pt x="142960" y="606645"/>
                      <a:pt x="138832" y="605900"/>
                    </a:cubicBezTo>
                    <a:cubicBezTo>
                      <a:pt x="134704" y="605156"/>
                      <a:pt x="131011" y="602603"/>
                      <a:pt x="128404" y="600794"/>
                    </a:cubicBezTo>
                    <a:cubicBezTo>
                      <a:pt x="125797" y="598986"/>
                      <a:pt x="124276" y="597391"/>
                      <a:pt x="123189" y="595051"/>
                    </a:cubicBezTo>
                    <a:lnTo>
                      <a:pt x="121886" y="586754"/>
                    </a:lnTo>
                    <a:cubicBezTo>
                      <a:pt x="118084" y="584626"/>
                      <a:pt x="110806" y="581648"/>
                      <a:pt x="110806" y="581648"/>
                    </a:cubicBezTo>
                    <a:cubicBezTo>
                      <a:pt x="107004" y="580052"/>
                      <a:pt x="100704" y="577712"/>
                      <a:pt x="97119" y="575904"/>
                    </a:cubicBezTo>
                    <a:cubicBezTo>
                      <a:pt x="93534" y="574096"/>
                      <a:pt x="91471" y="572713"/>
                      <a:pt x="89298" y="570798"/>
                    </a:cubicBezTo>
                    <a:cubicBezTo>
                      <a:pt x="87125" y="568883"/>
                      <a:pt x="84844" y="566756"/>
                      <a:pt x="84084" y="564416"/>
                    </a:cubicBezTo>
                    <a:cubicBezTo>
                      <a:pt x="83324" y="562076"/>
                      <a:pt x="83975" y="559417"/>
                      <a:pt x="84736" y="556757"/>
                    </a:cubicBezTo>
                    <a:lnTo>
                      <a:pt x="88646" y="548461"/>
                    </a:lnTo>
                    <a:cubicBezTo>
                      <a:pt x="88972" y="546546"/>
                      <a:pt x="87668" y="546759"/>
                      <a:pt x="86691" y="545270"/>
                    </a:cubicBezTo>
                    <a:cubicBezTo>
                      <a:pt x="85713" y="543780"/>
                      <a:pt x="83650" y="541866"/>
                      <a:pt x="82780" y="539526"/>
                    </a:cubicBezTo>
                    <a:cubicBezTo>
                      <a:pt x="81911" y="537185"/>
                      <a:pt x="81151" y="533994"/>
                      <a:pt x="81477" y="531229"/>
                    </a:cubicBezTo>
                    <a:cubicBezTo>
                      <a:pt x="81803" y="528463"/>
                      <a:pt x="83758" y="525166"/>
                      <a:pt x="84736" y="522932"/>
                    </a:cubicBezTo>
                    <a:cubicBezTo>
                      <a:pt x="85713" y="520698"/>
                      <a:pt x="87451" y="519315"/>
                      <a:pt x="87343" y="517826"/>
                    </a:cubicBezTo>
                    <a:cubicBezTo>
                      <a:pt x="87234" y="516337"/>
                      <a:pt x="85061" y="515699"/>
                      <a:pt x="84084" y="513997"/>
                    </a:cubicBezTo>
                    <a:cubicBezTo>
                      <a:pt x="83106" y="512295"/>
                      <a:pt x="81803" y="509955"/>
                      <a:pt x="81477" y="507615"/>
                    </a:cubicBezTo>
                    <a:cubicBezTo>
                      <a:pt x="81151" y="505274"/>
                      <a:pt x="81042" y="502615"/>
                      <a:pt x="82129" y="499956"/>
                    </a:cubicBezTo>
                    <a:lnTo>
                      <a:pt x="87994" y="491659"/>
                    </a:lnTo>
                    <a:cubicBezTo>
                      <a:pt x="88646" y="489319"/>
                      <a:pt x="87125" y="488681"/>
                      <a:pt x="86039" y="485915"/>
                    </a:cubicBezTo>
                    <a:cubicBezTo>
                      <a:pt x="84953" y="483150"/>
                      <a:pt x="82346" y="478469"/>
                      <a:pt x="81477" y="475065"/>
                    </a:cubicBezTo>
                    <a:cubicBezTo>
                      <a:pt x="80608" y="471662"/>
                      <a:pt x="80282" y="468790"/>
                      <a:pt x="80825" y="465492"/>
                    </a:cubicBezTo>
                    <a:cubicBezTo>
                      <a:pt x="81368" y="462195"/>
                      <a:pt x="86148" y="458259"/>
                      <a:pt x="85387" y="453366"/>
                    </a:cubicBezTo>
                    <a:cubicBezTo>
                      <a:pt x="84627" y="448473"/>
                      <a:pt x="80173" y="444005"/>
                      <a:pt x="76263" y="436134"/>
                    </a:cubicBezTo>
                    <a:cubicBezTo>
                      <a:pt x="72352" y="428263"/>
                      <a:pt x="68116" y="418583"/>
                      <a:pt x="61924" y="406138"/>
                    </a:cubicBezTo>
                    <a:cubicBezTo>
                      <a:pt x="55732" y="393693"/>
                      <a:pt x="44761" y="373695"/>
                      <a:pt x="39112" y="361463"/>
                    </a:cubicBezTo>
                    <a:cubicBezTo>
                      <a:pt x="33464" y="349230"/>
                      <a:pt x="30313" y="342635"/>
                      <a:pt x="28032" y="332743"/>
                    </a:cubicBezTo>
                    <a:cubicBezTo>
                      <a:pt x="25751" y="322850"/>
                      <a:pt x="24664" y="313064"/>
                      <a:pt x="25425" y="302108"/>
                    </a:cubicBezTo>
                    <a:cubicBezTo>
                      <a:pt x="26186" y="291152"/>
                      <a:pt x="29118" y="277324"/>
                      <a:pt x="32595" y="267006"/>
                    </a:cubicBezTo>
                    <a:cubicBezTo>
                      <a:pt x="36071" y="256688"/>
                      <a:pt x="40525" y="248498"/>
                      <a:pt x="46282" y="240201"/>
                    </a:cubicBezTo>
                    <a:cubicBezTo>
                      <a:pt x="52039" y="231904"/>
                      <a:pt x="58991" y="223820"/>
                      <a:pt x="67138" y="217225"/>
                    </a:cubicBezTo>
                    <a:cubicBezTo>
                      <a:pt x="75285" y="210630"/>
                      <a:pt x="86039" y="204992"/>
                      <a:pt x="95164" y="200631"/>
                    </a:cubicBezTo>
                    <a:cubicBezTo>
                      <a:pt x="104289" y="196270"/>
                      <a:pt x="113739" y="192973"/>
                      <a:pt x="121886" y="191058"/>
                    </a:cubicBezTo>
                    <a:cubicBezTo>
                      <a:pt x="130033" y="189143"/>
                      <a:pt x="136985" y="189250"/>
                      <a:pt x="144046" y="189143"/>
                    </a:cubicBezTo>
                    <a:close/>
                    <a:moveTo>
                      <a:pt x="965198" y="0"/>
                    </a:moveTo>
                    <a:lnTo>
                      <a:pt x="1108073" y="0"/>
                    </a:lnTo>
                    <a:lnTo>
                      <a:pt x="1108073" y="1174749"/>
                    </a:lnTo>
                    <a:lnTo>
                      <a:pt x="965198" y="1174749"/>
                    </a:lnTo>
                    <a:close/>
                  </a:path>
                </a:pathLst>
              </a:custGeom>
              <a:solidFill>
                <a:schemeClr val="bg1"/>
              </a:solidFill>
              <a:ln w="19050" cap="flat" cmpd="sng" algn="ctr">
                <a:noFill/>
                <a:prstDash val="solid"/>
              </a:ln>
              <a:effectLst/>
            </p:spPr>
            <p:txBody>
              <a:bodyPr rtlCol="0" anchor="ctr"/>
              <a:lstStyle/>
              <a:p>
                <a:pPr algn="ctr" defTabSz="914400">
                  <a:defRPr/>
                </a:pPr>
                <a:endParaRPr lang="en-US" kern="0">
                  <a:solidFill>
                    <a:sysClr val="window" lastClr="FFFFFF"/>
                  </a:solidFill>
                  <a:latin typeface="Arial"/>
                </a:endParaRPr>
              </a:p>
            </p:txBody>
          </p:sp>
        </p:grpSp>
        <p:sp>
          <p:nvSpPr>
            <p:cNvPr id="39" name="Rectangle 38"/>
            <p:cNvSpPr/>
            <p:nvPr/>
          </p:nvSpPr>
          <p:spPr bwMode="auto">
            <a:xfrm>
              <a:off x="8533988" y="2205052"/>
              <a:ext cx="3424510" cy="1173984"/>
            </a:xfrm>
            <a:prstGeom prst="rect">
              <a:avLst/>
            </a:prstGeom>
            <a:solidFill>
              <a:srgbClr val="696969"/>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lnSpc>
                  <a:spcPct val="90000"/>
                </a:lnSpc>
                <a:spcBef>
                  <a:spcPct val="0"/>
                </a:spcBef>
                <a:spcAft>
                  <a:spcPct val="0"/>
                </a:spcAft>
                <a:defRPr/>
              </a:pPr>
              <a:r>
                <a:rPr lang="en-US" dirty="0">
                  <a:solidFill>
                    <a:srgbClr val="FFFFFF"/>
                  </a:solidFill>
                </a:rPr>
                <a:t>Share </a:t>
              </a:r>
              <a:r>
                <a:rPr lang="en-US" dirty="0" smtClean="0">
                  <a:solidFill>
                    <a:srgbClr val="FFFFFF"/>
                  </a:solidFill>
                </a:rPr>
                <a:t>data views and workbooks refreshable </a:t>
              </a:r>
              <a:r>
                <a:rPr lang="en-US" dirty="0">
                  <a:solidFill>
                    <a:srgbClr val="FFFFFF"/>
                  </a:solidFill>
                </a:rPr>
                <a:t>from </a:t>
              </a:r>
              <a:r>
                <a:rPr lang="en-US" dirty="0" smtClean="0">
                  <a:solidFill>
                    <a:srgbClr val="FFFFFF"/>
                  </a:solidFill>
                </a:rPr>
                <a:t>on-premises </a:t>
              </a:r>
              <a:r>
                <a:rPr lang="en-US" dirty="0">
                  <a:solidFill>
                    <a:srgbClr val="FFFFFF"/>
                  </a:solidFill>
                </a:rPr>
                <a:t>and cloud based data sources, with </a:t>
              </a:r>
              <a:r>
                <a:rPr lang="en-US" b="1" dirty="0">
                  <a:solidFill>
                    <a:srgbClr val="FFFFFF"/>
                  </a:solidFill>
                </a:rPr>
                <a:t>Power BI </a:t>
              </a:r>
              <a:r>
                <a:rPr lang="en-US" b="1" dirty="0" smtClean="0">
                  <a:solidFill>
                    <a:srgbClr val="FFFFFF"/>
                  </a:solidFill>
                </a:rPr>
                <a:t>Sites</a:t>
              </a:r>
              <a:endParaRPr lang="en-US" b="1" kern="0" dirty="0">
                <a:solidFill>
                  <a:srgbClr val="FFFFFF"/>
                </a:solidFill>
                <a:ea typeface="Segoe UI" pitchFamily="34" charset="0"/>
                <a:cs typeface="Segoe UI" pitchFamily="34" charset="0"/>
              </a:endParaRPr>
            </a:p>
          </p:txBody>
        </p:sp>
        <p:sp>
          <p:nvSpPr>
            <p:cNvPr id="50" name="Rectangle 49"/>
            <p:cNvSpPr/>
            <p:nvPr/>
          </p:nvSpPr>
          <p:spPr bwMode="auto">
            <a:xfrm>
              <a:off x="8533988" y="3497772"/>
              <a:ext cx="3424510" cy="1173984"/>
            </a:xfrm>
            <a:prstGeom prst="rect">
              <a:avLst/>
            </a:prstGeom>
            <a:solidFill>
              <a:srgbClr val="696969"/>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lnSpc>
                  <a:spcPct val="90000"/>
                </a:lnSpc>
                <a:spcBef>
                  <a:spcPct val="0"/>
                </a:spcBef>
                <a:spcAft>
                  <a:spcPct val="0"/>
                </a:spcAft>
                <a:defRPr/>
              </a:pPr>
              <a:r>
                <a:rPr lang="en-US" dirty="0">
                  <a:solidFill>
                    <a:srgbClr val="FFFFFF"/>
                  </a:solidFill>
                </a:rPr>
                <a:t>Ask questions and get immediate answers with natural language query</a:t>
              </a:r>
            </a:p>
          </p:txBody>
        </p:sp>
        <p:sp>
          <p:nvSpPr>
            <p:cNvPr id="51" name="Rectangle 50"/>
            <p:cNvSpPr/>
            <p:nvPr/>
          </p:nvSpPr>
          <p:spPr bwMode="auto">
            <a:xfrm>
              <a:off x="8528681" y="4790596"/>
              <a:ext cx="3424510" cy="1173984"/>
            </a:xfrm>
            <a:prstGeom prst="rect">
              <a:avLst/>
            </a:prstGeom>
            <a:solidFill>
              <a:srgbClr val="696969"/>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lnSpc>
                  <a:spcPct val="90000"/>
                </a:lnSpc>
                <a:spcBef>
                  <a:spcPct val="0"/>
                </a:spcBef>
                <a:spcAft>
                  <a:spcPct val="0"/>
                </a:spcAft>
                <a:defRPr/>
              </a:pPr>
              <a:r>
                <a:rPr lang="en-US" dirty="0">
                  <a:solidFill>
                    <a:srgbClr val="FFFFFF"/>
                  </a:solidFill>
                </a:rPr>
                <a:t>Mobile access </a:t>
              </a:r>
              <a:r>
                <a:rPr lang="en-US" dirty="0" smtClean="0">
                  <a:solidFill>
                    <a:srgbClr val="FFFFFF"/>
                  </a:solidFill>
                </a:rPr>
                <a:t>through </a:t>
              </a:r>
              <a:r>
                <a:rPr lang="en-US" dirty="0">
                  <a:solidFill>
                    <a:srgbClr val="FFFFFF"/>
                  </a:solidFill>
                </a:rPr>
                <a:t>HTML5 </a:t>
              </a:r>
              <a:r>
                <a:rPr lang="en-US" dirty="0" smtClean="0">
                  <a:solidFill>
                    <a:srgbClr val="FFFFFF"/>
                  </a:solidFill>
                </a:rPr>
                <a:t>and </a:t>
              </a:r>
              <a:r>
                <a:rPr lang="en-US" dirty="0">
                  <a:solidFill>
                    <a:srgbClr val="FFFFFF"/>
                  </a:solidFill>
                </a:rPr>
                <a:t>touch optimized </a:t>
              </a:r>
              <a:r>
                <a:rPr lang="en-US" dirty="0" smtClean="0">
                  <a:solidFill>
                    <a:srgbClr val="FFFFFF"/>
                  </a:solidFill>
                </a:rPr>
                <a:t>apps</a:t>
              </a:r>
              <a:endParaRPr lang="en-US" kern="0" dirty="0">
                <a:solidFill>
                  <a:srgbClr val="FFFFFF"/>
                </a:solidFill>
                <a:ea typeface="Segoe UI" pitchFamily="34" charset="0"/>
                <a:cs typeface="Segoe UI" pitchFamily="34" charset="0"/>
              </a:endParaRPr>
            </a:p>
          </p:txBody>
        </p:sp>
      </p:grpSp>
      <p:sp>
        <p:nvSpPr>
          <p:cNvPr id="56" name="Rectangle 55"/>
          <p:cNvSpPr/>
          <p:nvPr/>
        </p:nvSpPr>
        <p:spPr bwMode="auto">
          <a:xfrm>
            <a:off x="486715" y="6179628"/>
            <a:ext cx="11466476" cy="501498"/>
          </a:xfrm>
          <a:prstGeom prst="rect">
            <a:avLst/>
          </a:prstGeom>
          <a:solidFill>
            <a:srgbClr val="696969"/>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algn="ctr" defTabSz="932290" fontAlgn="base">
              <a:lnSpc>
                <a:spcPct val="90000"/>
              </a:lnSpc>
              <a:spcBef>
                <a:spcPct val="0"/>
              </a:spcBef>
              <a:spcAft>
                <a:spcPct val="0"/>
              </a:spcAft>
              <a:defRPr/>
            </a:pPr>
            <a:r>
              <a:rPr lang="en-US" sz="2400" kern="0" dirty="0" smtClean="0">
                <a:gradFill>
                  <a:gsLst>
                    <a:gs pos="0">
                      <a:srgbClr val="FFFFFF"/>
                    </a:gs>
                    <a:gs pos="100000">
                      <a:srgbClr val="FFFFFF"/>
                    </a:gs>
                  </a:gsLst>
                  <a:lin ang="5400000" scaled="0"/>
                </a:gradFill>
                <a:ea typeface="Segoe UI" pitchFamily="34" charset="0"/>
                <a:cs typeface="Segoe UI" pitchFamily="34" charset="0"/>
              </a:rPr>
              <a:t>Scalable  |  Manageable  |  Trusted  </a:t>
            </a: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sp>
        <p:nvSpPr>
          <p:cNvPr id="57" name="Cross 56"/>
          <p:cNvSpPr/>
          <p:nvPr/>
        </p:nvSpPr>
        <p:spPr bwMode="auto">
          <a:xfrm>
            <a:off x="5798635" y="3519537"/>
            <a:ext cx="798760" cy="798152"/>
          </a:xfrm>
          <a:prstGeom prst="plus">
            <a:avLst>
              <a:gd name="adj" fmla="val 40783"/>
            </a:avLst>
          </a:prstGeom>
          <a:solidFill>
            <a:schemeClr val="bg2">
              <a:lumMod val="50000"/>
            </a:schemeClr>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kern="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25592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par>
                                <p:cTn id="8" presetID="2" presetClass="entr" presetSubtype="8" decel="10000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1000" fill="hold"/>
                                        <p:tgtEl>
                                          <p:spTgt spid="4"/>
                                        </p:tgtEl>
                                        <p:attrNameLst>
                                          <p:attrName>ppt_x</p:attrName>
                                        </p:attrNameLst>
                                      </p:cBhvr>
                                      <p:tavLst>
                                        <p:tav tm="0">
                                          <p:val>
                                            <p:strVal val="0-#ppt_w/2"/>
                                          </p:val>
                                        </p:tav>
                                        <p:tav tm="100000">
                                          <p:val>
                                            <p:strVal val="#ppt_x"/>
                                          </p:val>
                                        </p:tav>
                                      </p:tavLst>
                                    </p:anim>
                                    <p:anim calcmode="lin" valueType="num">
                                      <p:cBhvr additive="base">
                                        <p:cTn id="11" dur="1000" fill="hold"/>
                                        <p:tgtEl>
                                          <p:spTgt spid="4"/>
                                        </p:tgtEl>
                                        <p:attrNameLst>
                                          <p:attrName>ppt_y</p:attrName>
                                        </p:attrNameLst>
                                      </p:cBhvr>
                                      <p:tavLst>
                                        <p:tav tm="0">
                                          <p:val>
                                            <p:strVal val="#ppt_y"/>
                                          </p:val>
                                        </p:tav>
                                        <p:tav tm="100000">
                                          <p:val>
                                            <p:strVal val="#ppt_y"/>
                                          </p:val>
                                        </p:tav>
                                      </p:tavLst>
                                    </p:anim>
                                  </p:childTnLst>
                                </p:cTn>
                              </p:par>
                              <p:par>
                                <p:cTn id="12" presetID="2" presetClass="entr" presetSubtype="2" decel="10000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1000" fill="hold"/>
                                        <p:tgtEl>
                                          <p:spTgt spid="5"/>
                                        </p:tgtEl>
                                        <p:attrNameLst>
                                          <p:attrName>ppt_x</p:attrName>
                                        </p:attrNameLst>
                                      </p:cBhvr>
                                      <p:tavLst>
                                        <p:tav tm="0">
                                          <p:val>
                                            <p:strVal val="1+#ppt_w/2"/>
                                          </p:val>
                                        </p:tav>
                                        <p:tav tm="100000">
                                          <p:val>
                                            <p:strVal val="#ppt_x"/>
                                          </p:val>
                                        </p:tav>
                                      </p:tavLst>
                                    </p:anim>
                                    <p:anim calcmode="lin" valueType="num">
                                      <p:cBhvr additive="base">
                                        <p:cTn id="15" dur="1000" fill="hold"/>
                                        <p:tgtEl>
                                          <p:spTgt spid="5"/>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56"/>
                                        </p:tgtEl>
                                        <p:attrNameLst>
                                          <p:attrName>style.visibility</p:attrName>
                                        </p:attrNameLst>
                                      </p:cBhvr>
                                      <p:to>
                                        <p:strVal val="visible"/>
                                      </p:to>
                                    </p:set>
                                    <p:animEffect transition="in" filter="fade">
                                      <p:cBhvr>
                                        <p:cTn id="19"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rotWithShape="1">
          <a:blip r:embed="rId3" cstate="screen">
            <a:extLst>
              <a:ext uri="{28A0092B-C50C-407E-A947-70E740481C1C}">
                <a14:useLocalDpi xmlns:a14="http://schemas.microsoft.com/office/drawing/2010/main" val="0"/>
              </a:ext>
            </a:extLst>
          </a:blip>
          <a:srcRect/>
          <a:stretch/>
        </p:blipFill>
        <p:spPr>
          <a:xfrm>
            <a:off x="-1" y="0"/>
            <a:ext cx="12436475" cy="6985592"/>
          </a:xfrm>
          <a:prstGeom prst="rect">
            <a:avLst/>
          </a:prstGeom>
        </p:spPr>
      </p:pic>
      <p:sp>
        <p:nvSpPr>
          <p:cNvPr id="33" name="Rectangle 32"/>
          <p:cNvSpPr/>
          <p:nvPr/>
        </p:nvSpPr>
        <p:spPr>
          <a:xfrm>
            <a:off x="274638" y="2125662"/>
            <a:ext cx="10972800" cy="4572001"/>
          </a:xfrm>
          <a:prstGeom prst="rect">
            <a:avLst/>
          </a:prstGeom>
          <a:solidFill>
            <a:srgbClr val="DC3C00">
              <a:alpha val="92000"/>
            </a:srgbClr>
          </a:solidFill>
          <a:ln w="25400" cap="flat" cmpd="sng" algn="ctr">
            <a:noFill/>
            <a:prstDash val="solid"/>
          </a:ln>
          <a:effectLst/>
        </p:spPr>
        <p:txBody>
          <a:bodyPr rtlCol="0" anchor="ctr"/>
          <a:lstStyle/>
          <a:p>
            <a:pPr marL="0" marR="0" lvl="0" indent="0" algn="ctr" defTabSz="932742"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FFFFFF"/>
              </a:solidFill>
              <a:effectLst/>
              <a:uLnTx/>
              <a:uFillTx/>
              <a:latin typeface="Segoe UI"/>
            </a:endParaRPr>
          </a:p>
        </p:txBody>
      </p:sp>
      <p:pic>
        <p:nvPicPr>
          <p:cNvPr id="34" name="Picture 33"/>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471087" y="2316162"/>
            <a:ext cx="1304123" cy="285764"/>
          </a:xfrm>
          <a:prstGeom prst="rect">
            <a:avLst/>
          </a:prstGeom>
        </p:spPr>
      </p:pic>
      <p:sp>
        <p:nvSpPr>
          <p:cNvPr id="35" name="TextBox 34"/>
          <p:cNvSpPr txBox="1"/>
          <p:nvPr/>
        </p:nvSpPr>
        <p:spPr>
          <a:xfrm>
            <a:off x="474663" y="3018215"/>
            <a:ext cx="5943600" cy="892552"/>
          </a:xfrm>
          <a:prstGeom prst="rect">
            <a:avLst/>
          </a:prstGeom>
          <a:noFill/>
        </p:spPr>
        <p:txBody>
          <a:bodyPr wrap="square" rtlCol="0">
            <a:spAutoFit/>
          </a:bodyPr>
          <a:lstStyle/>
          <a:p>
            <a:pPr defTabSz="932742"/>
            <a:r>
              <a:rPr lang="en-US" sz="5200" dirty="0" smtClean="0">
                <a:gradFill>
                  <a:gsLst>
                    <a:gs pos="2917">
                      <a:srgbClr val="FFFFFF"/>
                    </a:gs>
                    <a:gs pos="100000">
                      <a:srgbClr val="FFFFFF"/>
                    </a:gs>
                  </a:gsLst>
                  <a:lin ang="5400000" scaled="0"/>
                </a:gradFill>
                <a:latin typeface="Segoe UI Light"/>
              </a:rPr>
              <a:t>Next Steps</a:t>
            </a:r>
            <a:endParaRPr lang="en-US" sz="5200" dirty="0">
              <a:gradFill>
                <a:gsLst>
                  <a:gs pos="2917">
                    <a:srgbClr val="FFFFFF"/>
                  </a:gs>
                  <a:gs pos="100000">
                    <a:srgbClr val="FFFFFF"/>
                  </a:gs>
                </a:gsLst>
                <a:lin ang="5400000" scaled="0"/>
              </a:gradFill>
              <a:latin typeface="Segoe UI Light"/>
            </a:endParaRPr>
          </a:p>
        </p:txBody>
      </p:sp>
      <p:sp>
        <p:nvSpPr>
          <p:cNvPr id="36" name="TextBox 35"/>
          <p:cNvSpPr txBox="1"/>
          <p:nvPr/>
        </p:nvSpPr>
        <p:spPr>
          <a:xfrm>
            <a:off x="474663" y="3967163"/>
            <a:ext cx="10475731" cy="1917448"/>
          </a:xfrm>
          <a:prstGeom prst="rect">
            <a:avLst/>
          </a:prstGeom>
          <a:noFill/>
        </p:spPr>
        <p:txBody>
          <a:bodyPr wrap="square" tIns="0" rtlCol="0" anchor="t" anchorCtr="0">
            <a:spAutoFit/>
          </a:bodyPr>
          <a:lstStyle/>
          <a:p>
            <a:pPr defTabSz="914099" fontAlgn="base">
              <a:lnSpc>
                <a:spcPct val="90000"/>
              </a:lnSpc>
              <a:spcAft>
                <a:spcPts val="1200"/>
              </a:spcAft>
            </a:pPr>
            <a:endParaRPr lang="en-US" sz="2800" dirty="0" smtClean="0">
              <a:gradFill>
                <a:gsLst>
                  <a:gs pos="9000">
                    <a:srgbClr val="FFFFFF"/>
                  </a:gs>
                  <a:gs pos="38000">
                    <a:srgbClr val="FFFFFF"/>
                  </a:gs>
                </a:gsLst>
                <a:lin ang="5400000" scaled="0"/>
              </a:gradFill>
              <a:latin typeface="Segoe UI Light"/>
            </a:endParaRPr>
          </a:p>
          <a:p>
            <a:pPr defTabSz="914099" fontAlgn="base">
              <a:lnSpc>
                <a:spcPct val="90000"/>
              </a:lnSpc>
              <a:spcAft>
                <a:spcPts val="1200"/>
              </a:spcAft>
            </a:pPr>
            <a:r>
              <a:rPr lang="en-US" sz="3600" dirty="0" smtClean="0">
                <a:gradFill>
                  <a:gsLst>
                    <a:gs pos="9000">
                      <a:srgbClr val="FFFFFF"/>
                    </a:gs>
                    <a:gs pos="38000">
                      <a:srgbClr val="FFFFFF"/>
                    </a:gs>
                  </a:gsLst>
                  <a:lin ang="5400000" scaled="0"/>
                </a:gradFill>
                <a:latin typeface="Segoe UI Light"/>
              </a:rPr>
              <a:t>Try Power BI for Office 365 at:</a:t>
            </a:r>
            <a:br>
              <a:rPr lang="en-US" sz="3600" dirty="0" smtClean="0">
                <a:gradFill>
                  <a:gsLst>
                    <a:gs pos="9000">
                      <a:srgbClr val="FFFFFF"/>
                    </a:gs>
                    <a:gs pos="38000">
                      <a:srgbClr val="FFFFFF"/>
                    </a:gs>
                  </a:gsLst>
                  <a:lin ang="5400000" scaled="0"/>
                </a:gradFill>
                <a:latin typeface="Segoe UI Light"/>
              </a:rPr>
            </a:br>
            <a:r>
              <a:rPr lang="en-US" sz="6000" b="1" dirty="0" smtClean="0">
                <a:gradFill>
                  <a:gsLst>
                    <a:gs pos="9000">
                      <a:srgbClr val="FFFFFF"/>
                    </a:gs>
                    <a:gs pos="38000">
                      <a:srgbClr val="FFFFFF"/>
                    </a:gs>
                  </a:gsLst>
                  <a:lin ang="5400000" scaled="0"/>
                </a:gradFill>
                <a:latin typeface="Segoe UI Light"/>
              </a:rPr>
              <a:t>www.powerbi.com</a:t>
            </a:r>
          </a:p>
        </p:txBody>
      </p:sp>
    </p:spTree>
    <p:extLst>
      <p:ext uri="{BB962C8B-B14F-4D97-AF65-F5344CB8AC3E}">
        <p14:creationId xmlns:p14="http://schemas.microsoft.com/office/powerpoint/2010/main" val="803583617"/>
      </p:ext>
    </p:extLst>
  </p:cSld>
  <p:clrMapOvr>
    <a:masterClrMapping/>
  </p:clrMapOvr>
  <mc:AlternateContent xmlns:mc="http://schemas.openxmlformats.org/markup-compatibility/2006" xmlns:p14="http://schemas.microsoft.com/office/powerpoint/2010/main">
    <mc:Choice Requires="p14">
      <p:transition spd="med" p14:dur="700">
        <p:wipe dir="r"/>
      </p:transition>
    </mc:Choice>
    <mc:Fallback xmlns="">
      <p:transition spd="med">
        <p:wipe dir="r"/>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36004" lvl="0" indent="-134385" defTabSz="932290" fontAlgn="base">
              <a:spcBef>
                <a:spcPts val="1224"/>
              </a:spcBef>
              <a:spcAft>
                <a:spcPct val="0"/>
              </a:spcAft>
              <a:defRPr/>
            </a:pPr>
            <a:r>
              <a:rPr lang="en-US" dirty="0" smtClean="0"/>
              <a:t>Analyzing data with Excel</a:t>
            </a:r>
            <a:br>
              <a:rPr lang="en-US" dirty="0" smtClean="0"/>
            </a:br>
            <a:endParaRPr lang="en-US" dirty="0"/>
          </a:p>
        </p:txBody>
      </p:sp>
      <p:grpSp>
        <p:nvGrpSpPr>
          <p:cNvPr id="4" name="Group 3"/>
          <p:cNvGrpSpPr/>
          <p:nvPr/>
        </p:nvGrpSpPr>
        <p:grpSpPr>
          <a:xfrm>
            <a:off x="274638" y="1798130"/>
            <a:ext cx="5455524" cy="4346068"/>
            <a:chOff x="274638" y="1798130"/>
            <a:chExt cx="5455524" cy="4346068"/>
          </a:xfrm>
        </p:grpSpPr>
        <p:sp>
          <p:nvSpPr>
            <p:cNvPr id="37" name="Rectangle 36"/>
            <p:cNvSpPr/>
            <p:nvPr/>
          </p:nvSpPr>
          <p:spPr bwMode="auto">
            <a:xfrm>
              <a:off x="274638" y="3269746"/>
              <a:ext cx="1330562" cy="1408176"/>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kern="0" dirty="0" smtClean="0">
                  <a:gradFill>
                    <a:gsLst>
                      <a:gs pos="0">
                        <a:srgbClr val="FFFFFF"/>
                      </a:gs>
                      <a:gs pos="100000">
                        <a:srgbClr val="FFFFFF"/>
                      </a:gs>
                    </a:gsLst>
                    <a:lin ang="5400000" scaled="0"/>
                  </a:gradFill>
                  <a:ea typeface="Segoe UI" pitchFamily="34" charset="0"/>
                  <a:cs typeface="Segoe UI" pitchFamily="34" charset="0"/>
                </a:rPr>
                <a:t>Analyze</a:t>
              </a:r>
              <a:endParaRPr lang="en-US" kern="0" dirty="0">
                <a:gradFill>
                  <a:gsLst>
                    <a:gs pos="0">
                      <a:srgbClr val="FFFFFF"/>
                    </a:gs>
                    <a:gs pos="100000">
                      <a:srgbClr val="FFFFFF"/>
                    </a:gs>
                  </a:gsLst>
                  <a:lin ang="5400000" scaled="0"/>
                </a:gradFill>
                <a:ea typeface="Segoe UI" pitchFamily="34" charset="0"/>
                <a:cs typeface="Segoe UI" pitchFamily="34" charset="0"/>
              </a:endParaRPr>
            </a:p>
          </p:txBody>
        </p:sp>
        <p:grpSp>
          <p:nvGrpSpPr>
            <p:cNvPr id="30" name="Group 29"/>
            <p:cNvGrpSpPr/>
            <p:nvPr/>
          </p:nvGrpSpPr>
          <p:grpSpPr>
            <a:xfrm flipH="1">
              <a:off x="625693" y="3701496"/>
              <a:ext cx="592992" cy="815913"/>
              <a:chOff x="1539997" y="3645051"/>
              <a:chExt cx="800271" cy="1108369"/>
            </a:xfrm>
            <a:solidFill>
              <a:schemeClr val="bg1"/>
            </a:solidFill>
          </p:grpSpPr>
          <p:sp>
            <p:nvSpPr>
              <p:cNvPr id="31" name="Rectangle 24"/>
              <p:cNvSpPr/>
              <p:nvPr/>
            </p:nvSpPr>
            <p:spPr>
              <a:xfrm>
                <a:off x="1539997" y="3645051"/>
                <a:ext cx="800271" cy="1108369"/>
              </a:xfrm>
              <a:custGeom>
                <a:avLst/>
                <a:gdLst/>
                <a:ahLst/>
                <a:cxnLst/>
                <a:rect l="l" t="t" r="r" b="b"/>
                <a:pathLst>
                  <a:path w="1518158" h="2102639">
                    <a:moveTo>
                      <a:pt x="664962" y="48"/>
                    </a:moveTo>
                    <a:cubicBezTo>
                      <a:pt x="990735" y="4734"/>
                      <a:pt x="1250103" y="195355"/>
                      <a:pt x="1311820" y="389100"/>
                    </a:cubicBezTo>
                    <a:cubicBezTo>
                      <a:pt x="1373537" y="582844"/>
                      <a:pt x="1310258" y="419568"/>
                      <a:pt x="1400880" y="656280"/>
                    </a:cubicBezTo>
                    <a:cubicBezTo>
                      <a:pt x="1411818" y="757059"/>
                      <a:pt x="1339163" y="742996"/>
                      <a:pt x="1358694" y="815651"/>
                    </a:cubicBezTo>
                    <a:cubicBezTo>
                      <a:pt x="1378225" y="888305"/>
                      <a:pt x="1514158" y="1033614"/>
                      <a:pt x="1518064" y="1092206"/>
                    </a:cubicBezTo>
                    <a:cubicBezTo>
                      <a:pt x="1521971" y="1150798"/>
                      <a:pt x="1404005" y="1135955"/>
                      <a:pt x="1382130" y="1167204"/>
                    </a:cubicBezTo>
                    <a:cubicBezTo>
                      <a:pt x="1360256" y="1198453"/>
                      <a:pt x="1390724" y="1255483"/>
                      <a:pt x="1386818" y="1279701"/>
                    </a:cubicBezTo>
                    <a:cubicBezTo>
                      <a:pt x="1382912" y="1303919"/>
                      <a:pt x="1361038" y="1303137"/>
                      <a:pt x="1358694" y="1312512"/>
                    </a:cubicBezTo>
                    <a:cubicBezTo>
                      <a:pt x="1356350" y="1321887"/>
                      <a:pt x="1382912" y="1320325"/>
                      <a:pt x="1372756" y="1335949"/>
                    </a:cubicBezTo>
                    <a:cubicBezTo>
                      <a:pt x="1362600" y="1351574"/>
                      <a:pt x="1313382" y="1359387"/>
                      <a:pt x="1297758" y="1406260"/>
                    </a:cubicBezTo>
                    <a:cubicBezTo>
                      <a:pt x="1282134" y="1453134"/>
                      <a:pt x="1409474" y="1567974"/>
                      <a:pt x="1279008" y="1617192"/>
                    </a:cubicBezTo>
                    <a:cubicBezTo>
                      <a:pt x="1148544" y="1666410"/>
                      <a:pt x="978235" y="1565631"/>
                      <a:pt x="936830" y="1645316"/>
                    </a:cubicBezTo>
                    <a:cubicBezTo>
                      <a:pt x="895425" y="1725002"/>
                      <a:pt x="843864" y="1864060"/>
                      <a:pt x="1030577" y="2095304"/>
                    </a:cubicBezTo>
                    <a:cubicBezTo>
                      <a:pt x="762616" y="2092179"/>
                      <a:pt x="244660" y="2113272"/>
                      <a:pt x="18105" y="2095304"/>
                    </a:cubicBezTo>
                    <a:cubicBezTo>
                      <a:pt x="72790" y="1927340"/>
                      <a:pt x="250130" y="1765625"/>
                      <a:pt x="247786" y="1537506"/>
                    </a:cubicBezTo>
                    <a:cubicBezTo>
                      <a:pt x="245442" y="1309387"/>
                      <a:pt x="51697" y="1118768"/>
                      <a:pt x="4042" y="726591"/>
                    </a:cubicBezTo>
                    <a:cubicBezTo>
                      <a:pt x="-20283" y="526408"/>
                      <a:pt x="67548" y="340065"/>
                      <a:pt x="203379" y="206900"/>
                    </a:cubicBezTo>
                    <a:lnTo>
                      <a:pt x="203379" y="206708"/>
                    </a:lnTo>
                    <a:lnTo>
                      <a:pt x="203605" y="206708"/>
                    </a:lnTo>
                    <a:cubicBezTo>
                      <a:pt x="332512" y="77755"/>
                      <a:pt x="505564" y="-2246"/>
                      <a:pt x="664962" y="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33" name="Freeform 32"/>
              <p:cNvSpPr>
                <a:spLocks noEditPoints="1"/>
              </p:cNvSpPr>
              <p:nvPr/>
            </p:nvSpPr>
            <p:spPr bwMode="black">
              <a:xfrm rot="17995606">
                <a:off x="1607408" y="3764955"/>
                <a:ext cx="429800" cy="337492"/>
              </a:xfrm>
              <a:custGeom>
                <a:avLst/>
                <a:gdLst>
                  <a:gd name="T0" fmla="*/ 1304 w 1423"/>
                  <a:gd name="T1" fmla="*/ 301 h 1114"/>
                  <a:gd name="T2" fmla="*/ 1302 w 1423"/>
                  <a:gd name="T3" fmla="*/ 297 h 1114"/>
                  <a:gd name="T4" fmla="*/ 719 w 1423"/>
                  <a:gd name="T5" fmla="*/ 113 h 1114"/>
                  <a:gd name="T6" fmla="*/ 496 w 1423"/>
                  <a:gd name="T7" fmla="*/ 416 h 1114"/>
                  <a:gd name="T8" fmla="*/ 441 w 1423"/>
                  <a:gd name="T9" fmla="*/ 482 h 1114"/>
                  <a:gd name="T10" fmla="*/ 375 w 1423"/>
                  <a:gd name="T11" fmla="*/ 536 h 1114"/>
                  <a:gd name="T12" fmla="*/ 290 w 1423"/>
                  <a:gd name="T13" fmla="*/ 648 h 1114"/>
                  <a:gd name="T14" fmla="*/ 470 w 1423"/>
                  <a:gd name="T15" fmla="*/ 973 h 1114"/>
                  <a:gd name="T16" fmla="*/ 610 w 1423"/>
                  <a:gd name="T17" fmla="*/ 960 h 1114"/>
                  <a:gd name="T18" fmla="*/ 775 w 1423"/>
                  <a:gd name="T19" fmla="*/ 921 h 1114"/>
                  <a:gd name="T20" fmla="*/ 932 w 1423"/>
                  <a:gd name="T21" fmla="*/ 927 h 1114"/>
                  <a:gd name="T22" fmla="*/ 1151 w 1423"/>
                  <a:gd name="T23" fmla="*/ 893 h 1114"/>
                  <a:gd name="T24" fmla="*/ 1304 w 1423"/>
                  <a:gd name="T25" fmla="*/ 301 h 1114"/>
                  <a:gd name="T26" fmla="*/ 1024 w 1423"/>
                  <a:gd name="T27" fmla="*/ 311 h 1114"/>
                  <a:gd name="T28" fmla="*/ 1024 w 1423"/>
                  <a:gd name="T29" fmla="*/ 311 h 1114"/>
                  <a:gd name="T30" fmla="*/ 873 w 1423"/>
                  <a:gd name="T31" fmla="*/ 299 h 1114"/>
                  <a:gd name="T32" fmla="*/ 873 w 1423"/>
                  <a:gd name="T33" fmla="*/ 299 h 1114"/>
                  <a:gd name="T34" fmla="*/ 799 w 1423"/>
                  <a:gd name="T35" fmla="*/ 278 h 1114"/>
                  <a:gd name="T36" fmla="*/ 821 w 1423"/>
                  <a:gd name="T37" fmla="*/ 203 h 1114"/>
                  <a:gd name="T38" fmla="*/ 828 w 1423"/>
                  <a:gd name="T39" fmla="*/ 200 h 1114"/>
                  <a:gd name="T40" fmla="*/ 1101 w 1423"/>
                  <a:gd name="T41" fmla="*/ 234 h 1114"/>
                  <a:gd name="T42" fmla="*/ 1108 w 1423"/>
                  <a:gd name="T43" fmla="*/ 244 h 1114"/>
                  <a:gd name="T44" fmla="*/ 1087 w 1423"/>
                  <a:gd name="T45" fmla="*/ 318 h 1114"/>
                  <a:gd name="T46" fmla="*/ 1024 w 1423"/>
                  <a:gd name="T47" fmla="*/ 311 h 1114"/>
                  <a:gd name="T48" fmla="*/ 14 w 1423"/>
                  <a:gd name="T49" fmla="*/ 967 h 1114"/>
                  <a:gd name="T50" fmla="*/ 53 w 1423"/>
                  <a:gd name="T51" fmla="*/ 1037 h 1114"/>
                  <a:gd name="T52" fmla="*/ 115 w 1423"/>
                  <a:gd name="T53" fmla="*/ 1064 h 1114"/>
                  <a:gd name="T54" fmla="*/ 24 w 1423"/>
                  <a:gd name="T55" fmla="*/ 900 h 1114"/>
                  <a:gd name="T56" fmla="*/ 14 w 1423"/>
                  <a:gd name="T57" fmla="*/ 967 h 1114"/>
                  <a:gd name="T58" fmla="*/ 400 w 1423"/>
                  <a:gd name="T59" fmla="*/ 959 h 1114"/>
                  <a:gd name="T60" fmla="*/ 265 w 1423"/>
                  <a:gd name="T61" fmla="*/ 714 h 1114"/>
                  <a:gd name="T62" fmla="*/ 190 w 1423"/>
                  <a:gd name="T63" fmla="*/ 686 h 1114"/>
                  <a:gd name="T64" fmla="*/ 175 w 1423"/>
                  <a:gd name="T65" fmla="*/ 764 h 1114"/>
                  <a:gd name="T66" fmla="*/ 310 w 1423"/>
                  <a:gd name="T67" fmla="*/ 1008 h 1114"/>
                  <a:gd name="T68" fmla="*/ 385 w 1423"/>
                  <a:gd name="T69" fmla="*/ 1037 h 1114"/>
                  <a:gd name="T70" fmla="*/ 400 w 1423"/>
                  <a:gd name="T71" fmla="*/ 959 h 1114"/>
                  <a:gd name="T72" fmla="*/ 266 w 1423"/>
                  <a:gd name="T73" fmla="*/ 1026 h 1114"/>
                  <a:gd name="T74" fmla="*/ 136 w 1423"/>
                  <a:gd name="T75" fmla="*/ 792 h 1114"/>
                  <a:gd name="T76" fmla="*/ 65 w 1423"/>
                  <a:gd name="T77" fmla="*/ 764 h 1114"/>
                  <a:gd name="T78" fmla="*/ 50 w 1423"/>
                  <a:gd name="T79" fmla="*/ 840 h 1114"/>
                  <a:gd name="T80" fmla="*/ 180 w 1423"/>
                  <a:gd name="T81" fmla="*/ 1074 h 1114"/>
                  <a:gd name="T82" fmla="*/ 251 w 1423"/>
                  <a:gd name="T83" fmla="*/ 1101 h 1114"/>
                  <a:gd name="T84" fmla="*/ 266 w 1423"/>
                  <a:gd name="T85" fmla="*/ 1026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23" h="1114">
                    <a:moveTo>
                      <a:pt x="1304" y="301"/>
                    </a:moveTo>
                    <a:cubicBezTo>
                      <a:pt x="1303" y="298"/>
                      <a:pt x="1304" y="300"/>
                      <a:pt x="1302" y="297"/>
                    </a:cubicBezTo>
                    <a:cubicBezTo>
                      <a:pt x="1184" y="83"/>
                      <a:pt x="922" y="0"/>
                      <a:pt x="719" y="113"/>
                    </a:cubicBezTo>
                    <a:cubicBezTo>
                      <a:pt x="602" y="177"/>
                      <a:pt x="570" y="311"/>
                      <a:pt x="496" y="416"/>
                    </a:cubicBezTo>
                    <a:cubicBezTo>
                      <a:pt x="476" y="444"/>
                      <a:pt x="458" y="465"/>
                      <a:pt x="441" y="482"/>
                    </a:cubicBezTo>
                    <a:cubicBezTo>
                      <a:pt x="418" y="504"/>
                      <a:pt x="397" y="520"/>
                      <a:pt x="375" y="536"/>
                    </a:cubicBezTo>
                    <a:cubicBezTo>
                      <a:pt x="334" y="566"/>
                      <a:pt x="296" y="593"/>
                      <a:pt x="290" y="648"/>
                    </a:cubicBezTo>
                    <a:cubicBezTo>
                      <a:pt x="470" y="973"/>
                      <a:pt x="470" y="973"/>
                      <a:pt x="470" y="973"/>
                    </a:cubicBezTo>
                    <a:cubicBezTo>
                      <a:pt x="519" y="997"/>
                      <a:pt x="563" y="978"/>
                      <a:pt x="610" y="960"/>
                    </a:cubicBezTo>
                    <a:cubicBezTo>
                      <a:pt x="654" y="943"/>
                      <a:pt x="697" y="925"/>
                      <a:pt x="775" y="921"/>
                    </a:cubicBezTo>
                    <a:cubicBezTo>
                      <a:pt x="827" y="918"/>
                      <a:pt x="880" y="924"/>
                      <a:pt x="932" y="927"/>
                    </a:cubicBezTo>
                    <a:cubicBezTo>
                      <a:pt x="1008" y="932"/>
                      <a:pt x="1082" y="931"/>
                      <a:pt x="1151" y="893"/>
                    </a:cubicBezTo>
                    <a:cubicBezTo>
                      <a:pt x="1354" y="780"/>
                      <a:pt x="1423" y="515"/>
                      <a:pt x="1304" y="301"/>
                    </a:cubicBezTo>
                    <a:close/>
                    <a:moveTo>
                      <a:pt x="1024" y="311"/>
                    </a:moveTo>
                    <a:cubicBezTo>
                      <a:pt x="1024" y="311"/>
                      <a:pt x="1024" y="311"/>
                      <a:pt x="1024" y="311"/>
                    </a:cubicBezTo>
                    <a:cubicBezTo>
                      <a:pt x="983" y="270"/>
                      <a:pt x="917" y="279"/>
                      <a:pt x="873" y="299"/>
                    </a:cubicBezTo>
                    <a:cubicBezTo>
                      <a:pt x="873" y="299"/>
                      <a:pt x="873" y="299"/>
                      <a:pt x="873" y="299"/>
                    </a:cubicBezTo>
                    <a:cubicBezTo>
                      <a:pt x="847" y="313"/>
                      <a:pt x="814" y="304"/>
                      <a:pt x="799" y="278"/>
                    </a:cubicBezTo>
                    <a:cubicBezTo>
                      <a:pt x="785" y="251"/>
                      <a:pt x="794" y="218"/>
                      <a:pt x="821" y="203"/>
                    </a:cubicBezTo>
                    <a:cubicBezTo>
                      <a:pt x="823" y="202"/>
                      <a:pt x="828" y="200"/>
                      <a:pt x="828" y="200"/>
                    </a:cubicBezTo>
                    <a:cubicBezTo>
                      <a:pt x="927" y="155"/>
                      <a:pt x="1035" y="168"/>
                      <a:pt x="1101" y="234"/>
                    </a:cubicBezTo>
                    <a:cubicBezTo>
                      <a:pt x="1101" y="234"/>
                      <a:pt x="1106" y="240"/>
                      <a:pt x="1108" y="244"/>
                    </a:cubicBezTo>
                    <a:cubicBezTo>
                      <a:pt x="1122" y="270"/>
                      <a:pt x="1113" y="303"/>
                      <a:pt x="1087" y="318"/>
                    </a:cubicBezTo>
                    <a:cubicBezTo>
                      <a:pt x="1066" y="329"/>
                      <a:pt x="1041" y="326"/>
                      <a:pt x="1024" y="311"/>
                    </a:cubicBezTo>
                    <a:close/>
                    <a:moveTo>
                      <a:pt x="14" y="967"/>
                    </a:moveTo>
                    <a:cubicBezTo>
                      <a:pt x="53" y="1037"/>
                      <a:pt x="53" y="1037"/>
                      <a:pt x="53" y="1037"/>
                    </a:cubicBezTo>
                    <a:cubicBezTo>
                      <a:pt x="67" y="1062"/>
                      <a:pt x="94" y="1074"/>
                      <a:pt x="115" y="1064"/>
                    </a:cubicBezTo>
                    <a:cubicBezTo>
                      <a:pt x="24" y="900"/>
                      <a:pt x="24" y="900"/>
                      <a:pt x="24" y="900"/>
                    </a:cubicBezTo>
                    <a:cubicBezTo>
                      <a:pt x="5" y="912"/>
                      <a:pt x="0" y="941"/>
                      <a:pt x="14" y="967"/>
                    </a:cubicBezTo>
                    <a:close/>
                    <a:moveTo>
                      <a:pt x="400" y="959"/>
                    </a:moveTo>
                    <a:cubicBezTo>
                      <a:pt x="265" y="714"/>
                      <a:pt x="265" y="714"/>
                      <a:pt x="265" y="714"/>
                    </a:cubicBezTo>
                    <a:cubicBezTo>
                      <a:pt x="248" y="685"/>
                      <a:pt x="215" y="672"/>
                      <a:pt x="190" y="686"/>
                    </a:cubicBezTo>
                    <a:cubicBezTo>
                      <a:pt x="166" y="699"/>
                      <a:pt x="159" y="734"/>
                      <a:pt x="175" y="764"/>
                    </a:cubicBezTo>
                    <a:cubicBezTo>
                      <a:pt x="310" y="1008"/>
                      <a:pt x="310" y="1008"/>
                      <a:pt x="310" y="1008"/>
                    </a:cubicBezTo>
                    <a:cubicBezTo>
                      <a:pt x="327" y="1038"/>
                      <a:pt x="360" y="1051"/>
                      <a:pt x="385" y="1037"/>
                    </a:cubicBezTo>
                    <a:cubicBezTo>
                      <a:pt x="410" y="1023"/>
                      <a:pt x="416" y="988"/>
                      <a:pt x="400" y="959"/>
                    </a:cubicBezTo>
                    <a:close/>
                    <a:moveTo>
                      <a:pt x="266" y="1026"/>
                    </a:moveTo>
                    <a:cubicBezTo>
                      <a:pt x="136" y="792"/>
                      <a:pt x="136" y="792"/>
                      <a:pt x="136" y="792"/>
                    </a:cubicBezTo>
                    <a:cubicBezTo>
                      <a:pt x="121" y="764"/>
                      <a:pt x="89" y="751"/>
                      <a:pt x="65" y="764"/>
                    </a:cubicBezTo>
                    <a:cubicBezTo>
                      <a:pt x="41" y="778"/>
                      <a:pt x="35" y="811"/>
                      <a:pt x="50" y="840"/>
                    </a:cubicBezTo>
                    <a:cubicBezTo>
                      <a:pt x="180" y="1074"/>
                      <a:pt x="180" y="1074"/>
                      <a:pt x="180" y="1074"/>
                    </a:cubicBezTo>
                    <a:cubicBezTo>
                      <a:pt x="196" y="1102"/>
                      <a:pt x="228" y="1114"/>
                      <a:pt x="251" y="1101"/>
                    </a:cubicBezTo>
                    <a:cubicBezTo>
                      <a:pt x="275" y="1088"/>
                      <a:pt x="282" y="1055"/>
                      <a:pt x="266" y="1026"/>
                    </a:cubicBezTo>
                    <a:close/>
                  </a:path>
                </a:pathLst>
              </a:custGeom>
              <a:solidFill>
                <a:srgbClr val="92D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sz="1600" dirty="0">
                  <a:ln>
                    <a:solidFill>
                      <a:srgbClr val="505050">
                        <a:alpha val="0"/>
                      </a:srgbClr>
                    </a:solidFill>
                  </a:ln>
                  <a:solidFill>
                    <a:srgbClr val="505050"/>
                  </a:solidFill>
                </a:endParaRPr>
              </a:p>
            </p:txBody>
          </p:sp>
        </p:grpSp>
        <p:sp>
          <p:nvSpPr>
            <p:cNvPr id="44" name="Rectangle 43"/>
            <p:cNvSpPr/>
            <p:nvPr/>
          </p:nvSpPr>
          <p:spPr bwMode="auto">
            <a:xfrm>
              <a:off x="274638" y="4734646"/>
              <a:ext cx="1330562" cy="1408176"/>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kern="0" dirty="0">
                  <a:gradFill>
                    <a:gsLst>
                      <a:gs pos="0">
                        <a:srgbClr val="FFFFFF"/>
                      </a:gs>
                      <a:gs pos="100000">
                        <a:srgbClr val="FFFFFF"/>
                      </a:gs>
                    </a:gsLst>
                    <a:lin ang="5400000" scaled="0"/>
                  </a:gradFill>
                  <a:ea typeface="Segoe UI" pitchFamily="34" charset="0"/>
                  <a:cs typeface="Segoe UI" pitchFamily="34" charset="0"/>
                </a:rPr>
                <a:t>Visualize</a:t>
              </a:r>
            </a:p>
          </p:txBody>
        </p:sp>
        <p:sp>
          <p:nvSpPr>
            <p:cNvPr id="34" name="Freeform 33"/>
            <p:cNvSpPr/>
            <p:nvPr>
              <p:custDataLst>
                <p:tags r:id="rId1"/>
              </p:custDataLst>
            </p:nvPr>
          </p:nvSpPr>
          <p:spPr>
            <a:xfrm>
              <a:off x="581675" y="5175777"/>
              <a:ext cx="760692" cy="759786"/>
            </a:xfrm>
            <a:custGeom>
              <a:avLst/>
              <a:gdLst/>
              <a:ahLst/>
              <a:cxnLst/>
              <a:rect l="l" t="t" r="r" b="b"/>
              <a:pathLst>
                <a:path w="1188720" h="1198117">
                  <a:moveTo>
                    <a:pt x="0" y="1179829"/>
                  </a:moveTo>
                  <a:lnTo>
                    <a:pt x="1188720" y="1179829"/>
                  </a:lnTo>
                  <a:lnTo>
                    <a:pt x="1188720" y="1198117"/>
                  </a:lnTo>
                  <a:lnTo>
                    <a:pt x="0" y="1198117"/>
                  </a:lnTo>
                  <a:close/>
                  <a:moveTo>
                    <a:pt x="85725" y="629228"/>
                  </a:moveTo>
                  <a:lnTo>
                    <a:pt x="228600" y="629228"/>
                  </a:lnTo>
                  <a:lnTo>
                    <a:pt x="228600" y="1174749"/>
                  </a:lnTo>
                  <a:lnTo>
                    <a:pt x="85725" y="1174749"/>
                  </a:lnTo>
                  <a:close/>
                  <a:moveTo>
                    <a:pt x="160954" y="560521"/>
                  </a:moveTo>
                  <a:lnTo>
                    <a:pt x="134893" y="565433"/>
                  </a:lnTo>
                  <a:lnTo>
                    <a:pt x="135875" y="570646"/>
                  </a:lnTo>
                  <a:lnTo>
                    <a:pt x="161936" y="565734"/>
                  </a:lnTo>
                  <a:close/>
                  <a:moveTo>
                    <a:pt x="200045" y="527408"/>
                  </a:moveTo>
                  <a:lnTo>
                    <a:pt x="95801" y="547055"/>
                  </a:lnTo>
                  <a:lnTo>
                    <a:pt x="96784" y="552268"/>
                  </a:lnTo>
                  <a:lnTo>
                    <a:pt x="201028" y="532620"/>
                  </a:lnTo>
                  <a:close/>
                  <a:moveTo>
                    <a:pt x="193530" y="502890"/>
                  </a:moveTo>
                  <a:lnTo>
                    <a:pt x="102316" y="520082"/>
                  </a:lnTo>
                  <a:lnTo>
                    <a:pt x="103299" y="525294"/>
                  </a:lnTo>
                  <a:lnTo>
                    <a:pt x="194512" y="508102"/>
                  </a:lnTo>
                  <a:close/>
                  <a:moveTo>
                    <a:pt x="180500" y="479600"/>
                  </a:moveTo>
                  <a:lnTo>
                    <a:pt x="115347" y="491880"/>
                  </a:lnTo>
                  <a:lnTo>
                    <a:pt x="116329" y="497092"/>
                  </a:lnTo>
                  <a:lnTo>
                    <a:pt x="181482" y="484813"/>
                  </a:lnTo>
                  <a:close/>
                  <a:moveTo>
                    <a:pt x="378883" y="434974"/>
                  </a:moveTo>
                  <a:lnTo>
                    <a:pt x="521758" y="434974"/>
                  </a:lnTo>
                  <a:lnTo>
                    <a:pt x="521758" y="1174749"/>
                  </a:lnTo>
                  <a:lnTo>
                    <a:pt x="378883" y="1174749"/>
                  </a:lnTo>
                  <a:close/>
                  <a:moveTo>
                    <a:pt x="672041" y="225425"/>
                  </a:moveTo>
                  <a:lnTo>
                    <a:pt x="814916" y="225425"/>
                  </a:lnTo>
                  <a:lnTo>
                    <a:pt x="814916" y="1174749"/>
                  </a:lnTo>
                  <a:lnTo>
                    <a:pt x="672041" y="1174749"/>
                  </a:lnTo>
                  <a:close/>
                  <a:moveTo>
                    <a:pt x="144046" y="189143"/>
                  </a:moveTo>
                  <a:cubicBezTo>
                    <a:pt x="151107" y="189037"/>
                    <a:pt x="156647" y="189144"/>
                    <a:pt x="164251" y="190420"/>
                  </a:cubicBezTo>
                  <a:cubicBezTo>
                    <a:pt x="171855" y="191696"/>
                    <a:pt x="181740" y="194037"/>
                    <a:pt x="189670" y="196802"/>
                  </a:cubicBezTo>
                  <a:cubicBezTo>
                    <a:pt x="197599" y="199568"/>
                    <a:pt x="204877" y="202865"/>
                    <a:pt x="211830" y="207013"/>
                  </a:cubicBezTo>
                  <a:cubicBezTo>
                    <a:pt x="218782" y="211162"/>
                    <a:pt x="225516" y="216161"/>
                    <a:pt x="231382" y="221693"/>
                  </a:cubicBezTo>
                  <a:cubicBezTo>
                    <a:pt x="237248" y="227224"/>
                    <a:pt x="242679" y="233712"/>
                    <a:pt x="247025" y="240201"/>
                  </a:cubicBezTo>
                  <a:cubicBezTo>
                    <a:pt x="251370" y="246689"/>
                    <a:pt x="254411" y="253923"/>
                    <a:pt x="257453" y="260624"/>
                  </a:cubicBezTo>
                  <a:cubicBezTo>
                    <a:pt x="260495" y="267325"/>
                    <a:pt x="263319" y="273282"/>
                    <a:pt x="265274" y="280409"/>
                  </a:cubicBezTo>
                  <a:cubicBezTo>
                    <a:pt x="267230" y="287536"/>
                    <a:pt x="268967" y="295194"/>
                    <a:pt x="269185" y="303385"/>
                  </a:cubicBezTo>
                  <a:cubicBezTo>
                    <a:pt x="269402" y="311575"/>
                    <a:pt x="268641" y="320510"/>
                    <a:pt x="266578" y="329552"/>
                  </a:cubicBezTo>
                  <a:cubicBezTo>
                    <a:pt x="264514" y="338593"/>
                    <a:pt x="261146" y="347528"/>
                    <a:pt x="256801" y="357633"/>
                  </a:cubicBezTo>
                  <a:cubicBezTo>
                    <a:pt x="252456" y="367738"/>
                    <a:pt x="246373" y="378375"/>
                    <a:pt x="240507" y="390182"/>
                  </a:cubicBezTo>
                  <a:cubicBezTo>
                    <a:pt x="234641" y="401989"/>
                    <a:pt x="226277" y="418902"/>
                    <a:pt x="221606" y="428476"/>
                  </a:cubicBezTo>
                  <a:cubicBezTo>
                    <a:pt x="216935" y="438049"/>
                    <a:pt x="213568" y="443048"/>
                    <a:pt x="212481" y="447622"/>
                  </a:cubicBezTo>
                  <a:cubicBezTo>
                    <a:pt x="211395" y="452196"/>
                    <a:pt x="215414" y="453260"/>
                    <a:pt x="215088" y="455919"/>
                  </a:cubicBezTo>
                  <a:cubicBezTo>
                    <a:pt x="214762" y="458578"/>
                    <a:pt x="210743" y="461025"/>
                    <a:pt x="210526" y="463578"/>
                  </a:cubicBezTo>
                  <a:cubicBezTo>
                    <a:pt x="210309" y="466130"/>
                    <a:pt x="214219" y="467620"/>
                    <a:pt x="213785" y="471236"/>
                  </a:cubicBezTo>
                  <a:lnTo>
                    <a:pt x="207919" y="485277"/>
                  </a:lnTo>
                  <a:cubicBezTo>
                    <a:pt x="207267" y="489213"/>
                    <a:pt x="209005" y="491766"/>
                    <a:pt x="209874" y="494850"/>
                  </a:cubicBezTo>
                  <a:cubicBezTo>
                    <a:pt x="210743" y="497935"/>
                    <a:pt x="213567" y="499743"/>
                    <a:pt x="213133" y="503785"/>
                  </a:cubicBezTo>
                  <a:cubicBezTo>
                    <a:pt x="212698" y="507827"/>
                    <a:pt x="207158" y="514954"/>
                    <a:pt x="207267" y="519102"/>
                  </a:cubicBezTo>
                  <a:cubicBezTo>
                    <a:pt x="207376" y="523251"/>
                    <a:pt x="213024" y="525166"/>
                    <a:pt x="213785" y="528676"/>
                  </a:cubicBezTo>
                  <a:lnTo>
                    <a:pt x="211830" y="540164"/>
                  </a:lnTo>
                  <a:cubicBezTo>
                    <a:pt x="210743" y="542929"/>
                    <a:pt x="207484" y="543461"/>
                    <a:pt x="207267" y="545270"/>
                  </a:cubicBezTo>
                  <a:cubicBezTo>
                    <a:pt x="207050" y="547078"/>
                    <a:pt x="209440" y="548780"/>
                    <a:pt x="210526" y="551013"/>
                  </a:cubicBezTo>
                  <a:cubicBezTo>
                    <a:pt x="211612" y="553247"/>
                    <a:pt x="213676" y="555587"/>
                    <a:pt x="213785" y="558672"/>
                  </a:cubicBezTo>
                  <a:cubicBezTo>
                    <a:pt x="213893" y="561757"/>
                    <a:pt x="213242" y="566437"/>
                    <a:pt x="211178" y="569522"/>
                  </a:cubicBezTo>
                  <a:cubicBezTo>
                    <a:pt x="209114" y="572606"/>
                    <a:pt x="207593" y="574628"/>
                    <a:pt x="201401" y="577180"/>
                  </a:cubicBezTo>
                  <a:cubicBezTo>
                    <a:pt x="195209" y="579733"/>
                    <a:pt x="179024" y="582606"/>
                    <a:pt x="174027" y="584839"/>
                  </a:cubicBezTo>
                  <a:cubicBezTo>
                    <a:pt x="169031" y="587073"/>
                    <a:pt x="172724" y="588137"/>
                    <a:pt x="171420" y="590583"/>
                  </a:cubicBezTo>
                  <a:cubicBezTo>
                    <a:pt x="170117" y="593030"/>
                    <a:pt x="169248" y="597072"/>
                    <a:pt x="166206" y="599518"/>
                  </a:cubicBezTo>
                  <a:cubicBezTo>
                    <a:pt x="163164" y="601964"/>
                    <a:pt x="157733" y="604198"/>
                    <a:pt x="153171" y="605262"/>
                  </a:cubicBezTo>
                  <a:cubicBezTo>
                    <a:pt x="148608" y="606326"/>
                    <a:pt x="142960" y="606645"/>
                    <a:pt x="138832" y="605900"/>
                  </a:cubicBezTo>
                  <a:cubicBezTo>
                    <a:pt x="134704" y="605156"/>
                    <a:pt x="131011" y="602603"/>
                    <a:pt x="128404" y="600794"/>
                  </a:cubicBezTo>
                  <a:cubicBezTo>
                    <a:pt x="125797" y="598986"/>
                    <a:pt x="124276" y="597391"/>
                    <a:pt x="123189" y="595051"/>
                  </a:cubicBezTo>
                  <a:lnTo>
                    <a:pt x="121886" y="586754"/>
                  </a:lnTo>
                  <a:cubicBezTo>
                    <a:pt x="118084" y="584626"/>
                    <a:pt x="110806" y="581648"/>
                    <a:pt x="110806" y="581648"/>
                  </a:cubicBezTo>
                  <a:cubicBezTo>
                    <a:pt x="107004" y="580052"/>
                    <a:pt x="100704" y="577712"/>
                    <a:pt x="97119" y="575904"/>
                  </a:cubicBezTo>
                  <a:cubicBezTo>
                    <a:pt x="93534" y="574096"/>
                    <a:pt x="91471" y="572713"/>
                    <a:pt x="89298" y="570798"/>
                  </a:cubicBezTo>
                  <a:cubicBezTo>
                    <a:pt x="87125" y="568883"/>
                    <a:pt x="84844" y="566756"/>
                    <a:pt x="84084" y="564416"/>
                  </a:cubicBezTo>
                  <a:cubicBezTo>
                    <a:pt x="83324" y="562076"/>
                    <a:pt x="83975" y="559417"/>
                    <a:pt x="84736" y="556757"/>
                  </a:cubicBezTo>
                  <a:lnTo>
                    <a:pt x="88646" y="548461"/>
                  </a:lnTo>
                  <a:cubicBezTo>
                    <a:pt x="88972" y="546546"/>
                    <a:pt x="87668" y="546759"/>
                    <a:pt x="86691" y="545270"/>
                  </a:cubicBezTo>
                  <a:cubicBezTo>
                    <a:pt x="85713" y="543780"/>
                    <a:pt x="83650" y="541866"/>
                    <a:pt x="82780" y="539526"/>
                  </a:cubicBezTo>
                  <a:cubicBezTo>
                    <a:pt x="81911" y="537185"/>
                    <a:pt x="81151" y="533994"/>
                    <a:pt x="81477" y="531229"/>
                  </a:cubicBezTo>
                  <a:cubicBezTo>
                    <a:pt x="81803" y="528463"/>
                    <a:pt x="83758" y="525166"/>
                    <a:pt x="84736" y="522932"/>
                  </a:cubicBezTo>
                  <a:cubicBezTo>
                    <a:pt x="85713" y="520698"/>
                    <a:pt x="87451" y="519315"/>
                    <a:pt x="87343" y="517826"/>
                  </a:cubicBezTo>
                  <a:cubicBezTo>
                    <a:pt x="87234" y="516337"/>
                    <a:pt x="85061" y="515699"/>
                    <a:pt x="84084" y="513997"/>
                  </a:cubicBezTo>
                  <a:cubicBezTo>
                    <a:pt x="83106" y="512295"/>
                    <a:pt x="81803" y="509955"/>
                    <a:pt x="81477" y="507615"/>
                  </a:cubicBezTo>
                  <a:cubicBezTo>
                    <a:pt x="81151" y="505274"/>
                    <a:pt x="81042" y="502615"/>
                    <a:pt x="82129" y="499956"/>
                  </a:cubicBezTo>
                  <a:lnTo>
                    <a:pt x="87994" y="491659"/>
                  </a:lnTo>
                  <a:cubicBezTo>
                    <a:pt x="88646" y="489319"/>
                    <a:pt x="87125" y="488681"/>
                    <a:pt x="86039" y="485915"/>
                  </a:cubicBezTo>
                  <a:cubicBezTo>
                    <a:pt x="84953" y="483150"/>
                    <a:pt x="82346" y="478469"/>
                    <a:pt x="81477" y="475065"/>
                  </a:cubicBezTo>
                  <a:cubicBezTo>
                    <a:pt x="80608" y="471662"/>
                    <a:pt x="80282" y="468790"/>
                    <a:pt x="80825" y="465492"/>
                  </a:cubicBezTo>
                  <a:cubicBezTo>
                    <a:pt x="81368" y="462195"/>
                    <a:pt x="86148" y="458259"/>
                    <a:pt x="85387" y="453366"/>
                  </a:cubicBezTo>
                  <a:cubicBezTo>
                    <a:pt x="84627" y="448473"/>
                    <a:pt x="80173" y="444005"/>
                    <a:pt x="76263" y="436134"/>
                  </a:cubicBezTo>
                  <a:cubicBezTo>
                    <a:pt x="72352" y="428263"/>
                    <a:pt x="68116" y="418583"/>
                    <a:pt x="61924" y="406138"/>
                  </a:cubicBezTo>
                  <a:cubicBezTo>
                    <a:pt x="55732" y="393693"/>
                    <a:pt x="44761" y="373695"/>
                    <a:pt x="39112" y="361463"/>
                  </a:cubicBezTo>
                  <a:cubicBezTo>
                    <a:pt x="33464" y="349230"/>
                    <a:pt x="30313" y="342635"/>
                    <a:pt x="28032" y="332743"/>
                  </a:cubicBezTo>
                  <a:cubicBezTo>
                    <a:pt x="25751" y="322850"/>
                    <a:pt x="24664" y="313064"/>
                    <a:pt x="25425" y="302108"/>
                  </a:cubicBezTo>
                  <a:cubicBezTo>
                    <a:pt x="26186" y="291152"/>
                    <a:pt x="29118" y="277324"/>
                    <a:pt x="32595" y="267006"/>
                  </a:cubicBezTo>
                  <a:cubicBezTo>
                    <a:pt x="36071" y="256688"/>
                    <a:pt x="40525" y="248498"/>
                    <a:pt x="46282" y="240201"/>
                  </a:cubicBezTo>
                  <a:cubicBezTo>
                    <a:pt x="52039" y="231904"/>
                    <a:pt x="58991" y="223820"/>
                    <a:pt x="67138" y="217225"/>
                  </a:cubicBezTo>
                  <a:cubicBezTo>
                    <a:pt x="75285" y="210630"/>
                    <a:pt x="86039" y="204992"/>
                    <a:pt x="95164" y="200631"/>
                  </a:cubicBezTo>
                  <a:cubicBezTo>
                    <a:pt x="104289" y="196270"/>
                    <a:pt x="113739" y="192973"/>
                    <a:pt x="121886" y="191058"/>
                  </a:cubicBezTo>
                  <a:cubicBezTo>
                    <a:pt x="130033" y="189143"/>
                    <a:pt x="136985" y="189250"/>
                    <a:pt x="144046" y="189143"/>
                  </a:cubicBezTo>
                  <a:close/>
                  <a:moveTo>
                    <a:pt x="965198" y="0"/>
                  </a:moveTo>
                  <a:lnTo>
                    <a:pt x="1108073" y="0"/>
                  </a:lnTo>
                  <a:lnTo>
                    <a:pt x="1108073" y="1174749"/>
                  </a:lnTo>
                  <a:lnTo>
                    <a:pt x="965198" y="1174749"/>
                  </a:lnTo>
                  <a:close/>
                </a:path>
              </a:pathLst>
            </a:custGeom>
            <a:solidFill>
              <a:schemeClr val="bg1"/>
            </a:solidFill>
            <a:ln w="19050" cap="flat" cmpd="sng" algn="ctr">
              <a:noFill/>
              <a:prstDash val="solid"/>
            </a:ln>
            <a:effectLst/>
          </p:spPr>
          <p:txBody>
            <a:bodyPr rtlCol="0" anchor="ctr"/>
            <a:lstStyle/>
            <a:p>
              <a:pPr algn="ctr" defTabSz="914400">
                <a:defRPr/>
              </a:pPr>
              <a:endParaRPr lang="en-US" kern="0">
                <a:solidFill>
                  <a:sysClr val="window" lastClr="FFFFFF"/>
                </a:solidFill>
                <a:latin typeface="Arial"/>
              </a:endParaRPr>
            </a:p>
          </p:txBody>
        </p:sp>
        <p:sp>
          <p:nvSpPr>
            <p:cNvPr id="71" name="Rectangle 70"/>
            <p:cNvSpPr/>
            <p:nvPr/>
          </p:nvSpPr>
          <p:spPr bwMode="auto">
            <a:xfrm>
              <a:off x="274638" y="1798130"/>
              <a:ext cx="1330562" cy="1408176"/>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defRPr/>
              </a:pPr>
              <a:r>
                <a:rPr lang="en-US" kern="0" dirty="0" smtClean="0">
                  <a:gradFill>
                    <a:gsLst>
                      <a:gs pos="0">
                        <a:srgbClr val="FFFFFF"/>
                      </a:gs>
                      <a:gs pos="100000">
                        <a:srgbClr val="FFFFFF"/>
                      </a:gs>
                    </a:gsLst>
                    <a:lin ang="5400000" scaled="0"/>
                  </a:gradFill>
                  <a:ea typeface="Segoe UI" pitchFamily="34" charset="0"/>
                  <a:cs typeface="Segoe UI" pitchFamily="34" charset="0"/>
                </a:rPr>
                <a:t>Discover</a:t>
              </a:r>
              <a:endParaRPr lang="en-US" kern="0" dirty="0">
                <a:gradFill>
                  <a:gsLst>
                    <a:gs pos="0">
                      <a:srgbClr val="FFFFFF"/>
                    </a:gs>
                    <a:gs pos="100000">
                      <a:srgbClr val="FFFFFF"/>
                    </a:gs>
                  </a:gsLst>
                  <a:lin ang="5400000" scaled="0"/>
                </a:gradFill>
                <a:ea typeface="Segoe UI" pitchFamily="34" charset="0"/>
                <a:cs typeface="Segoe UI" pitchFamily="34" charset="0"/>
              </a:endParaRPr>
            </a:p>
          </p:txBody>
        </p:sp>
        <p:sp>
          <p:nvSpPr>
            <p:cNvPr id="62" name="Freeform 8"/>
            <p:cNvSpPr>
              <a:spLocks noEditPoints="1"/>
            </p:cNvSpPr>
            <p:nvPr/>
          </p:nvSpPr>
          <p:spPr bwMode="black">
            <a:xfrm>
              <a:off x="522439" y="2221171"/>
              <a:ext cx="819927" cy="804914"/>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38" name="Rectangle 37"/>
            <p:cNvSpPr/>
            <p:nvPr/>
          </p:nvSpPr>
          <p:spPr bwMode="auto">
            <a:xfrm>
              <a:off x="1590167" y="1798130"/>
              <a:ext cx="4139995" cy="1408176"/>
            </a:xfrm>
            <a:prstGeom prst="rect">
              <a:avLst/>
            </a:prstGeom>
            <a:solidFill>
              <a:srgbClr val="969696"/>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dirty="0" smtClean="0">
                  <a:gradFill>
                    <a:gsLst>
                      <a:gs pos="0">
                        <a:srgbClr val="FFFFFF"/>
                      </a:gs>
                      <a:gs pos="100000">
                        <a:srgbClr val="FFFFFF"/>
                      </a:gs>
                    </a:gsLst>
                    <a:lin ang="5400000" scaled="0"/>
                  </a:gradFill>
                </a:rPr>
                <a:t>Easily discover and access public and corporate </a:t>
              </a:r>
              <a:r>
                <a:rPr lang="en-US" dirty="0">
                  <a:gradFill>
                    <a:gsLst>
                      <a:gs pos="0">
                        <a:srgbClr val="FFFFFF"/>
                      </a:gs>
                      <a:gs pos="100000">
                        <a:srgbClr val="FFFFFF"/>
                      </a:gs>
                    </a:gsLst>
                    <a:lin ang="5400000" scaled="0"/>
                  </a:gradFill>
                </a:rPr>
                <a:t>data </a:t>
              </a:r>
              <a:r>
                <a:rPr lang="en-US" dirty="0" smtClean="0">
                  <a:gradFill>
                    <a:gsLst>
                      <a:gs pos="0">
                        <a:srgbClr val="FFFFFF"/>
                      </a:gs>
                      <a:gs pos="100000">
                        <a:srgbClr val="FFFFFF"/>
                      </a:gs>
                    </a:gsLst>
                    <a:lin ang="5400000" scaled="0"/>
                  </a:gradFill>
                </a:rPr>
                <a:t>with </a:t>
              </a:r>
              <a:r>
                <a:rPr lang="en-US" b="1" dirty="0">
                  <a:gradFill>
                    <a:gsLst>
                      <a:gs pos="0">
                        <a:srgbClr val="FFFFFF"/>
                      </a:gs>
                      <a:gs pos="100000">
                        <a:srgbClr val="FFFFFF"/>
                      </a:gs>
                    </a:gsLst>
                    <a:lin ang="5400000" scaled="0"/>
                  </a:gradFill>
                </a:rPr>
                <a:t>Power </a:t>
              </a:r>
              <a:r>
                <a:rPr lang="en-US" b="1" dirty="0" smtClean="0">
                  <a:gradFill>
                    <a:gsLst>
                      <a:gs pos="0">
                        <a:srgbClr val="FFFFFF"/>
                      </a:gs>
                      <a:gs pos="100000">
                        <a:srgbClr val="FFFFFF"/>
                      </a:gs>
                    </a:gsLst>
                    <a:lin ang="5400000" scaled="0"/>
                  </a:gradFill>
                </a:rPr>
                <a:t>Query</a:t>
              </a:r>
              <a:endParaRPr lang="en-US" kern="0" dirty="0">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p:cNvSpPr/>
            <p:nvPr/>
          </p:nvSpPr>
          <p:spPr bwMode="auto">
            <a:xfrm>
              <a:off x="1590167" y="3267076"/>
              <a:ext cx="4139995" cy="1408176"/>
            </a:xfrm>
            <a:prstGeom prst="rect">
              <a:avLst/>
            </a:prstGeom>
            <a:solidFill>
              <a:srgbClr val="969696"/>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lnSpc>
                  <a:spcPct val="90000"/>
                </a:lnSpc>
                <a:spcBef>
                  <a:spcPct val="0"/>
                </a:spcBef>
                <a:spcAft>
                  <a:spcPct val="0"/>
                </a:spcAft>
                <a:defRPr/>
              </a:pPr>
              <a:r>
                <a:rPr lang="en-US" dirty="0" smtClean="0">
                  <a:gradFill>
                    <a:gsLst>
                      <a:gs pos="0">
                        <a:srgbClr val="FFFFFF"/>
                      </a:gs>
                      <a:gs pos="100000">
                        <a:srgbClr val="FFFFFF"/>
                      </a:gs>
                    </a:gsLst>
                    <a:lin ang="5400000" scaled="0"/>
                  </a:gradFill>
                </a:rPr>
                <a:t>Model &amp; analyze 100’s of </a:t>
              </a:r>
              <a:r>
                <a:rPr lang="en-US" dirty="0">
                  <a:gradFill>
                    <a:gsLst>
                      <a:gs pos="0">
                        <a:srgbClr val="FFFFFF"/>
                      </a:gs>
                      <a:gs pos="100000">
                        <a:srgbClr val="FFFFFF"/>
                      </a:gs>
                    </a:gsLst>
                    <a:lin ang="5400000" scaled="0"/>
                  </a:gradFill>
                </a:rPr>
                <a:t>m</a:t>
              </a:r>
              <a:r>
                <a:rPr lang="en-US" dirty="0" smtClean="0">
                  <a:gradFill>
                    <a:gsLst>
                      <a:gs pos="0">
                        <a:srgbClr val="FFFFFF"/>
                      </a:gs>
                      <a:gs pos="100000">
                        <a:srgbClr val="FFFFFF"/>
                      </a:gs>
                    </a:gsLst>
                    <a:lin ang="5400000" scaled="0"/>
                  </a:gradFill>
                </a:rPr>
                <a:t>illions of rows lightning fast with </a:t>
              </a:r>
              <a:r>
                <a:rPr lang="en-US" b="1" dirty="0">
                  <a:gradFill>
                    <a:gsLst>
                      <a:gs pos="0">
                        <a:srgbClr val="FFFFFF"/>
                      </a:gs>
                      <a:gs pos="100000">
                        <a:srgbClr val="FFFFFF"/>
                      </a:gs>
                    </a:gsLst>
                    <a:lin ang="5400000" scaled="0"/>
                  </a:gradFill>
                </a:rPr>
                <a:t>Power Pivot</a:t>
              </a:r>
            </a:p>
          </p:txBody>
        </p:sp>
        <p:sp>
          <p:nvSpPr>
            <p:cNvPr id="41" name="Rectangle 40"/>
            <p:cNvSpPr/>
            <p:nvPr/>
          </p:nvSpPr>
          <p:spPr bwMode="auto">
            <a:xfrm>
              <a:off x="1590167" y="4736022"/>
              <a:ext cx="4139995" cy="1408176"/>
            </a:xfrm>
            <a:prstGeom prst="rect">
              <a:avLst/>
            </a:prstGeom>
            <a:solidFill>
              <a:srgbClr val="969696"/>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lnSpc>
                  <a:spcPct val="90000"/>
                </a:lnSpc>
                <a:spcBef>
                  <a:spcPct val="0"/>
                </a:spcBef>
                <a:spcAft>
                  <a:spcPct val="0"/>
                </a:spcAft>
                <a:defRPr/>
              </a:pPr>
              <a:r>
                <a:rPr lang="en-US" dirty="0" smtClean="0">
                  <a:gradFill>
                    <a:gsLst>
                      <a:gs pos="0">
                        <a:srgbClr val="FFFFFF"/>
                      </a:gs>
                      <a:gs pos="100000">
                        <a:srgbClr val="FFFFFF"/>
                      </a:gs>
                    </a:gsLst>
                    <a:lin ang="5400000" scaled="0"/>
                  </a:gradFill>
                </a:rPr>
                <a:t>Explore and visualize data in new ways with </a:t>
              </a:r>
              <a:r>
                <a:rPr lang="en-US" b="1" dirty="0" smtClean="0">
                  <a:gradFill>
                    <a:gsLst>
                      <a:gs pos="0">
                        <a:srgbClr val="FFFFFF"/>
                      </a:gs>
                      <a:gs pos="100000">
                        <a:srgbClr val="FFFFFF"/>
                      </a:gs>
                    </a:gsLst>
                    <a:lin ang="5400000" scaled="0"/>
                  </a:gradFill>
                </a:rPr>
                <a:t>Power </a:t>
              </a:r>
              <a:r>
                <a:rPr lang="en-US" b="1" dirty="0">
                  <a:gradFill>
                    <a:gsLst>
                      <a:gs pos="0">
                        <a:srgbClr val="FFFFFF"/>
                      </a:gs>
                      <a:gs pos="100000">
                        <a:srgbClr val="FFFFFF"/>
                      </a:gs>
                    </a:gsLst>
                    <a:lin ang="5400000" scaled="0"/>
                  </a:gradFill>
                </a:rPr>
                <a:t>View </a:t>
              </a:r>
              <a:r>
                <a:rPr lang="en-US" dirty="0">
                  <a:gradFill>
                    <a:gsLst>
                      <a:gs pos="0">
                        <a:srgbClr val="FFFFFF"/>
                      </a:gs>
                      <a:gs pos="100000">
                        <a:srgbClr val="FFFFFF"/>
                      </a:gs>
                    </a:gsLst>
                    <a:lin ang="5400000" scaled="0"/>
                  </a:gradFill>
                </a:rPr>
                <a:t>and </a:t>
              </a:r>
              <a:r>
                <a:rPr lang="en-US" b="1" dirty="0">
                  <a:gradFill>
                    <a:gsLst>
                      <a:gs pos="0">
                        <a:srgbClr val="FFFFFF"/>
                      </a:gs>
                      <a:gs pos="100000">
                        <a:srgbClr val="FFFFFF"/>
                      </a:gs>
                    </a:gsLst>
                    <a:lin ang="5400000" scaled="0"/>
                  </a:gradFill>
                </a:rPr>
                <a:t>Power Map</a:t>
              </a:r>
            </a:p>
          </p:txBody>
        </p:sp>
      </p:grpSp>
      <p:grpSp>
        <p:nvGrpSpPr>
          <p:cNvPr id="5" name="Group 4"/>
          <p:cNvGrpSpPr/>
          <p:nvPr/>
        </p:nvGrpSpPr>
        <p:grpSpPr>
          <a:xfrm>
            <a:off x="6075393" y="1658430"/>
            <a:ext cx="6088810" cy="4648121"/>
            <a:chOff x="6075393" y="1658430"/>
            <a:chExt cx="6088810" cy="4648121"/>
          </a:xfrm>
        </p:grpSpPr>
        <p:pic>
          <p:nvPicPr>
            <p:cNvPr id="3" name="Picture 2"/>
            <p:cNvPicPr>
              <a:picLocks noChangeAspect="1"/>
            </p:cNvPicPr>
            <p:nvPr/>
          </p:nvPicPr>
          <p:blipFill>
            <a:blip r:embed="rId4"/>
            <a:stretch>
              <a:fillRect/>
            </a:stretch>
          </p:blipFill>
          <p:spPr>
            <a:xfrm>
              <a:off x="6075393" y="1658430"/>
              <a:ext cx="4488395" cy="2411214"/>
            </a:xfrm>
            <a:prstGeom prst="rect">
              <a:avLst/>
            </a:prstGeom>
          </p:spPr>
        </p:pic>
        <p:pic>
          <p:nvPicPr>
            <p:cNvPr id="56" name="Picture 55"/>
            <p:cNvPicPr>
              <a:picLocks noChangeAspect="1"/>
            </p:cNvPicPr>
            <p:nvPr/>
          </p:nvPicPr>
          <p:blipFill>
            <a:blip r:embed="rId5"/>
            <a:stretch>
              <a:fillRect/>
            </a:stretch>
          </p:blipFill>
          <p:spPr>
            <a:xfrm>
              <a:off x="7329015" y="3558876"/>
              <a:ext cx="4835188" cy="2747675"/>
            </a:xfrm>
            <a:prstGeom prst="rect">
              <a:avLst/>
            </a:prstGeom>
          </p:spPr>
        </p:pic>
      </p:grpSp>
    </p:spTree>
    <p:extLst>
      <p:ext uri="{BB962C8B-B14F-4D97-AF65-F5344CB8AC3E}">
        <p14:creationId xmlns:p14="http://schemas.microsoft.com/office/powerpoint/2010/main" val="2478219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Power BI connectivity to SAP BusinessObjects BI</a:t>
            </a:r>
            <a:r>
              <a:rPr lang="en-US" sz="4800" dirty="0" smtClean="0"/>
              <a:t/>
            </a:r>
            <a:br>
              <a:rPr lang="en-US" sz="4800" dirty="0" smtClean="0"/>
            </a:br>
            <a:r>
              <a:rPr lang="en-US" sz="3200" dirty="0" smtClean="0">
                <a:gradFill>
                  <a:gsLst>
                    <a:gs pos="1250">
                      <a:schemeClr val="tx2"/>
                    </a:gs>
                    <a:gs pos="99000">
                      <a:schemeClr val="tx2"/>
                    </a:gs>
                  </a:gsLst>
                  <a:lin ang="5400000" scaled="0"/>
                </a:gradFill>
              </a:rPr>
              <a:t>Where familiar business tools meet trusted enterprise data</a:t>
            </a:r>
            <a:endParaRPr lang="en-US" sz="3600" dirty="0">
              <a:gradFill>
                <a:gsLst>
                  <a:gs pos="1250">
                    <a:schemeClr val="tx2"/>
                  </a:gs>
                  <a:gs pos="99000">
                    <a:schemeClr val="tx2"/>
                  </a:gs>
                </a:gsLst>
                <a:lin ang="5400000" scaled="0"/>
              </a:gradFill>
            </a:endParaRPr>
          </a:p>
        </p:txBody>
      </p:sp>
      <p:sp>
        <p:nvSpPr>
          <p:cNvPr id="4" name="Rectangle 3"/>
          <p:cNvSpPr/>
          <p:nvPr/>
        </p:nvSpPr>
        <p:spPr bwMode="auto">
          <a:xfrm>
            <a:off x="460278" y="2087252"/>
            <a:ext cx="7102176" cy="190039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452433" y="4338322"/>
            <a:ext cx="7110020" cy="1900394"/>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lnSpc>
                <a:spcPct val="90000"/>
              </a:lnSpc>
              <a:spcBef>
                <a:spcPct val="0"/>
              </a:spcBef>
              <a:spcAft>
                <a:spcPct val="0"/>
              </a:spcAft>
            </a:pPr>
            <a:endParaRPr lang="en-US" sz="2350"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452435" y="3987642"/>
            <a:ext cx="7110018" cy="350680"/>
          </a:xfrm>
          <a:prstGeom prst="rect">
            <a:avLst/>
          </a:prstGeom>
          <a:solidFill>
            <a:srgbClr val="92929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2800" dirty="0">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p:cNvGrpSpPr/>
          <p:nvPr/>
        </p:nvGrpSpPr>
        <p:grpSpPr>
          <a:xfrm>
            <a:off x="3066112" y="2343245"/>
            <a:ext cx="2322861" cy="855426"/>
            <a:chOff x="0" y="0"/>
            <a:chExt cx="3155926" cy="1179837"/>
          </a:xfrm>
        </p:grpSpPr>
        <p:sp>
          <p:nvSpPr>
            <p:cNvPr id="8" name="Circular Arrow 7"/>
            <p:cNvSpPr/>
            <p:nvPr/>
          </p:nvSpPr>
          <p:spPr bwMode="auto">
            <a:xfrm rot="2744773">
              <a:off x="621853" y="11463"/>
              <a:ext cx="1168375" cy="1168374"/>
            </a:xfrm>
            <a:prstGeom prst="circularArrow">
              <a:avLst/>
            </a:prstGeom>
            <a:gradFill rotWithShape="1">
              <a:gsLst>
                <a:gs pos="0">
                  <a:schemeClr val="bg1"/>
                </a:gs>
                <a:gs pos="88000">
                  <a:srgbClr val="217346"/>
                </a:gs>
              </a:gsLst>
              <a:lin ang="21000000" scaled="0"/>
            </a:gradFill>
            <a:ln w="9525" cap="flat" cmpd="sng" algn="ctr">
              <a:noFill/>
              <a:prstDash val="solid"/>
              <a:headEnd type="none" w="med" len="med"/>
              <a:tailEnd type="none" w="med" len="med"/>
            </a:ln>
            <a:effectLst/>
          </p:spPr>
          <p:txBody>
            <a:bodyPr vert="horz" wrap="square" lIns="93232" tIns="46616" rIns="93232" bIns="46616" numCol="1" rtlCol="0" anchor="ctr" anchorCtr="0" compatLnSpc="1">
              <a:prstTxWarp prst="textNoShape">
                <a:avLst/>
              </a:prstTxWarp>
            </a:bodyPr>
            <a:lstStyle/>
            <a:p>
              <a:pPr defTabSz="932742"/>
              <a:endParaRPr lang="en-US" sz="1799">
                <a:solidFill>
                  <a:srgbClr val="505050"/>
                </a:solidFill>
              </a:endParaRPr>
            </a:p>
          </p:txBody>
        </p:sp>
        <p:sp>
          <p:nvSpPr>
            <p:cNvPr id="9" name="Circular Arrow 8"/>
            <p:cNvSpPr/>
            <p:nvPr/>
          </p:nvSpPr>
          <p:spPr bwMode="auto">
            <a:xfrm rot="14535608">
              <a:off x="637143" y="1"/>
              <a:ext cx="1168375" cy="1168373"/>
            </a:xfrm>
            <a:prstGeom prst="circularArrow">
              <a:avLst>
                <a:gd name="adj1" fmla="val 12500"/>
                <a:gd name="adj2" fmla="val 1142319"/>
                <a:gd name="adj3" fmla="val 20457681"/>
                <a:gd name="adj4" fmla="val 9032373"/>
                <a:gd name="adj5" fmla="val 12500"/>
              </a:avLst>
            </a:prstGeom>
            <a:gradFill rotWithShape="1">
              <a:gsLst>
                <a:gs pos="0">
                  <a:srgbClr val="FFFFFF">
                    <a:lumMod val="75000"/>
                    <a:alpha val="0"/>
                  </a:srgbClr>
                </a:gs>
                <a:gs pos="88000">
                  <a:srgbClr val="217346"/>
                </a:gs>
              </a:gsLst>
              <a:lin ang="21000000" scaled="0"/>
            </a:gradFill>
            <a:ln w="9525" cap="flat" cmpd="sng" algn="ctr">
              <a:noFill/>
              <a:prstDash val="solid"/>
              <a:headEnd type="none" w="med" len="med"/>
              <a:tailEnd type="none" w="med" len="med"/>
            </a:ln>
            <a:effectLst/>
          </p:spPr>
          <p:txBody>
            <a:bodyPr vert="horz" wrap="square" lIns="93232" tIns="46616" rIns="93232" bIns="46616" numCol="1" rtlCol="0" anchor="ctr" anchorCtr="0" compatLnSpc="1">
              <a:prstTxWarp prst="textNoShape">
                <a:avLst/>
              </a:prstTxWarp>
            </a:bodyPr>
            <a:lstStyle/>
            <a:p>
              <a:pPr defTabSz="932742"/>
              <a:endParaRPr lang="en-US" sz="1799">
                <a:solidFill>
                  <a:srgbClr val="505050"/>
                </a:solidFill>
              </a:endParaRPr>
            </a:p>
          </p:txBody>
        </p:sp>
        <p:grpSp>
          <p:nvGrpSpPr>
            <p:cNvPr id="10" name="Group 9"/>
            <p:cNvGrpSpPr/>
            <p:nvPr/>
          </p:nvGrpSpPr>
          <p:grpSpPr>
            <a:xfrm>
              <a:off x="0" y="127444"/>
              <a:ext cx="3155926" cy="937640"/>
              <a:chOff x="0" y="127444"/>
              <a:chExt cx="3155926" cy="937640"/>
            </a:xfrm>
          </p:grpSpPr>
          <p:pic>
            <p:nvPicPr>
              <p:cNvPr id="11" name="Picture 10" descr="image001"/>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0" y="128049"/>
                <a:ext cx="557759"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1"/>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1851110" y="127444"/>
                <a:ext cx="548640" cy="548640"/>
              </a:xfrm>
              <a:prstGeom prst="rect">
                <a:avLst/>
              </a:prstGeom>
            </p:spPr>
          </p:pic>
          <p:sp>
            <p:nvSpPr>
              <p:cNvPr id="13" name="TextBox 51"/>
              <p:cNvSpPr txBox="1"/>
              <p:nvPr/>
            </p:nvSpPr>
            <p:spPr>
              <a:xfrm>
                <a:off x="74305" y="683036"/>
                <a:ext cx="1558925" cy="382048"/>
              </a:xfrm>
              <a:prstGeom prst="rect">
                <a:avLst/>
              </a:prstGeom>
              <a:noFill/>
            </p:spPr>
            <p:txBody>
              <a:bodyPr wrap="square" lIns="0" tIns="0" rIns="0" bIns="0" rtlCol="0">
                <a:spAutoFit/>
              </a:bodyPr>
              <a:lstStyle/>
              <a:p>
                <a:pPr defTabSz="932742"/>
                <a:r>
                  <a:rPr lang="en-US" spc="-70" dirty="0">
                    <a:solidFill>
                      <a:srgbClr val="217346"/>
                    </a:solidFill>
                    <a:ea typeface="SimSun" panose="02010600030101010101" pitchFamily="2" charset="-122"/>
                    <a:cs typeface="Times New Roman" panose="02020603050405020304" pitchFamily="18" charset="0"/>
                  </a:rPr>
                  <a:t>Excel</a:t>
                </a:r>
                <a:endParaRPr lang="en-US" sz="1400" dirty="0">
                  <a:solidFill>
                    <a:srgbClr val="505050"/>
                  </a:solidFill>
                  <a:latin typeface="Times New Roman" panose="02020603050405020304" pitchFamily="18" charset="0"/>
                  <a:ea typeface="SimSun" panose="02010600030101010101" pitchFamily="2" charset="-122"/>
                </a:endParaRPr>
              </a:p>
            </p:txBody>
          </p:sp>
          <p:sp>
            <p:nvSpPr>
              <p:cNvPr id="14" name="TextBox 52"/>
              <p:cNvSpPr txBox="1"/>
              <p:nvPr/>
            </p:nvSpPr>
            <p:spPr>
              <a:xfrm>
                <a:off x="1810955" y="675619"/>
                <a:ext cx="1344971" cy="382048"/>
              </a:xfrm>
              <a:prstGeom prst="rect">
                <a:avLst/>
              </a:prstGeom>
              <a:noFill/>
            </p:spPr>
            <p:txBody>
              <a:bodyPr wrap="square" lIns="0" tIns="0" rIns="0" bIns="0" rtlCol="0">
                <a:spAutoFit/>
              </a:bodyPr>
              <a:lstStyle/>
              <a:p>
                <a:pPr defTabSz="932742"/>
                <a:r>
                  <a:rPr lang="en-US" spc="-70" dirty="0">
                    <a:solidFill>
                      <a:srgbClr val="217346"/>
                    </a:solidFill>
                    <a:ea typeface="SimSun" panose="02010600030101010101" pitchFamily="2" charset="-122"/>
                    <a:cs typeface="Times New Roman" panose="02020603050405020304" pitchFamily="18" charset="0"/>
                  </a:rPr>
                  <a:t>Power BI</a:t>
                </a:r>
                <a:endParaRPr lang="en-US" sz="1400" dirty="0">
                  <a:solidFill>
                    <a:srgbClr val="505050"/>
                  </a:solidFill>
                  <a:latin typeface="Times New Roman" panose="02020603050405020304" pitchFamily="18" charset="0"/>
                  <a:ea typeface="SimSun" panose="02010600030101010101" pitchFamily="2" charset="-122"/>
                </a:endParaRPr>
              </a:p>
            </p:txBody>
          </p:sp>
        </p:grpSp>
      </p:grpSp>
      <p:sp>
        <p:nvSpPr>
          <p:cNvPr id="15" name="TextBox 14"/>
          <p:cNvSpPr txBox="1"/>
          <p:nvPr/>
        </p:nvSpPr>
        <p:spPr>
          <a:xfrm>
            <a:off x="3161564" y="5207851"/>
            <a:ext cx="2724144" cy="544765"/>
          </a:xfrm>
          <a:prstGeom prst="rect">
            <a:avLst/>
          </a:prstGeom>
          <a:noFill/>
        </p:spPr>
        <p:txBody>
          <a:bodyPr wrap="none" lIns="182880" tIns="146304" rIns="182880" bIns="146304" rtlCol="0">
            <a:spAutoFit/>
          </a:bodyPr>
          <a:lstStyle/>
          <a:p>
            <a:pPr defTabSz="932742">
              <a:lnSpc>
                <a:spcPct val="90000"/>
              </a:lnSpc>
            </a:pPr>
            <a:r>
              <a:rPr lang="en-US" dirty="0" smtClean="0">
                <a:solidFill>
                  <a:srgbClr val="FFFFFF"/>
                </a:solidFill>
              </a:rPr>
              <a:t>SAP BusinessObjects BI</a:t>
            </a:r>
          </a:p>
        </p:txBody>
      </p:sp>
      <p:sp>
        <p:nvSpPr>
          <p:cNvPr id="16" name="Freeform 15"/>
          <p:cNvSpPr/>
          <p:nvPr/>
        </p:nvSpPr>
        <p:spPr>
          <a:xfrm>
            <a:off x="2972536" y="5317571"/>
            <a:ext cx="212030" cy="147950"/>
          </a:xfrm>
          <a:custGeom>
            <a:avLst/>
            <a:gdLst>
              <a:gd name="connsiteX0" fmla="*/ 316344 w 316458"/>
              <a:gd name="connsiteY0" fmla="*/ 0 h 199428"/>
              <a:gd name="connsiteX1" fmla="*/ 210972 w 316458"/>
              <a:gd name="connsiteY1" fmla="*/ 45389 h 199428"/>
              <a:gd name="connsiteX2" fmla="*/ 210972 w 316458"/>
              <a:gd name="connsiteY2" fmla="*/ 0 h 199428"/>
              <a:gd name="connsiteX3" fmla="*/ 210845 w 316458"/>
              <a:gd name="connsiteY3" fmla="*/ 0 h 199428"/>
              <a:gd name="connsiteX4" fmla="*/ 105486 w 316458"/>
              <a:gd name="connsiteY4" fmla="*/ 45389 h 199428"/>
              <a:gd name="connsiteX5" fmla="*/ 105486 w 316458"/>
              <a:gd name="connsiteY5" fmla="*/ 0 h 199428"/>
              <a:gd name="connsiteX6" fmla="*/ 105371 w 316458"/>
              <a:gd name="connsiteY6" fmla="*/ 0 h 199428"/>
              <a:gd name="connsiteX7" fmla="*/ 0 w 316458"/>
              <a:gd name="connsiteY7" fmla="*/ 45389 h 199428"/>
              <a:gd name="connsiteX8" fmla="*/ 0 w 316458"/>
              <a:gd name="connsiteY8" fmla="*/ 199428 h 199428"/>
              <a:gd name="connsiteX9" fmla="*/ 316458 w 316458"/>
              <a:gd name="connsiteY9" fmla="*/ 199428 h 199428"/>
              <a:gd name="connsiteX10" fmla="*/ 316458 w 316458"/>
              <a:gd name="connsiteY10" fmla="*/ 45389 h 199428"/>
              <a:gd name="connsiteX11" fmla="*/ 316458 w 316458"/>
              <a:gd name="connsiteY11" fmla="*/ 0 h 199428"/>
              <a:gd name="connsiteX12" fmla="*/ 316344 w 316458"/>
              <a:gd name="connsiteY12" fmla="*/ 0 h 199428"/>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 ang="8">
                <a:pos x="connsiteX8" y="connsiteY8"/>
              </a:cxn>
              <a:cxn ang="9">
                <a:pos x="connsiteX9" y="connsiteY9"/>
              </a:cxn>
              <a:cxn ang="10">
                <a:pos x="connsiteX10" y="connsiteY10"/>
              </a:cxn>
              <a:cxn ang="11">
                <a:pos x="connsiteX11" y="connsiteY11"/>
              </a:cxn>
              <a:cxn ang="12">
                <a:pos x="connsiteX12" y="connsiteY12"/>
              </a:cxn>
            </a:cxnLst>
            <a:rect l="l" t="t" r="r" b="b"/>
            <a:pathLst>
              <a:path w="316458" h="199428">
                <a:moveTo>
                  <a:pt x="316344" y="0"/>
                </a:moveTo>
                <a:lnTo>
                  <a:pt x="210972" y="45389"/>
                </a:lnTo>
                <a:lnTo>
                  <a:pt x="210972" y="0"/>
                </a:lnTo>
                <a:lnTo>
                  <a:pt x="210845" y="0"/>
                </a:lnTo>
                <a:lnTo>
                  <a:pt x="105486" y="45389"/>
                </a:lnTo>
                <a:lnTo>
                  <a:pt x="105486" y="0"/>
                </a:lnTo>
                <a:lnTo>
                  <a:pt x="105371" y="0"/>
                </a:lnTo>
                <a:lnTo>
                  <a:pt x="0" y="45389"/>
                </a:lnTo>
                <a:lnTo>
                  <a:pt x="0" y="199428"/>
                </a:lnTo>
                <a:lnTo>
                  <a:pt x="316458" y="199428"/>
                </a:lnTo>
                <a:lnTo>
                  <a:pt x="316458" y="45389"/>
                </a:lnTo>
                <a:lnTo>
                  <a:pt x="316458" y="0"/>
                </a:lnTo>
                <a:lnTo>
                  <a:pt x="316344" y="0"/>
                </a:lnTo>
              </a:path>
            </a:pathLst>
          </a:custGeom>
          <a:solidFill>
            <a:schemeClr val="bg1"/>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742"/>
            <a:endParaRPr lang="zh-CN" altLang="en-US" sz="1400">
              <a:solidFill>
                <a:srgbClr val="FFFFFF"/>
              </a:solidFill>
            </a:endParaRPr>
          </a:p>
        </p:txBody>
      </p:sp>
      <p:sp>
        <p:nvSpPr>
          <p:cNvPr id="17" name="Freeform 3"/>
          <p:cNvSpPr/>
          <p:nvPr/>
        </p:nvSpPr>
        <p:spPr>
          <a:xfrm>
            <a:off x="2712550" y="5491784"/>
            <a:ext cx="180929" cy="147403"/>
          </a:xfrm>
          <a:custGeom>
            <a:avLst/>
            <a:gdLst>
              <a:gd name="connsiteX0" fmla="*/ 72935 w 270040"/>
              <a:gd name="connsiteY0" fmla="*/ 98805 h 198691"/>
              <a:gd name="connsiteX1" fmla="*/ 787 w 270040"/>
              <a:gd name="connsiteY1" fmla="*/ 0 h 198691"/>
              <a:gd name="connsiteX2" fmla="*/ 197904 w 270040"/>
              <a:gd name="connsiteY2" fmla="*/ 0 h 198691"/>
              <a:gd name="connsiteX3" fmla="*/ 270040 w 270040"/>
              <a:gd name="connsiteY3" fmla="*/ 98805 h 198691"/>
              <a:gd name="connsiteX4" fmla="*/ 197116 w 270040"/>
              <a:gd name="connsiteY4" fmla="*/ 198691 h 198691"/>
              <a:gd name="connsiteX5" fmla="*/ 0 w 270040"/>
              <a:gd name="connsiteY5" fmla="*/ 198691 h 198691"/>
              <a:gd name="connsiteX6" fmla="*/ 72935 w 270040"/>
              <a:gd name="connsiteY6" fmla="*/ 98805 h 198691"/>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Lst>
            <a:rect l="l" t="t" r="r" b="b"/>
            <a:pathLst>
              <a:path w="270040" h="198691">
                <a:moveTo>
                  <a:pt x="72935" y="98805"/>
                </a:moveTo>
                <a:lnTo>
                  <a:pt x="787" y="0"/>
                </a:lnTo>
                <a:lnTo>
                  <a:pt x="197904" y="0"/>
                </a:lnTo>
                <a:lnTo>
                  <a:pt x="270040" y="98805"/>
                </a:lnTo>
                <a:lnTo>
                  <a:pt x="197116" y="198691"/>
                </a:lnTo>
                <a:lnTo>
                  <a:pt x="0" y="198691"/>
                </a:lnTo>
                <a:lnTo>
                  <a:pt x="72935" y="98805"/>
                </a:lnTo>
              </a:path>
            </a:pathLst>
          </a:custGeom>
          <a:solidFill>
            <a:schemeClr val="bg1"/>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742"/>
            <a:endParaRPr lang="zh-CN" altLang="en-US" sz="1400">
              <a:solidFill>
                <a:srgbClr val="FFFFFF"/>
              </a:solidFill>
            </a:endParaRPr>
          </a:p>
        </p:txBody>
      </p:sp>
      <p:sp>
        <p:nvSpPr>
          <p:cNvPr id="18" name="Freeform 3"/>
          <p:cNvSpPr/>
          <p:nvPr/>
        </p:nvSpPr>
        <p:spPr>
          <a:xfrm>
            <a:off x="3053805" y="5491784"/>
            <a:ext cx="180920" cy="147403"/>
          </a:xfrm>
          <a:custGeom>
            <a:avLst/>
            <a:gdLst>
              <a:gd name="connsiteX0" fmla="*/ 72923 w 270027"/>
              <a:gd name="connsiteY0" fmla="*/ 98805 h 198691"/>
              <a:gd name="connsiteX1" fmla="*/ 761 w 270027"/>
              <a:gd name="connsiteY1" fmla="*/ 0 h 198691"/>
              <a:gd name="connsiteX2" fmla="*/ 197866 w 270027"/>
              <a:gd name="connsiteY2" fmla="*/ 0 h 198691"/>
              <a:gd name="connsiteX3" fmla="*/ 270027 w 270027"/>
              <a:gd name="connsiteY3" fmla="*/ 98805 h 198691"/>
              <a:gd name="connsiteX4" fmla="*/ 197091 w 270027"/>
              <a:gd name="connsiteY4" fmla="*/ 198691 h 198691"/>
              <a:gd name="connsiteX5" fmla="*/ 0 w 270027"/>
              <a:gd name="connsiteY5" fmla="*/ 198691 h 198691"/>
              <a:gd name="connsiteX6" fmla="*/ 72923 w 270027"/>
              <a:gd name="connsiteY6" fmla="*/ 98805 h 198691"/>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Lst>
            <a:rect l="l" t="t" r="r" b="b"/>
            <a:pathLst>
              <a:path w="270027" h="198691">
                <a:moveTo>
                  <a:pt x="72923" y="98805"/>
                </a:moveTo>
                <a:lnTo>
                  <a:pt x="761" y="0"/>
                </a:lnTo>
                <a:lnTo>
                  <a:pt x="197866" y="0"/>
                </a:lnTo>
                <a:lnTo>
                  <a:pt x="270027" y="98805"/>
                </a:lnTo>
                <a:lnTo>
                  <a:pt x="197091" y="198691"/>
                </a:lnTo>
                <a:lnTo>
                  <a:pt x="0" y="198691"/>
                </a:lnTo>
                <a:lnTo>
                  <a:pt x="72923" y="98805"/>
                </a:lnTo>
              </a:path>
            </a:pathLst>
          </a:custGeom>
          <a:solidFill>
            <a:schemeClr val="bg1"/>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742"/>
            <a:endParaRPr lang="zh-CN" altLang="en-US" sz="1400">
              <a:solidFill>
                <a:srgbClr val="FFFFFF"/>
              </a:solidFill>
            </a:endParaRPr>
          </a:p>
        </p:txBody>
      </p:sp>
      <p:sp>
        <p:nvSpPr>
          <p:cNvPr id="19" name="Freeform 3"/>
          <p:cNvSpPr/>
          <p:nvPr/>
        </p:nvSpPr>
        <p:spPr>
          <a:xfrm>
            <a:off x="2883173" y="5491784"/>
            <a:ext cx="180929" cy="147403"/>
          </a:xfrm>
          <a:custGeom>
            <a:avLst/>
            <a:gdLst>
              <a:gd name="connsiteX0" fmla="*/ 72923 w 270040"/>
              <a:gd name="connsiteY0" fmla="*/ 98805 h 198691"/>
              <a:gd name="connsiteX1" fmla="*/ 787 w 270040"/>
              <a:gd name="connsiteY1" fmla="*/ 0 h 198691"/>
              <a:gd name="connsiteX2" fmla="*/ 197891 w 270040"/>
              <a:gd name="connsiteY2" fmla="*/ 0 h 198691"/>
              <a:gd name="connsiteX3" fmla="*/ 270040 w 270040"/>
              <a:gd name="connsiteY3" fmla="*/ 98805 h 198691"/>
              <a:gd name="connsiteX4" fmla="*/ 197116 w 270040"/>
              <a:gd name="connsiteY4" fmla="*/ 198691 h 198691"/>
              <a:gd name="connsiteX5" fmla="*/ 0 w 270040"/>
              <a:gd name="connsiteY5" fmla="*/ 198691 h 198691"/>
              <a:gd name="connsiteX6" fmla="*/ 72923 w 270040"/>
              <a:gd name="connsiteY6" fmla="*/ 98805 h 198691"/>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Lst>
            <a:rect l="l" t="t" r="r" b="b"/>
            <a:pathLst>
              <a:path w="270040" h="198691">
                <a:moveTo>
                  <a:pt x="72923" y="98805"/>
                </a:moveTo>
                <a:lnTo>
                  <a:pt x="787" y="0"/>
                </a:lnTo>
                <a:lnTo>
                  <a:pt x="197891" y="0"/>
                </a:lnTo>
                <a:lnTo>
                  <a:pt x="270040" y="98805"/>
                </a:lnTo>
                <a:lnTo>
                  <a:pt x="197116" y="198691"/>
                </a:lnTo>
                <a:lnTo>
                  <a:pt x="0" y="198691"/>
                </a:lnTo>
                <a:lnTo>
                  <a:pt x="72923" y="98805"/>
                </a:lnTo>
              </a:path>
            </a:pathLst>
          </a:custGeom>
          <a:solidFill>
            <a:schemeClr val="bg1"/>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742"/>
            <a:endParaRPr lang="zh-CN" altLang="en-US" sz="1400">
              <a:solidFill>
                <a:srgbClr val="FFFFFF"/>
              </a:solidFill>
            </a:endParaRPr>
          </a:p>
        </p:txBody>
      </p:sp>
      <p:sp>
        <p:nvSpPr>
          <p:cNvPr id="20" name="Freeform 3"/>
          <p:cNvSpPr/>
          <p:nvPr/>
        </p:nvSpPr>
        <p:spPr>
          <a:xfrm>
            <a:off x="2708253" y="5245951"/>
            <a:ext cx="236161" cy="219573"/>
          </a:xfrm>
          <a:custGeom>
            <a:avLst/>
            <a:gdLst>
              <a:gd name="connsiteX0" fmla="*/ 0 w 352475"/>
              <a:gd name="connsiteY0" fmla="*/ 0 h 295973"/>
              <a:gd name="connsiteX1" fmla="*/ 0 w 352475"/>
              <a:gd name="connsiteY1" fmla="*/ 295973 h 295973"/>
              <a:gd name="connsiteX2" fmla="*/ 133896 w 352475"/>
              <a:gd name="connsiteY2" fmla="*/ 295973 h 295973"/>
              <a:gd name="connsiteX3" fmla="*/ 133896 w 352475"/>
              <a:gd name="connsiteY3" fmla="*/ 250418 h 295973"/>
              <a:gd name="connsiteX4" fmla="*/ 220205 w 352475"/>
              <a:gd name="connsiteY4" fmla="*/ 250418 h 295973"/>
              <a:gd name="connsiteX5" fmla="*/ 220205 w 352475"/>
              <a:gd name="connsiteY5" fmla="*/ 295973 h 295973"/>
              <a:gd name="connsiteX6" fmla="*/ 352475 w 352475"/>
              <a:gd name="connsiteY6" fmla="*/ 295973 h 295973"/>
              <a:gd name="connsiteX7" fmla="*/ 352475 w 352475"/>
              <a:gd name="connsiteY7" fmla="*/ 0 h 295973"/>
              <a:gd name="connsiteX8" fmla="*/ 0 w 352475"/>
              <a:gd name="connsiteY8" fmla="*/ 0 h 295973"/>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 ang="8">
                <a:pos x="connsiteX8" y="connsiteY8"/>
              </a:cxn>
            </a:cxnLst>
            <a:rect l="l" t="t" r="r" b="b"/>
            <a:pathLst>
              <a:path w="352475" h="295973">
                <a:moveTo>
                  <a:pt x="0" y="0"/>
                </a:moveTo>
                <a:lnTo>
                  <a:pt x="0" y="295973"/>
                </a:lnTo>
                <a:lnTo>
                  <a:pt x="133896" y="295973"/>
                </a:lnTo>
                <a:lnTo>
                  <a:pt x="133896" y="250418"/>
                </a:lnTo>
                <a:lnTo>
                  <a:pt x="220205" y="250418"/>
                </a:lnTo>
                <a:lnTo>
                  <a:pt x="220205" y="295973"/>
                </a:lnTo>
                <a:lnTo>
                  <a:pt x="352475" y="295973"/>
                </a:lnTo>
                <a:lnTo>
                  <a:pt x="352475" y="0"/>
                </a:lnTo>
                <a:lnTo>
                  <a:pt x="0" y="0"/>
                </a:lnTo>
              </a:path>
            </a:pathLst>
          </a:custGeom>
          <a:solidFill>
            <a:schemeClr val="bg1"/>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742"/>
            <a:endParaRPr lang="zh-CN" altLang="en-US" sz="1400">
              <a:solidFill>
                <a:srgbClr val="FFFFFF"/>
              </a:solidFill>
            </a:endParaRPr>
          </a:p>
        </p:txBody>
      </p:sp>
      <p:sp>
        <p:nvSpPr>
          <p:cNvPr id="22" name="Chevron 21"/>
          <p:cNvSpPr/>
          <p:nvPr/>
        </p:nvSpPr>
        <p:spPr bwMode="auto">
          <a:xfrm rot="16200000">
            <a:off x="3722734" y="3303350"/>
            <a:ext cx="484632" cy="484632"/>
          </a:xfrm>
          <a:prstGeom prst="chevron">
            <a:avLst/>
          </a:pr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err="1">
              <a:gradFill>
                <a:gsLst>
                  <a:gs pos="0">
                    <a:srgbClr val="FFFFFF"/>
                  </a:gs>
                  <a:gs pos="100000">
                    <a:srgbClr val="FFFFFF"/>
                  </a:gs>
                </a:gsLst>
                <a:lin ang="5400000" scaled="0"/>
              </a:gradFill>
            </a:endParaRPr>
          </a:p>
        </p:txBody>
      </p:sp>
      <p:pic>
        <p:nvPicPr>
          <p:cNvPr id="24" name="Picture 23"/>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616800" y="2223588"/>
            <a:ext cx="1351961" cy="323528"/>
          </a:xfrm>
          <a:prstGeom prst="rect">
            <a:avLst/>
          </a:prstGeom>
        </p:spPr>
      </p:pic>
      <p:pic>
        <p:nvPicPr>
          <p:cNvPr id="25" name="Picture 24"/>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616800" y="4447506"/>
            <a:ext cx="725881" cy="400547"/>
          </a:xfrm>
          <a:prstGeom prst="rect">
            <a:avLst/>
          </a:prstGeom>
        </p:spPr>
      </p:pic>
      <p:sp>
        <p:nvSpPr>
          <p:cNvPr id="26" name="Freeform 81"/>
          <p:cNvSpPr>
            <a:spLocks noEditPoints="1"/>
          </p:cNvSpPr>
          <p:nvPr/>
        </p:nvSpPr>
        <p:spPr bwMode="black">
          <a:xfrm>
            <a:off x="3487012" y="3896968"/>
            <a:ext cx="1056547" cy="609259"/>
          </a:xfrm>
          <a:custGeom>
            <a:avLst/>
            <a:gdLst>
              <a:gd name="T0" fmla="*/ 1588 w 3451"/>
              <a:gd name="T1" fmla="*/ 2110 h 2110"/>
              <a:gd name="T2" fmla="*/ 2100 w 3451"/>
              <a:gd name="T3" fmla="*/ 1951 h 2110"/>
              <a:gd name="T4" fmla="*/ 1141 w 3451"/>
              <a:gd name="T5" fmla="*/ 1911 h 2110"/>
              <a:gd name="T6" fmla="*/ 1215 w 3451"/>
              <a:gd name="T7" fmla="*/ 1929 h 2110"/>
              <a:gd name="T8" fmla="*/ 1799 w 3451"/>
              <a:gd name="T9" fmla="*/ 2021 h 2110"/>
              <a:gd name="T10" fmla="*/ 2036 w 3451"/>
              <a:gd name="T11" fmla="*/ 1911 h 2110"/>
              <a:gd name="T12" fmla="*/ 1121 w 3451"/>
              <a:gd name="T13" fmla="*/ 1193 h 2110"/>
              <a:gd name="T14" fmla="*/ 1992 w 3451"/>
              <a:gd name="T15" fmla="*/ 1211 h 2110"/>
              <a:gd name="T16" fmla="*/ 2497 w 3451"/>
              <a:gd name="T17" fmla="*/ 803 h 2110"/>
              <a:gd name="T18" fmla="*/ 975 w 3451"/>
              <a:gd name="T19" fmla="*/ 240 h 2110"/>
              <a:gd name="T20" fmla="*/ 1616 w 3451"/>
              <a:gd name="T21" fmla="*/ 736 h 2110"/>
              <a:gd name="T22" fmla="*/ 2006 w 3451"/>
              <a:gd name="T23" fmla="*/ 508 h 2110"/>
              <a:gd name="T24" fmla="*/ 1990 w 3451"/>
              <a:gd name="T25" fmla="*/ 320 h 2110"/>
              <a:gd name="T26" fmla="*/ 2004 w 3451"/>
              <a:gd name="T27" fmla="*/ 426 h 2110"/>
              <a:gd name="T28" fmla="*/ 2038 w 3451"/>
              <a:gd name="T29" fmla="*/ 1120 h 2110"/>
              <a:gd name="T30" fmla="*/ 2304 w 3451"/>
              <a:gd name="T31" fmla="*/ 985 h 2110"/>
              <a:gd name="T32" fmla="*/ 2225 w 3451"/>
              <a:gd name="T33" fmla="*/ 465 h 2110"/>
              <a:gd name="T34" fmla="*/ 2219 w 3451"/>
              <a:gd name="T35" fmla="*/ 477 h 2110"/>
              <a:gd name="T36" fmla="*/ 1844 w 3451"/>
              <a:gd name="T37" fmla="*/ 192 h 2110"/>
              <a:gd name="T38" fmla="*/ 1818 w 3451"/>
              <a:gd name="T39" fmla="*/ 109 h 2110"/>
              <a:gd name="T40" fmla="*/ 1133 w 3451"/>
              <a:gd name="T41" fmla="*/ 1121 h 2110"/>
              <a:gd name="T42" fmla="*/ 1171 w 3451"/>
              <a:gd name="T43" fmla="*/ 951 h 2110"/>
              <a:gd name="T44" fmla="*/ 1115 w 3451"/>
              <a:gd name="T45" fmla="*/ 350 h 2110"/>
              <a:gd name="T46" fmla="*/ 1155 w 3451"/>
              <a:gd name="T47" fmla="*/ 517 h 2110"/>
              <a:gd name="T48" fmla="*/ 1265 w 3451"/>
              <a:gd name="T49" fmla="*/ 843 h 2110"/>
              <a:gd name="T50" fmla="*/ 1555 w 3451"/>
              <a:gd name="T51" fmla="*/ 284 h 2110"/>
              <a:gd name="T52" fmla="*/ 1353 w 3451"/>
              <a:gd name="T53" fmla="*/ 109 h 2110"/>
              <a:gd name="T54" fmla="*/ 1221 w 3451"/>
              <a:gd name="T55" fmla="*/ 201 h 2110"/>
              <a:gd name="T56" fmla="*/ 923 w 3451"/>
              <a:gd name="T57" fmla="*/ 379 h 2110"/>
              <a:gd name="T58" fmla="*/ 945 w 3451"/>
              <a:gd name="T59" fmla="*/ 466 h 2110"/>
              <a:gd name="T60" fmla="*/ 447 w 3451"/>
              <a:gd name="T61" fmla="*/ 993 h 2110"/>
              <a:gd name="T62" fmla="*/ 2737 w 3451"/>
              <a:gd name="T63" fmla="*/ 1157 h 2110"/>
              <a:gd name="T64" fmla="*/ 1748 w 3451"/>
              <a:gd name="T65" fmla="*/ 1552 h 2110"/>
              <a:gd name="T66" fmla="*/ 2015 w 3451"/>
              <a:gd name="T67" fmla="*/ 1319 h 2110"/>
              <a:gd name="T68" fmla="*/ 581 w 3451"/>
              <a:gd name="T69" fmla="*/ 1265 h 2110"/>
              <a:gd name="T70" fmla="*/ 1557 w 3451"/>
              <a:gd name="T71" fmla="*/ 1799 h 2110"/>
              <a:gd name="T72" fmla="*/ 2476 w 3451"/>
              <a:gd name="T73" fmla="*/ 1476 h 2110"/>
              <a:gd name="T74" fmla="*/ 123 w 3451"/>
              <a:gd name="T75" fmla="*/ 1195 h 2110"/>
              <a:gd name="T76" fmla="*/ 231 w 3451"/>
              <a:gd name="T77" fmla="*/ 956 h 2110"/>
              <a:gd name="T78" fmla="*/ 530 w 3451"/>
              <a:gd name="T79" fmla="*/ 1074 h 2110"/>
              <a:gd name="T80" fmla="*/ 658 w 3451"/>
              <a:gd name="T81" fmla="*/ 1255 h 2110"/>
              <a:gd name="T82" fmla="*/ 628 w 3451"/>
              <a:gd name="T83" fmla="*/ 1016 h 2110"/>
              <a:gd name="T84" fmla="*/ 724 w 3451"/>
              <a:gd name="T85" fmla="*/ 1343 h 2110"/>
              <a:gd name="T86" fmla="*/ 824 w 3451"/>
              <a:gd name="T87" fmla="*/ 1434 h 2110"/>
              <a:gd name="T88" fmla="*/ 767 w 3451"/>
              <a:gd name="T89" fmla="*/ 1212 h 2110"/>
              <a:gd name="T90" fmla="*/ 927 w 3451"/>
              <a:gd name="T91" fmla="*/ 1501 h 2110"/>
              <a:gd name="T92" fmla="*/ 988 w 3451"/>
              <a:gd name="T93" fmla="*/ 1427 h 2110"/>
              <a:gd name="T94" fmla="*/ 1270 w 3451"/>
              <a:gd name="T95" fmla="*/ 1671 h 2110"/>
              <a:gd name="T96" fmla="*/ 1264 w 3451"/>
              <a:gd name="T97" fmla="*/ 1444 h 2110"/>
              <a:gd name="T98" fmla="*/ 1501 w 3451"/>
              <a:gd name="T99" fmla="*/ 1703 h 2110"/>
              <a:gd name="T100" fmla="*/ 1695 w 3451"/>
              <a:gd name="T101" fmla="*/ 1440 h 2110"/>
              <a:gd name="T102" fmla="*/ 2020 w 3451"/>
              <a:gd name="T103" fmla="*/ 1654 h 2110"/>
              <a:gd name="T104" fmla="*/ 1901 w 3451"/>
              <a:gd name="T105" fmla="*/ 1457 h 2110"/>
              <a:gd name="T106" fmla="*/ 2053 w 3451"/>
              <a:gd name="T107" fmla="*/ 1600 h 2110"/>
              <a:gd name="T108" fmla="*/ 2208 w 3451"/>
              <a:gd name="T109" fmla="*/ 1543 h 2110"/>
              <a:gd name="T110" fmla="*/ 2294 w 3451"/>
              <a:gd name="T111" fmla="*/ 1280 h 2110"/>
              <a:gd name="T112" fmla="*/ 2386 w 3451"/>
              <a:gd name="T113" fmla="*/ 1486 h 2110"/>
              <a:gd name="T114" fmla="*/ 2473 w 3451"/>
              <a:gd name="T115" fmla="*/ 1155 h 2110"/>
              <a:gd name="T116" fmla="*/ 2654 w 3451"/>
              <a:gd name="T117" fmla="*/ 1074 h 2110"/>
              <a:gd name="T118" fmla="*/ 2954 w 3451"/>
              <a:gd name="T119" fmla="*/ 1154 h 2110"/>
              <a:gd name="T120" fmla="*/ 3062 w 3451"/>
              <a:gd name="T121" fmla="*/ 1154 h 2110"/>
              <a:gd name="T122" fmla="*/ 1038 w 3451"/>
              <a:gd name="T123" fmla="*/ 1498 h 2110"/>
              <a:gd name="T124" fmla="*/ 2472 w 3451"/>
              <a:gd name="T125" fmla="*/ 1231 h 2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51" h="2110">
                <a:moveTo>
                  <a:pt x="1585" y="1902"/>
                </a:moveTo>
                <a:cubicBezTo>
                  <a:pt x="1383" y="1902"/>
                  <a:pt x="1184" y="1867"/>
                  <a:pt x="1012" y="1802"/>
                </a:cubicBezTo>
                <a:cubicBezTo>
                  <a:pt x="945" y="1776"/>
                  <a:pt x="884" y="1747"/>
                  <a:pt x="828" y="1714"/>
                </a:cubicBezTo>
                <a:cubicBezTo>
                  <a:pt x="896" y="1807"/>
                  <a:pt x="980" y="1887"/>
                  <a:pt x="1077" y="1951"/>
                </a:cubicBezTo>
                <a:cubicBezTo>
                  <a:pt x="1119" y="1979"/>
                  <a:pt x="1165" y="2004"/>
                  <a:pt x="1212" y="2026"/>
                </a:cubicBezTo>
                <a:cubicBezTo>
                  <a:pt x="1264" y="2049"/>
                  <a:pt x="1318" y="2068"/>
                  <a:pt x="1375" y="2082"/>
                </a:cubicBezTo>
                <a:cubicBezTo>
                  <a:pt x="1443" y="2099"/>
                  <a:pt x="1515" y="2108"/>
                  <a:pt x="1588" y="2110"/>
                </a:cubicBezTo>
                <a:cubicBezTo>
                  <a:pt x="1588" y="2110"/>
                  <a:pt x="1588" y="2110"/>
                  <a:pt x="1588" y="2110"/>
                </a:cubicBezTo>
                <a:cubicBezTo>
                  <a:pt x="1588" y="2110"/>
                  <a:pt x="1588" y="2110"/>
                  <a:pt x="1588" y="2110"/>
                </a:cubicBezTo>
                <a:cubicBezTo>
                  <a:pt x="1588" y="2110"/>
                  <a:pt x="1588" y="2110"/>
                  <a:pt x="1588" y="2110"/>
                </a:cubicBezTo>
                <a:cubicBezTo>
                  <a:pt x="1588" y="2110"/>
                  <a:pt x="1588" y="2110"/>
                  <a:pt x="1588" y="2110"/>
                </a:cubicBezTo>
                <a:cubicBezTo>
                  <a:pt x="1662" y="2108"/>
                  <a:pt x="1733" y="2099"/>
                  <a:pt x="1802" y="2082"/>
                </a:cubicBezTo>
                <a:cubicBezTo>
                  <a:pt x="1858" y="2068"/>
                  <a:pt x="1913" y="2049"/>
                  <a:pt x="1965" y="2026"/>
                </a:cubicBezTo>
                <a:cubicBezTo>
                  <a:pt x="2012" y="2004"/>
                  <a:pt x="2057" y="1979"/>
                  <a:pt x="2100" y="1951"/>
                </a:cubicBezTo>
                <a:cubicBezTo>
                  <a:pt x="2199" y="1886"/>
                  <a:pt x="2285" y="1802"/>
                  <a:pt x="2354" y="1706"/>
                </a:cubicBezTo>
                <a:cubicBezTo>
                  <a:pt x="2264" y="1761"/>
                  <a:pt x="2159" y="1806"/>
                  <a:pt x="2045" y="1839"/>
                </a:cubicBezTo>
                <a:cubicBezTo>
                  <a:pt x="1899" y="1881"/>
                  <a:pt x="1744" y="1902"/>
                  <a:pt x="1585" y="1902"/>
                </a:cubicBezTo>
                <a:close/>
                <a:moveTo>
                  <a:pt x="1104" y="1897"/>
                </a:moveTo>
                <a:cubicBezTo>
                  <a:pt x="1087" y="1886"/>
                  <a:pt x="1071" y="1874"/>
                  <a:pt x="1054" y="1861"/>
                </a:cubicBezTo>
                <a:cubicBezTo>
                  <a:pt x="1080" y="1873"/>
                  <a:pt x="1107" y="1883"/>
                  <a:pt x="1134" y="1893"/>
                </a:cubicBezTo>
                <a:cubicBezTo>
                  <a:pt x="1136" y="1899"/>
                  <a:pt x="1138" y="1905"/>
                  <a:pt x="1141" y="1911"/>
                </a:cubicBezTo>
                <a:cubicBezTo>
                  <a:pt x="1128" y="1907"/>
                  <a:pt x="1116" y="1902"/>
                  <a:pt x="1104" y="1897"/>
                </a:cubicBezTo>
                <a:close/>
                <a:moveTo>
                  <a:pt x="1557" y="2049"/>
                </a:moveTo>
                <a:cubicBezTo>
                  <a:pt x="1532" y="2048"/>
                  <a:pt x="1513" y="2045"/>
                  <a:pt x="1488" y="2042"/>
                </a:cubicBezTo>
                <a:cubicBezTo>
                  <a:pt x="1451" y="2037"/>
                  <a:pt x="1414" y="2030"/>
                  <a:pt x="1378" y="2021"/>
                </a:cubicBezTo>
                <a:cubicBezTo>
                  <a:pt x="1353" y="2014"/>
                  <a:pt x="1328" y="2007"/>
                  <a:pt x="1304" y="1998"/>
                </a:cubicBezTo>
                <a:cubicBezTo>
                  <a:pt x="1284" y="1991"/>
                  <a:pt x="1265" y="1983"/>
                  <a:pt x="1247" y="1975"/>
                </a:cubicBezTo>
                <a:cubicBezTo>
                  <a:pt x="1235" y="1962"/>
                  <a:pt x="1224" y="1947"/>
                  <a:pt x="1215" y="1929"/>
                </a:cubicBezTo>
                <a:cubicBezTo>
                  <a:pt x="1213" y="1925"/>
                  <a:pt x="1211" y="1921"/>
                  <a:pt x="1209" y="1917"/>
                </a:cubicBezTo>
                <a:cubicBezTo>
                  <a:pt x="1329" y="1952"/>
                  <a:pt x="1449" y="1971"/>
                  <a:pt x="1557" y="1973"/>
                </a:cubicBezTo>
                <a:lnTo>
                  <a:pt x="1557" y="2049"/>
                </a:lnTo>
                <a:close/>
                <a:moveTo>
                  <a:pt x="1962" y="1929"/>
                </a:moveTo>
                <a:cubicBezTo>
                  <a:pt x="1952" y="1947"/>
                  <a:pt x="1942" y="1962"/>
                  <a:pt x="1930" y="1975"/>
                </a:cubicBezTo>
                <a:cubicBezTo>
                  <a:pt x="1911" y="1983"/>
                  <a:pt x="1892" y="1991"/>
                  <a:pt x="1873" y="1998"/>
                </a:cubicBezTo>
                <a:cubicBezTo>
                  <a:pt x="1849" y="2007"/>
                  <a:pt x="1824" y="2014"/>
                  <a:pt x="1799" y="2021"/>
                </a:cubicBezTo>
                <a:cubicBezTo>
                  <a:pt x="1763" y="2030"/>
                  <a:pt x="1726" y="2037"/>
                  <a:pt x="1689" y="2042"/>
                </a:cubicBezTo>
                <a:cubicBezTo>
                  <a:pt x="1664" y="2045"/>
                  <a:pt x="1645" y="2048"/>
                  <a:pt x="1620" y="2049"/>
                </a:cubicBezTo>
                <a:cubicBezTo>
                  <a:pt x="1620" y="1973"/>
                  <a:pt x="1620" y="1973"/>
                  <a:pt x="1620" y="1973"/>
                </a:cubicBezTo>
                <a:cubicBezTo>
                  <a:pt x="1728" y="1971"/>
                  <a:pt x="1848" y="1952"/>
                  <a:pt x="1968" y="1917"/>
                </a:cubicBezTo>
                <a:cubicBezTo>
                  <a:pt x="1966" y="1921"/>
                  <a:pt x="1964" y="1925"/>
                  <a:pt x="1962" y="1929"/>
                </a:cubicBezTo>
                <a:close/>
                <a:moveTo>
                  <a:pt x="2072" y="1897"/>
                </a:moveTo>
                <a:cubicBezTo>
                  <a:pt x="2060" y="1902"/>
                  <a:pt x="2048" y="1907"/>
                  <a:pt x="2036" y="1911"/>
                </a:cubicBezTo>
                <a:cubicBezTo>
                  <a:pt x="2038" y="1905"/>
                  <a:pt x="2040" y="1899"/>
                  <a:pt x="2043" y="1893"/>
                </a:cubicBezTo>
                <a:cubicBezTo>
                  <a:pt x="2070" y="1883"/>
                  <a:pt x="2097" y="1872"/>
                  <a:pt x="2123" y="1860"/>
                </a:cubicBezTo>
                <a:cubicBezTo>
                  <a:pt x="2107" y="1873"/>
                  <a:pt x="2090" y="1886"/>
                  <a:pt x="2072" y="1897"/>
                </a:cubicBezTo>
                <a:close/>
                <a:moveTo>
                  <a:pt x="699" y="879"/>
                </a:moveTo>
                <a:cubicBezTo>
                  <a:pt x="783" y="1007"/>
                  <a:pt x="903" y="1100"/>
                  <a:pt x="1046" y="1163"/>
                </a:cubicBezTo>
                <a:cubicBezTo>
                  <a:pt x="1070" y="1173"/>
                  <a:pt x="1095" y="1182"/>
                  <a:pt x="1121" y="1191"/>
                </a:cubicBezTo>
                <a:cubicBezTo>
                  <a:pt x="1121" y="1191"/>
                  <a:pt x="1121" y="1192"/>
                  <a:pt x="1121" y="1193"/>
                </a:cubicBezTo>
                <a:cubicBezTo>
                  <a:pt x="1140" y="1199"/>
                  <a:pt x="1159" y="1205"/>
                  <a:pt x="1178" y="1211"/>
                </a:cubicBezTo>
                <a:cubicBezTo>
                  <a:pt x="1178" y="1210"/>
                  <a:pt x="1178" y="1209"/>
                  <a:pt x="1178" y="1208"/>
                </a:cubicBezTo>
                <a:cubicBezTo>
                  <a:pt x="1237" y="1225"/>
                  <a:pt x="1296" y="1239"/>
                  <a:pt x="1355" y="1249"/>
                </a:cubicBezTo>
                <a:cubicBezTo>
                  <a:pt x="1429" y="1259"/>
                  <a:pt x="1506" y="1264"/>
                  <a:pt x="1585" y="1264"/>
                </a:cubicBezTo>
                <a:cubicBezTo>
                  <a:pt x="1663" y="1264"/>
                  <a:pt x="1739" y="1259"/>
                  <a:pt x="1812" y="1249"/>
                </a:cubicBezTo>
                <a:cubicBezTo>
                  <a:pt x="1872" y="1239"/>
                  <a:pt x="1932" y="1225"/>
                  <a:pt x="1992" y="1208"/>
                </a:cubicBezTo>
                <a:cubicBezTo>
                  <a:pt x="1992" y="1209"/>
                  <a:pt x="1992" y="1210"/>
                  <a:pt x="1992" y="1211"/>
                </a:cubicBezTo>
                <a:cubicBezTo>
                  <a:pt x="2012" y="1205"/>
                  <a:pt x="2031" y="1199"/>
                  <a:pt x="2049" y="1193"/>
                </a:cubicBezTo>
                <a:cubicBezTo>
                  <a:pt x="2049" y="1192"/>
                  <a:pt x="2049" y="1191"/>
                  <a:pt x="2049" y="1190"/>
                </a:cubicBezTo>
                <a:cubicBezTo>
                  <a:pt x="2077" y="1181"/>
                  <a:pt x="2104" y="1171"/>
                  <a:pt x="2130" y="1161"/>
                </a:cubicBezTo>
                <a:cubicBezTo>
                  <a:pt x="2267" y="1099"/>
                  <a:pt x="2382" y="1010"/>
                  <a:pt x="2465" y="888"/>
                </a:cubicBezTo>
                <a:cubicBezTo>
                  <a:pt x="2466" y="887"/>
                  <a:pt x="2467" y="885"/>
                  <a:pt x="2467" y="883"/>
                </a:cubicBezTo>
                <a:cubicBezTo>
                  <a:pt x="2472" y="873"/>
                  <a:pt x="2476" y="863"/>
                  <a:pt x="2480" y="852"/>
                </a:cubicBezTo>
                <a:cubicBezTo>
                  <a:pt x="2497" y="803"/>
                  <a:pt x="2497" y="803"/>
                  <a:pt x="2497" y="803"/>
                </a:cubicBezTo>
                <a:cubicBezTo>
                  <a:pt x="2495" y="788"/>
                  <a:pt x="2491" y="763"/>
                  <a:pt x="2490" y="756"/>
                </a:cubicBezTo>
                <a:cubicBezTo>
                  <a:pt x="2458" y="596"/>
                  <a:pt x="2386" y="451"/>
                  <a:pt x="2285" y="332"/>
                </a:cubicBezTo>
                <a:cubicBezTo>
                  <a:pt x="2272" y="316"/>
                  <a:pt x="2259" y="301"/>
                  <a:pt x="2245" y="287"/>
                </a:cubicBezTo>
                <a:cubicBezTo>
                  <a:pt x="2241" y="283"/>
                  <a:pt x="2195" y="240"/>
                  <a:pt x="2195" y="240"/>
                </a:cubicBezTo>
                <a:cubicBezTo>
                  <a:pt x="2033" y="94"/>
                  <a:pt x="1819" y="4"/>
                  <a:pt x="1585" y="0"/>
                </a:cubicBezTo>
                <a:cubicBezTo>
                  <a:pt x="1585" y="0"/>
                  <a:pt x="1585" y="0"/>
                  <a:pt x="1585" y="0"/>
                </a:cubicBezTo>
                <a:cubicBezTo>
                  <a:pt x="1351" y="4"/>
                  <a:pt x="1137" y="94"/>
                  <a:pt x="975" y="240"/>
                </a:cubicBezTo>
                <a:cubicBezTo>
                  <a:pt x="975" y="240"/>
                  <a:pt x="925" y="283"/>
                  <a:pt x="886" y="332"/>
                </a:cubicBezTo>
                <a:cubicBezTo>
                  <a:pt x="784" y="451"/>
                  <a:pt x="712" y="596"/>
                  <a:pt x="681" y="756"/>
                </a:cubicBezTo>
                <a:cubicBezTo>
                  <a:pt x="680" y="759"/>
                  <a:pt x="677" y="779"/>
                  <a:pt x="673" y="806"/>
                </a:cubicBezTo>
                <a:cubicBezTo>
                  <a:pt x="689" y="853"/>
                  <a:pt x="689" y="853"/>
                  <a:pt x="689" y="853"/>
                </a:cubicBezTo>
                <a:cubicBezTo>
                  <a:pt x="692" y="861"/>
                  <a:pt x="695" y="870"/>
                  <a:pt x="699" y="879"/>
                </a:cubicBezTo>
                <a:close/>
                <a:moveTo>
                  <a:pt x="1616" y="1197"/>
                </a:moveTo>
                <a:cubicBezTo>
                  <a:pt x="1616" y="736"/>
                  <a:pt x="1616" y="736"/>
                  <a:pt x="1616" y="736"/>
                </a:cubicBezTo>
                <a:cubicBezTo>
                  <a:pt x="1687" y="734"/>
                  <a:pt x="1767" y="723"/>
                  <a:pt x="1852" y="700"/>
                </a:cubicBezTo>
                <a:cubicBezTo>
                  <a:pt x="1871" y="747"/>
                  <a:pt x="1889" y="794"/>
                  <a:pt x="1905" y="843"/>
                </a:cubicBezTo>
                <a:cubicBezTo>
                  <a:pt x="1918" y="879"/>
                  <a:pt x="1928" y="916"/>
                  <a:pt x="1938" y="951"/>
                </a:cubicBezTo>
                <a:cubicBezTo>
                  <a:pt x="1949" y="989"/>
                  <a:pt x="1958" y="1026"/>
                  <a:pt x="1966" y="1063"/>
                </a:cubicBezTo>
                <a:cubicBezTo>
                  <a:pt x="1972" y="1088"/>
                  <a:pt x="1977" y="1113"/>
                  <a:pt x="1981" y="1138"/>
                </a:cubicBezTo>
                <a:cubicBezTo>
                  <a:pt x="1857" y="1175"/>
                  <a:pt x="1731" y="1195"/>
                  <a:pt x="1616" y="1197"/>
                </a:cubicBezTo>
                <a:close/>
                <a:moveTo>
                  <a:pt x="2006" y="508"/>
                </a:moveTo>
                <a:cubicBezTo>
                  <a:pt x="2009" y="511"/>
                  <a:pt x="2012" y="514"/>
                  <a:pt x="2015" y="517"/>
                </a:cubicBezTo>
                <a:cubicBezTo>
                  <a:pt x="2026" y="527"/>
                  <a:pt x="2035" y="538"/>
                  <a:pt x="2045" y="548"/>
                </a:cubicBezTo>
                <a:cubicBezTo>
                  <a:pt x="1998" y="577"/>
                  <a:pt x="1942" y="601"/>
                  <a:pt x="1882" y="620"/>
                </a:cubicBezTo>
                <a:cubicBezTo>
                  <a:pt x="1823" y="488"/>
                  <a:pt x="1755" y="373"/>
                  <a:pt x="1684" y="281"/>
                </a:cubicBezTo>
                <a:cubicBezTo>
                  <a:pt x="1798" y="335"/>
                  <a:pt x="1909" y="413"/>
                  <a:pt x="2006" y="508"/>
                </a:cubicBezTo>
                <a:close/>
                <a:moveTo>
                  <a:pt x="1755" y="251"/>
                </a:moveTo>
                <a:cubicBezTo>
                  <a:pt x="1838" y="265"/>
                  <a:pt x="1917" y="288"/>
                  <a:pt x="1990" y="320"/>
                </a:cubicBezTo>
                <a:cubicBezTo>
                  <a:pt x="2013" y="329"/>
                  <a:pt x="2034" y="339"/>
                  <a:pt x="2055" y="350"/>
                </a:cubicBezTo>
                <a:cubicBezTo>
                  <a:pt x="2095" y="371"/>
                  <a:pt x="2133" y="394"/>
                  <a:pt x="2168" y="420"/>
                </a:cubicBezTo>
                <a:cubicBezTo>
                  <a:pt x="2165" y="427"/>
                  <a:pt x="2162" y="435"/>
                  <a:pt x="2158" y="443"/>
                </a:cubicBezTo>
                <a:cubicBezTo>
                  <a:pt x="2143" y="468"/>
                  <a:pt x="2121" y="492"/>
                  <a:pt x="2094" y="515"/>
                </a:cubicBezTo>
                <a:cubicBezTo>
                  <a:pt x="2085" y="504"/>
                  <a:pt x="2075" y="494"/>
                  <a:pt x="2065" y="484"/>
                </a:cubicBezTo>
                <a:cubicBezTo>
                  <a:pt x="2062" y="481"/>
                  <a:pt x="2060" y="479"/>
                  <a:pt x="2057" y="476"/>
                </a:cubicBezTo>
                <a:cubicBezTo>
                  <a:pt x="2040" y="459"/>
                  <a:pt x="2022" y="442"/>
                  <a:pt x="2004" y="426"/>
                </a:cubicBezTo>
                <a:cubicBezTo>
                  <a:pt x="1926" y="356"/>
                  <a:pt x="1842" y="298"/>
                  <a:pt x="1755" y="251"/>
                </a:cubicBezTo>
                <a:close/>
                <a:moveTo>
                  <a:pt x="1824" y="636"/>
                </a:moveTo>
                <a:cubicBezTo>
                  <a:pt x="1753" y="654"/>
                  <a:pt x="1684" y="664"/>
                  <a:pt x="1616" y="666"/>
                </a:cubicBezTo>
                <a:cubicBezTo>
                  <a:pt x="1616" y="284"/>
                  <a:pt x="1616" y="284"/>
                  <a:pt x="1616" y="284"/>
                </a:cubicBezTo>
                <a:cubicBezTo>
                  <a:pt x="1623" y="292"/>
                  <a:pt x="1625" y="302"/>
                  <a:pt x="1632" y="311"/>
                </a:cubicBezTo>
                <a:cubicBezTo>
                  <a:pt x="1702" y="400"/>
                  <a:pt x="1768" y="512"/>
                  <a:pt x="1824" y="636"/>
                </a:cubicBezTo>
                <a:close/>
                <a:moveTo>
                  <a:pt x="2038" y="1120"/>
                </a:moveTo>
                <a:cubicBezTo>
                  <a:pt x="2028" y="1066"/>
                  <a:pt x="2015" y="1009"/>
                  <a:pt x="1999" y="951"/>
                </a:cubicBezTo>
                <a:cubicBezTo>
                  <a:pt x="1989" y="915"/>
                  <a:pt x="1978" y="878"/>
                  <a:pt x="1966" y="840"/>
                </a:cubicBezTo>
                <a:cubicBezTo>
                  <a:pt x="1964" y="835"/>
                  <a:pt x="1963" y="830"/>
                  <a:pt x="1961" y="825"/>
                </a:cubicBezTo>
                <a:cubicBezTo>
                  <a:pt x="1945" y="776"/>
                  <a:pt x="1927" y="729"/>
                  <a:pt x="1909" y="684"/>
                </a:cubicBezTo>
                <a:cubicBezTo>
                  <a:pt x="1975" y="663"/>
                  <a:pt x="2038" y="636"/>
                  <a:pt x="2092" y="602"/>
                </a:cubicBezTo>
                <a:cubicBezTo>
                  <a:pt x="2183" y="710"/>
                  <a:pt x="2251" y="829"/>
                  <a:pt x="2293" y="951"/>
                </a:cubicBezTo>
                <a:cubicBezTo>
                  <a:pt x="2297" y="962"/>
                  <a:pt x="2300" y="974"/>
                  <a:pt x="2304" y="985"/>
                </a:cubicBezTo>
                <a:cubicBezTo>
                  <a:pt x="2234" y="1040"/>
                  <a:pt x="2140" y="1086"/>
                  <a:pt x="2038" y="1120"/>
                </a:cubicBezTo>
                <a:close/>
                <a:moveTo>
                  <a:pt x="2246" y="379"/>
                </a:moveTo>
                <a:cubicBezTo>
                  <a:pt x="2261" y="398"/>
                  <a:pt x="2273" y="418"/>
                  <a:pt x="2284" y="440"/>
                </a:cubicBezTo>
                <a:cubicBezTo>
                  <a:pt x="2271" y="428"/>
                  <a:pt x="2258" y="416"/>
                  <a:pt x="2244" y="405"/>
                </a:cubicBezTo>
                <a:cubicBezTo>
                  <a:pt x="2245" y="397"/>
                  <a:pt x="2246" y="388"/>
                  <a:pt x="2246" y="379"/>
                </a:cubicBezTo>
                <a:close/>
                <a:moveTo>
                  <a:pt x="2219" y="477"/>
                </a:moveTo>
                <a:cubicBezTo>
                  <a:pt x="2221" y="473"/>
                  <a:pt x="2223" y="469"/>
                  <a:pt x="2225" y="465"/>
                </a:cubicBezTo>
                <a:cubicBezTo>
                  <a:pt x="2264" y="499"/>
                  <a:pt x="2299" y="537"/>
                  <a:pt x="2330" y="576"/>
                </a:cubicBezTo>
                <a:cubicBezTo>
                  <a:pt x="2357" y="611"/>
                  <a:pt x="2380" y="648"/>
                  <a:pt x="2399" y="686"/>
                </a:cubicBezTo>
                <a:cubicBezTo>
                  <a:pt x="2412" y="713"/>
                  <a:pt x="2423" y="741"/>
                  <a:pt x="2433" y="769"/>
                </a:cubicBezTo>
                <a:cubicBezTo>
                  <a:pt x="2433" y="773"/>
                  <a:pt x="2453" y="840"/>
                  <a:pt x="2352" y="942"/>
                </a:cubicBezTo>
                <a:cubicBezTo>
                  <a:pt x="2342" y="914"/>
                  <a:pt x="2332" y="886"/>
                  <a:pt x="2320" y="858"/>
                </a:cubicBezTo>
                <a:cubicBezTo>
                  <a:pt x="2276" y="757"/>
                  <a:pt x="2216" y="658"/>
                  <a:pt x="2140" y="567"/>
                </a:cubicBezTo>
                <a:cubicBezTo>
                  <a:pt x="2173" y="541"/>
                  <a:pt x="2201" y="510"/>
                  <a:pt x="2219" y="477"/>
                </a:cubicBezTo>
                <a:close/>
                <a:moveTo>
                  <a:pt x="2022" y="219"/>
                </a:moveTo>
                <a:cubicBezTo>
                  <a:pt x="2069" y="234"/>
                  <a:pt x="2111" y="255"/>
                  <a:pt x="2149" y="283"/>
                </a:cubicBezTo>
                <a:cubicBezTo>
                  <a:pt x="2163" y="307"/>
                  <a:pt x="2172" y="331"/>
                  <a:pt x="2175" y="353"/>
                </a:cubicBezTo>
                <a:cubicBezTo>
                  <a:pt x="2133" y="325"/>
                  <a:pt x="2088" y="300"/>
                  <a:pt x="2041" y="278"/>
                </a:cubicBezTo>
                <a:cubicBezTo>
                  <a:pt x="2018" y="267"/>
                  <a:pt x="1995" y="258"/>
                  <a:pt x="1971" y="249"/>
                </a:cubicBezTo>
                <a:cubicBezTo>
                  <a:pt x="1909" y="225"/>
                  <a:pt x="1844" y="208"/>
                  <a:pt x="1776" y="196"/>
                </a:cubicBezTo>
                <a:cubicBezTo>
                  <a:pt x="1799" y="193"/>
                  <a:pt x="1822" y="192"/>
                  <a:pt x="1844" y="192"/>
                </a:cubicBezTo>
                <a:cubicBezTo>
                  <a:pt x="1881" y="192"/>
                  <a:pt x="1916" y="195"/>
                  <a:pt x="1950" y="201"/>
                </a:cubicBezTo>
                <a:cubicBezTo>
                  <a:pt x="1975" y="206"/>
                  <a:pt x="1999" y="211"/>
                  <a:pt x="2022" y="219"/>
                </a:cubicBezTo>
                <a:close/>
                <a:moveTo>
                  <a:pt x="1859" y="116"/>
                </a:moveTo>
                <a:cubicBezTo>
                  <a:pt x="1872" y="120"/>
                  <a:pt x="1885" y="127"/>
                  <a:pt x="1897" y="136"/>
                </a:cubicBezTo>
                <a:cubicBezTo>
                  <a:pt x="1879" y="134"/>
                  <a:pt x="1862" y="134"/>
                  <a:pt x="1844" y="134"/>
                </a:cubicBezTo>
                <a:cubicBezTo>
                  <a:pt x="1798" y="134"/>
                  <a:pt x="1750" y="138"/>
                  <a:pt x="1703" y="147"/>
                </a:cubicBezTo>
                <a:cubicBezTo>
                  <a:pt x="1744" y="122"/>
                  <a:pt x="1782" y="109"/>
                  <a:pt x="1818" y="109"/>
                </a:cubicBezTo>
                <a:cubicBezTo>
                  <a:pt x="1832" y="109"/>
                  <a:pt x="1846" y="111"/>
                  <a:pt x="1859" y="116"/>
                </a:cubicBezTo>
                <a:close/>
                <a:moveTo>
                  <a:pt x="1610" y="59"/>
                </a:moveTo>
                <a:cubicBezTo>
                  <a:pt x="1648" y="61"/>
                  <a:pt x="1686" y="65"/>
                  <a:pt x="1722" y="71"/>
                </a:cubicBezTo>
                <a:cubicBezTo>
                  <a:pt x="1685" y="87"/>
                  <a:pt x="1648" y="111"/>
                  <a:pt x="1610" y="142"/>
                </a:cubicBezTo>
                <a:lnTo>
                  <a:pt x="1610" y="59"/>
                </a:lnTo>
                <a:close/>
                <a:moveTo>
                  <a:pt x="1171" y="951"/>
                </a:moveTo>
                <a:cubicBezTo>
                  <a:pt x="1155" y="1009"/>
                  <a:pt x="1143" y="1066"/>
                  <a:pt x="1133" y="1121"/>
                </a:cubicBezTo>
                <a:cubicBezTo>
                  <a:pt x="1030" y="1086"/>
                  <a:pt x="937" y="1040"/>
                  <a:pt x="867" y="985"/>
                </a:cubicBezTo>
                <a:cubicBezTo>
                  <a:pt x="870" y="974"/>
                  <a:pt x="873" y="963"/>
                  <a:pt x="877" y="951"/>
                </a:cubicBezTo>
                <a:cubicBezTo>
                  <a:pt x="919" y="830"/>
                  <a:pt x="987" y="710"/>
                  <a:pt x="1078" y="602"/>
                </a:cubicBezTo>
                <a:cubicBezTo>
                  <a:pt x="1132" y="636"/>
                  <a:pt x="1195" y="663"/>
                  <a:pt x="1261" y="684"/>
                </a:cubicBezTo>
                <a:cubicBezTo>
                  <a:pt x="1243" y="729"/>
                  <a:pt x="1225" y="776"/>
                  <a:pt x="1209" y="825"/>
                </a:cubicBezTo>
                <a:cubicBezTo>
                  <a:pt x="1208" y="830"/>
                  <a:pt x="1206" y="835"/>
                  <a:pt x="1204" y="840"/>
                </a:cubicBezTo>
                <a:cubicBezTo>
                  <a:pt x="1192" y="878"/>
                  <a:pt x="1181" y="915"/>
                  <a:pt x="1171" y="951"/>
                </a:cubicBezTo>
                <a:close/>
                <a:moveTo>
                  <a:pt x="1166" y="426"/>
                </a:moveTo>
                <a:cubicBezTo>
                  <a:pt x="1148" y="442"/>
                  <a:pt x="1131" y="459"/>
                  <a:pt x="1114" y="476"/>
                </a:cubicBezTo>
                <a:cubicBezTo>
                  <a:pt x="1111" y="479"/>
                  <a:pt x="1108" y="481"/>
                  <a:pt x="1105" y="484"/>
                </a:cubicBezTo>
                <a:cubicBezTo>
                  <a:pt x="1095" y="494"/>
                  <a:pt x="1086" y="505"/>
                  <a:pt x="1076" y="515"/>
                </a:cubicBezTo>
                <a:cubicBezTo>
                  <a:pt x="1049" y="493"/>
                  <a:pt x="1026" y="468"/>
                  <a:pt x="1012" y="443"/>
                </a:cubicBezTo>
                <a:cubicBezTo>
                  <a:pt x="1008" y="435"/>
                  <a:pt x="1005" y="428"/>
                  <a:pt x="1002" y="420"/>
                </a:cubicBezTo>
                <a:cubicBezTo>
                  <a:pt x="1037" y="394"/>
                  <a:pt x="1075" y="371"/>
                  <a:pt x="1115" y="350"/>
                </a:cubicBezTo>
                <a:cubicBezTo>
                  <a:pt x="1136" y="339"/>
                  <a:pt x="1158" y="329"/>
                  <a:pt x="1180" y="320"/>
                </a:cubicBezTo>
                <a:cubicBezTo>
                  <a:pt x="1253" y="288"/>
                  <a:pt x="1332" y="265"/>
                  <a:pt x="1416" y="251"/>
                </a:cubicBezTo>
                <a:cubicBezTo>
                  <a:pt x="1328" y="298"/>
                  <a:pt x="1244" y="356"/>
                  <a:pt x="1166" y="426"/>
                </a:cubicBezTo>
                <a:close/>
                <a:moveTo>
                  <a:pt x="1487" y="281"/>
                </a:moveTo>
                <a:cubicBezTo>
                  <a:pt x="1415" y="373"/>
                  <a:pt x="1348" y="488"/>
                  <a:pt x="1289" y="620"/>
                </a:cubicBezTo>
                <a:cubicBezTo>
                  <a:pt x="1228" y="601"/>
                  <a:pt x="1172" y="577"/>
                  <a:pt x="1125" y="549"/>
                </a:cubicBezTo>
                <a:cubicBezTo>
                  <a:pt x="1135" y="538"/>
                  <a:pt x="1145" y="527"/>
                  <a:pt x="1155" y="517"/>
                </a:cubicBezTo>
                <a:cubicBezTo>
                  <a:pt x="1158" y="514"/>
                  <a:pt x="1161" y="511"/>
                  <a:pt x="1164" y="508"/>
                </a:cubicBezTo>
                <a:cubicBezTo>
                  <a:pt x="1262" y="413"/>
                  <a:pt x="1372" y="335"/>
                  <a:pt x="1487" y="281"/>
                </a:cubicBezTo>
                <a:close/>
                <a:moveTo>
                  <a:pt x="1555" y="1197"/>
                </a:moveTo>
                <a:cubicBezTo>
                  <a:pt x="1439" y="1195"/>
                  <a:pt x="1313" y="1175"/>
                  <a:pt x="1189" y="1139"/>
                </a:cubicBezTo>
                <a:cubicBezTo>
                  <a:pt x="1194" y="1114"/>
                  <a:pt x="1199" y="1088"/>
                  <a:pt x="1204" y="1063"/>
                </a:cubicBezTo>
                <a:cubicBezTo>
                  <a:pt x="1212" y="1026"/>
                  <a:pt x="1222" y="989"/>
                  <a:pt x="1232" y="951"/>
                </a:cubicBezTo>
                <a:cubicBezTo>
                  <a:pt x="1242" y="916"/>
                  <a:pt x="1253" y="879"/>
                  <a:pt x="1265" y="843"/>
                </a:cubicBezTo>
                <a:cubicBezTo>
                  <a:pt x="1281" y="794"/>
                  <a:pt x="1299" y="747"/>
                  <a:pt x="1318" y="700"/>
                </a:cubicBezTo>
                <a:cubicBezTo>
                  <a:pt x="1404" y="723"/>
                  <a:pt x="1484" y="734"/>
                  <a:pt x="1555" y="736"/>
                </a:cubicBezTo>
                <a:lnTo>
                  <a:pt x="1555" y="1197"/>
                </a:lnTo>
                <a:close/>
                <a:moveTo>
                  <a:pt x="1555" y="666"/>
                </a:moveTo>
                <a:cubicBezTo>
                  <a:pt x="1486" y="664"/>
                  <a:pt x="1418" y="654"/>
                  <a:pt x="1346" y="636"/>
                </a:cubicBezTo>
                <a:cubicBezTo>
                  <a:pt x="1402" y="512"/>
                  <a:pt x="1468" y="400"/>
                  <a:pt x="1538" y="311"/>
                </a:cubicBezTo>
                <a:cubicBezTo>
                  <a:pt x="1545" y="302"/>
                  <a:pt x="1547" y="292"/>
                  <a:pt x="1555" y="284"/>
                </a:cubicBezTo>
                <a:lnTo>
                  <a:pt x="1555" y="666"/>
                </a:lnTo>
                <a:close/>
                <a:moveTo>
                  <a:pt x="1560" y="59"/>
                </a:moveTo>
                <a:cubicBezTo>
                  <a:pt x="1560" y="142"/>
                  <a:pt x="1560" y="142"/>
                  <a:pt x="1560" y="142"/>
                </a:cubicBezTo>
                <a:cubicBezTo>
                  <a:pt x="1523" y="111"/>
                  <a:pt x="1485" y="87"/>
                  <a:pt x="1448" y="71"/>
                </a:cubicBezTo>
                <a:cubicBezTo>
                  <a:pt x="1485" y="65"/>
                  <a:pt x="1522" y="61"/>
                  <a:pt x="1560" y="59"/>
                </a:cubicBezTo>
                <a:close/>
                <a:moveTo>
                  <a:pt x="1311" y="116"/>
                </a:moveTo>
                <a:cubicBezTo>
                  <a:pt x="1324" y="111"/>
                  <a:pt x="1338" y="109"/>
                  <a:pt x="1353" y="109"/>
                </a:cubicBezTo>
                <a:cubicBezTo>
                  <a:pt x="1388" y="109"/>
                  <a:pt x="1427" y="122"/>
                  <a:pt x="1468" y="147"/>
                </a:cubicBezTo>
                <a:cubicBezTo>
                  <a:pt x="1420" y="138"/>
                  <a:pt x="1373" y="134"/>
                  <a:pt x="1326" y="134"/>
                </a:cubicBezTo>
                <a:cubicBezTo>
                  <a:pt x="1309" y="134"/>
                  <a:pt x="1291" y="134"/>
                  <a:pt x="1274" y="136"/>
                </a:cubicBezTo>
                <a:cubicBezTo>
                  <a:pt x="1286" y="127"/>
                  <a:pt x="1298" y="120"/>
                  <a:pt x="1311" y="116"/>
                </a:cubicBezTo>
                <a:close/>
                <a:moveTo>
                  <a:pt x="1020" y="283"/>
                </a:moveTo>
                <a:cubicBezTo>
                  <a:pt x="1059" y="256"/>
                  <a:pt x="1101" y="234"/>
                  <a:pt x="1148" y="219"/>
                </a:cubicBezTo>
                <a:cubicBezTo>
                  <a:pt x="1172" y="211"/>
                  <a:pt x="1196" y="206"/>
                  <a:pt x="1221" y="201"/>
                </a:cubicBezTo>
                <a:cubicBezTo>
                  <a:pt x="1254" y="195"/>
                  <a:pt x="1290" y="192"/>
                  <a:pt x="1326" y="192"/>
                </a:cubicBezTo>
                <a:cubicBezTo>
                  <a:pt x="1349" y="192"/>
                  <a:pt x="1371" y="193"/>
                  <a:pt x="1394" y="196"/>
                </a:cubicBezTo>
                <a:cubicBezTo>
                  <a:pt x="1326" y="208"/>
                  <a:pt x="1261" y="225"/>
                  <a:pt x="1200" y="249"/>
                </a:cubicBezTo>
                <a:cubicBezTo>
                  <a:pt x="1176" y="258"/>
                  <a:pt x="1152" y="267"/>
                  <a:pt x="1130" y="278"/>
                </a:cubicBezTo>
                <a:cubicBezTo>
                  <a:pt x="1082" y="300"/>
                  <a:pt x="1037" y="326"/>
                  <a:pt x="995" y="354"/>
                </a:cubicBezTo>
                <a:cubicBezTo>
                  <a:pt x="998" y="331"/>
                  <a:pt x="1006" y="308"/>
                  <a:pt x="1020" y="283"/>
                </a:cubicBezTo>
                <a:close/>
                <a:moveTo>
                  <a:pt x="923" y="379"/>
                </a:moveTo>
                <a:cubicBezTo>
                  <a:pt x="924" y="388"/>
                  <a:pt x="925" y="397"/>
                  <a:pt x="926" y="406"/>
                </a:cubicBezTo>
                <a:cubicBezTo>
                  <a:pt x="912" y="417"/>
                  <a:pt x="899" y="428"/>
                  <a:pt x="886" y="440"/>
                </a:cubicBezTo>
                <a:cubicBezTo>
                  <a:pt x="897" y="419"/>
                  <a:pt x="909" y="399"/>
                  <a:pt x="923" y="379"/>
                </a:cubicBezTo>
                <a:close/>
                <a:moveTo>
                  <a:pt x="742" y="759"/>
                </a:moveTo>
                <a:cubicBezTo>
                  <a:pt x="751" y="731"/>
                  <a:pt x="758" y="713"/>
                  <a:pt x="772" y="686"/>
                </a:cubicBezTo>
                <a:cubicBezTo>
                  <a:pt x="791" y="648"/>
                  <a:pt x="814" y="611"/>
                  <a:pt x="840" y="576"/>
                </a:cubicBezTo>
                <a:cubicBezTo>
                  <a:pt x="871" y="537"/>
                  <a:pt x="906" y="500"/>
                  <a:pt x="945" y="466"/>
                </a:cubicBezTo>
                <a:cubicBezTo>
                  <a:pt x="947" y="469"/>
                  <a:pt x="949" y="473"/>
                  <a:pt x="951" y="477"/>
                </a:cubicBezTo>
                <a:cubicBezTo>
                  <a:pt x="969" y="510"/>
                  <a:pt x="997" y="541"/>
                  <a:pt x="1030" y="568"/>
                </a:cubicBezTo>
                <a:cubicBezTo>
                  <a:pt x="955" y="659"/>
                  <a:pt x="894" y="757"/>
                  <a:pt x="851" y="858"/>
                </a:cubicBezTo>
                <a:cubicBezTo>
                  <a:pt x="839" y="886"/>
                  <a:pt x="828" y="914"/>
                  <a:pt x="819" y="942"/>
                </a:cubicBezTo>
                <a:cubicBezTo>
                  <a:pt x="772" y="894"/>
                  <a:pt x="743" y="839"/>
                  <a:pt x="741" y="780"/>
                </a:cubicBezTo>
                <a:cubicBezTo>
                  <a:pt x="741" y="780"/>
                  <a:pt x="741" y="763"/>
                  <a:pt x="742" y="759"/>
                </a:cubicBezTo>
                <a:close/>
                <a:moveTo>
                  <a:pt x="447" y="993"/>
                </a:moveTo>
                <a:cubicBezTo>
                  <a:pt x="411" y="993"/>
                  <a:pt x="409" y="1049"/>
                  <a:pt x="409" y="1074"/>
                </a:cubicBezTo>
                <a:cubicBezTo>
                  <a:pt x="409" y="1153"/>
                  <a:pt x="437" y="1157"/>
                  <a:pt x="447" y="1157"/>
                </a:cubicBezTo>
                <a:cubicBezTo>
                  <a:pt x="458" y="1157"/>
                  <a:pt x="486" y="1153"/>
                  <a:pt x="486" y="1074"/>
                </a:cubicBezTo>
                <a:cubicBezTo>
                  <a:pt x="486" y="1049"/>
                  <a:pt x="483" y="993"/>
                  <a:pt x="447" y="993"/>
                </a:cubicBezTo>
                <a:close/>
                <a:moveTo>
                  <a:pt x="2737" y="993"/>
                </a:moveTo>
                <a:cubicBezTo>
                  <a:pt x="2701" y="993"/>
                  <a:pt x="2698" y="1049"/>
                  <a:pt x="2698" y="1074"/>
                </a:cubicBezTo>
                <a:cubicBezTo>
                  <a:pt x="2698" y="1153"/>
                  <a:pt x="2726" y="1157"/>
                  <a:pt x="2737" y="1157"/>
                </a:cubicBezTo>
                <a:cubicBezTo>
                  <a:pt x="2747" y="1157"/>
                  <a:pt x="2776" y="1153"/>
                  <a:pt x="2776" y="1074"/>
                </a:cubicBezTo>
                <a:cubicBezTo>
                  <a:pt x="2776" y="1049"/>
                  <a:pt x="2773" y="993"/>
                  <a:pt x="2737" y="993"/>
                </a:cubicBezTo>
                <a:close/>
                <a:moveTo>
                  <a:pt x="1746" y="1536"/>
                </a:moveTo>
                <a:cubicBezTo>
                  <a:pt x="1733" y="1465"/>
                  <a:pt x="1677" y="1481"/>
                  <a:pt x="1660" y="1501"/>
                </a:cubicBezTo>
                <a:cubicBezTo>
                  <a:pt x="1653" y="1509"/>
                  <a:pt x="1648" y="1524"/>
                  <a:pt x="1644" y="1541"/>
                </a:cubicBezTo>
                <a:cubicBezTo>
                  <a:pt x="1634" y="1593"/>
                  <a:pt x="1642" y="1668"/>
                  <a:pt x="1695" y="1667"/>
                </a:cubicBezTo>
                <a:cubicBezTo>
                  <a:pt x="1741" y="1664"/>
                  <a:pt x="1753" y="1606"/>
                  <a:pt x="1748" y="1552"/>
                </a:cubicBezTo>
                <a:cubicBezTo>
                  <a:pt x="1748" y="1546"/>
                  <a:pt x="1747" y="1541"/>
                  <a:pt x="1746" y="1536"/>
                </a:cubicBezTo>
                <a:close/>
                <a:moveTo>
                  <a:pt x="3451" y="1075"/>
                </a:moveTo>
                <a:cubicBezTo>
                  <a:pt x="3118" y="753"/>
                  <a:pt x="3118" y="753"/>
                  <a:pt x="3118" y="753"/>
                </a:cubicBezTo>
                <a:cubicBezTo>
                  <a:pt x="3118" y="886"/>
                  <a:pt x="3118" y="886"/>
                  <a:pt x="3118" y="886"/>
                </a:cubicBezTo>
                <a:cubicBezTo>
                  <a:pt x="2577" y="886"/>
                  <a:pt x="2577" y="886"/>
                  <a:pt x="2577" y="886"/>
                </a:cubicBezTo>
                <a:cubicBezTo>
                  <a:pt x="2572" y="900"/>
                  <a:pt x="2567" y="913"/>
                  <a:pt x="2560" y="927"/>
                </a:cubicBezTo>
                <a:cubicBezTo>
                  <a:pt x="2483" y="1094"/>
                  <a:pt x="2292" y="1240"/>
                  <a:pt x="2015" y="1319"/>
                </a:cubicBezTo>
                <a:cubicBezTo>
                  <a:pt x="1876" y="1360"/>
                  <a:pt x="1728" y="1379"/>
                  <a:pt x="1584" y="1379"/>
                </a:cubicBezTo>
                <a:cubicBezTo>
                  <a:pt x="1203" y="1379"/>
                  <a:pt x="839" y="1247"/>
                  <a:pt x="667" y="1023"/>
                </a:cubicBezTo>
                <a:cubicBezTo>
                  <a:pt x="650" y="1001"/>
                  <a:pt x="635" y="979"/>
                  <a:pt x="623" y="957"/>
                </a:cubicBezTo>
                <a:cubicBezTo>
                  <a:pt x="610" y="933"/>
                  <a:pt x="600" y="910"/>
                  <a:pt x="592" y="886"/>
                </a:cubicBezTo>
                <a:cubicBezTo>
                  <a:pt x="0" y="886"/>
                  <a:pt x="0" y="886"/>
                  <a:pt x="0" y="886"/>
                </a:cubicBezTo>
                <a:cubicBezTo>
                  <a:pt x="0" y="1265"/>
                  <a:pt x="0" y="1265"/>
                  <a:pt x="0" y="1265"/>
                </a:cubicBezTo>
                <a:cubicBezTo>
                  <a:pt x="581" y="1265"/>
                  <a:pt x="581" y="1265"/>
                  <a:pt x="581" y="1265"/>
                </a:cubicBezTo>
                <a:cubicBezTo>
                  <a:pt x="585" y="1281"/>
                  <a:pt x="590" y="1298"/>
                  <a:pt x="596" y="1315"/>
                </a:cubicBezTo>
                <a:cubicBezTo>
                  <a:pt x="612" y="1358"/>
                  <a:pt x="635" y="1401"/>
                  <a:pt x="668" y="1443"/>
                </a:cubicBezTo>
                <a:cubicBezTo>
                  <a:pt x="679" y="1459"/>
                  <a:pt x="692" y="1474"/>
                  <a:pt x="706" y="1488"/>
                </a:cubicBezTo>
                <a:cubicBezTo>
                  <a:pt x="744" y="1530"/>
                  <a:pt x="790" y="1568"/>
                  <a:pt x="841" y="1601"/>
                </a:cubicBezTo>
                <a:cubicBezTo>
                  <a:pt x="917" y="1651"/>
                  <a:pt x="1005" y="1693"/>
                  <a:pt x="1101" y="1724"/>
                </a:cubicBezTo>
                <a:cubicBezTo>
                  <a:pt x="1121" y="1731"/>
                  <a:pt x="1142" y="1737"/>
                  <a:pt x="1163" y="1743"/>
                </a:cubicBezTo>
                <a:cubicBezTo>
                  <a:pt x="1286" y="1778"/>
                  <a:pt x="1420" y="1797"/>
                  <a:pt x="1557" y="1799"/>
                </a:cubicBezTo>
                <a:cubicBezTo>
                  <a:pt x="1566" y="1799"/>
                  <a:pt x="1575" y="1800"/>
                  <a:pt x="1585" y="1800"/>
                </a:cubicBezTo>
                <a:cubicBezTo>
                  <a:pt x="1596" y="1800"/>
                  <a:pt x="1608" y="1799"/>
                  <a:pt x="1620" y="1799"/>
                </a:cubicBezTo>
                <a:cubicBezTo>
                  <a:pt x="1752" y="1796"/>
                  <a:pt x="1886" y="1777"/>
                  <a:pt x="2014" y="1741"/>
                </a:cubicBezTo>
                <a:cubicBezTo>
                  <a:pt x="2015" y="1741"/>
                  <a:pt x="2016" y="1740"/>
                  <a:pt x="2016" y="1740"/>
                </a:cubicBezTo>
                <a:cubicBezTo>
                  <a:pt x="2037" y="1734"/>
                  <a:pt x="2057" y="1728"/>
                  <a:pt x="2076" y="1721"/>
                </a:cubicBezTo>
                <a:cubicBezTo>
                  <a:pt x="2177" y="1687"/>
                  <a:pt x="2265" y="1644"/>
                  <a:pt x="2338" y="1594"/>
                </a:cubicBezTo>
                <a:cubicBezTo>
                  <a:pt x="2392" y="1558"/>
                  <a:pt x="2438" y="1518"/>
                  <a:pt x="2476" y="1476"/>
                </a:cubicBezTo>
                <a:cubicBezTo>
                  <a:pt x="2521" y="1425"/>
                  <a:pt x="2554" y="1371"/>
                  <a:pt x="2575" y="1316"/>
                </a:cubicBezTo>
                <a:cubicBezTo>
                  <a:pt x="2581" y="1299"/>
                  <a:pt x="2586" y="1282"/>
                  <a:pt x="2590" y="1265"/>
                </a:cubicBezTo>
                <a:cubicBezTo>
                  <a:pt x="3118" y="1265"/>
                  <a:pt x="3118" y="1265"/>
                  <a:pt x="3118" y="1265"/>
                </a:cubicBezTo>
                <a:cubicBezTo>
                  <a:pt x="3118" y="1397"/>
                  <a:pt x="3118" y="1397"/>
                  <a:pt x="3118" y="1397"/>
                </a:cubicBezTo>
                <a:lnTo>
                  <a:pt x="3451" y="1075"/>
                </a:lnTo>
                <a:close/>
                <a:moveTo>
                  <a:pt x="296" y="1195"/>
                </a:moveTo>
                <a:cubicBezTo>
                  <a:pt x="123" y="1195"/>
                  <a:pt x="123" y="1195"/>
                  <a:pt x="123" y="1195"/>
                </a:cubicBezTo>
                <a:cubicBezTo>
                  <a:pt x="123" y="1154"/>
                  <a:pt x="123" y="1154"/>
                  <a:pt x="123" y="1154"/>
                </a:cubicBezTo>
                <a:cubicBezTo>
                  <a:pt x="188" y="1154"/>
                  <a:pt x="188" y="1154"/>
                  <a:pt x="188" y="1154"/>
                </a:cubicBezTo>
                <a:cubicBezTo>
                  <a:pt x="188" y="1005"/>
                  <a:pt x="188" y="1005"/>
                  <a:pt x="188" y="1005"/>
                </a:cubicBezTo>
                <a:cubicBezTo>
                  <a:pt x="135" y="1028"/>
                  <a:pt x="135" y="1028"/>
                  <a:pt x="135" y="1028"/>
                </a:cubicBezTo>
                <a:cubicBezTo>
                  <a:pt x="118" y="991"/>
                  <a:pt x="118" y="991"/>
                  <a:pt x="118" y="991"/>
                </a:cubicBezTo>
                <a:cubicBezTo>
                  <a:pt x="201" y="956"/>
                  <a:pt x="201" y="956"/>
                  <a:pt x="201" y="956"/>
                </a:cubicBezTo>
                <a:cubicBezTo>
                  <a:pt x="231" y="956"/>
                  <a:pt x="231" y="956"/>
                  <a:pt x="231" y="956"/>
                </a:cubicBezTo>
                <a:cubicBezTo>
                  <a:pt x="231" y="1154"/>
                  <a:pt x="231" y="1154"/>
                  <a:pt x="231" y="1154"/>
                </a:cubicBezTo>
                <a:cubicBezTo>
                  <a:pt x="296" y="1154"/>
                  <a:pt x="296" y="1154"/>
                  <a:pt x="296" y="1154"/>
                </a:cubicBezTo>
                <a:lnTo>
                  <a:pt x="296" y="1195"/>
                </a:lnTo>
                <a:close/>
                <a:moveTo>
                  <a:pt x="447" y="1197"/>
                </a:moveTo>
                <a:cubicBezTo>
                  <a:pt x="377" y="1197"/>
                  <a:pt x="365" y="1127"/>
                  <a:pt x="365" y="1074"/>
                </a:cubicBezTo>
                <a:cubicBezTo>
                  <a:pt x="365" y="1022"/>
                  <a:pt x="378" y="953"/>
                  <a:pt x="447" y="953"/>
                </a:cubicBezTo>
                <a:cubicBezTo>
                  <a:pt x="517" y="953"/>
                  <a:pt x="530" y="1022"/>
                  <a:pt x="530" y="1074"/>
                </a:cubicBezTo>
                <a:cubicBezTo>
                  <a:pt x="530" y="1127"/>
                  <a:pt x="517" y="1197"/>
                  <a:pt x="447" y="1197"/>
                </a:cubicBezTo>
                <a:close/>
                <a:moveTo>
                  <a:pt x="693" y="1351"/>
                </a:moveTo>
                <a:cubicBezTo>
                  <a:pt x="678" y="1332"/>
                  <a:pt x="666" y="1313"/>
                  <a:pt x="655" y="1294"/>
                </a:cubicBezTo>
                <a:cubicBezTo>
                  <a:pt x="645" y="1278"/>
                  <a:pt x="637" y="1261"/>
                  <a:pt x="630" y="1245"/>
                </a:cubicBezTo>
                <a:cubicBezTo>
                  <a:pt x="630" y="1201"/>
                  <a:pt x="630" y="1201"/>
                  <a:pt x="630" y="1201"/>
                </a:cubicBezTo>
                <a:cubicBezTo>
                  <a:pt x="635" y="1213"/>
                  <a:pt x="641" y="1225"/>
                  <a:pt x="648" y="1237"/>
                </a:cubicBezTo>
                <a:cubicBezTo>
                  <a:pt x="651" y="1243"/>
                  <a:pt x="654" y="1249"/>
                  <a:pt x="658" y="1255"/>
                </a:cubicBezTo>
                <a:cubicBezTo>
                  <a:pt x="658" y="1177"/>
                  <a:pt x="658" y="1177"/>
                  <a:pt x="658" y="1177"/>
                </a:cubicBezTo>
                <a:cubicBezTo>
                  <a:pt x="658" y="1090"/>
                  <a:pt x="658" y="1090"/>
                  <a:pt x="658" y="1090"/>
                </a:cubicBezTo>
                <a:cubicBezTo>
                  <a:pt x="654" y="1087"/>
                  <a:pt x="650" y="1084"/>
                  <a:pt x="646" y="1080"/>
                </a:cubicBezTo>
                <a:cubicBezTo>
                  <a:pt x="646" y="1080"/>
                  <a:pt x="646" y="1080"/>
                  <a:pt x="646" y="1080"/>
                </a:cubicBezTo>
                <a:cubicBezTo>
                  <a:pt x="642" y="1077"/>
                  <a:pt x="638" y="1073"/>
                  <a:pt x="634" y="1070"/>
                </a:cubicBezTo>
                <a:cubicBezTo>
                  <a:pt x="630" y="1032"/>
                  <a:pt x="630" y="1032"/>
                  <a:pt x="630" y="1032"/>
                </a:cubicBezTo>
                <a:cubicBezTo>
                  <a:pt x="628" y="1016"/>
                  <a:pt x="628" y="1016"/>
                  <a:pt x="628" y="1016"/>
                </a:cubicBezTo>
                <a:cubicBezTo>
                  <a:pt x="638" y="1025"/>
                  <a:pt x="653" y="1037"/>
                  <a:pt x="664" y="1046"/>
                </a:cubicBezTo>
                <a:cubicBezTo>
                  <a:pt x="670" y="1054"/>
                  <a:pt x="675" y="1062"/>
                  <a:pt x="681" y="1070"/>
                </a:cubicBezTo>
                <a:cubicBezTo>
                  <a:pt x="681" y="1113"/>
                  <a:pt x="681" y="1113"/>
                  <a:pt x="681" y="1113"/>
                </a:cubicBezTo>
                <a:cubicBezTo>
                  <a:pt x="681" y="1205"/>
                  <a:pt x="681" y="1205"/>
                  <a:pt x="681" y="1205"/>
                </a:cubicBezTo>
                <a:cubicBezTo>
                  <a:pt x="681" y="1291"/>
                  <a:pt x="681" y="1291"/>
                  <a:pt x="681" y="1291"/>
                </a:cubicBezTo>
                <a:cubicBezTo>
                  <a:pt x="685" y="1296"/>
                  <a:pt x="689" y="1301"/>
                  <a:pt x="693" y="1306"/>
                </a:cubicBezTo>
                <a:cubicBezTo>
                  <a:pt x="703" y="1319"/>
                  <a:pt x="713" y="1331"/>
                  <a:pt x="724" y="1343"/>
                </a:cubicBezTo>
                <a:cubicBezTo>
                  <a:pt x="724" y="1388"/>
                  <a:pt x="724" y="1388"/>
                  <a:pt x="724" y="1388"/>
                </a:cubicBezTo>
                <a:cubicBezTo>
                  <a:pt x="713" y="1376"/>
                  <a:pt x="703" y="1364"/>
                  <a:pt x="693" y="1351"/>
                </a:cubicBezTo>
                <a:close/>
                <a:moveTo>
                  <a:pt x="816" y="1473"/>
                </a:moveTo>
                <a:cubicBezTo>
                  <a:pt x="800" y="1460"/>
                  <a:pt x="784" y="1447"/>
                  <a:pt x="769" y="1433"/>
                </a:cubicBezTo>
                <a:cubicBezTo>
                  <a:pt x="768" y="1388"/>
                  <a:pt x="768" y="1388"/>
                  <a:pt x="768" y="1388"/>
                </a:cubicBezTo>
                <a:cubicBezTo>
                  <a:pt x="783" y="1402"/>
                  <a:pt x="799" y="1415"/>
                  <a:pt x="815" y="1427"/>
                </a:cubicBezTo>
                <a:cubicBezTo>
                  <a:pt x="818" y="1430"/>
                  <a:pt x="821" y="1432"/>
                  <a:pt x="824" y="1434"/>
                </a:cubicBezTo>
                <a:cubicBezTo>
                  <a:pt x="823" y="1333"/>
                  <a:pt x="823" y="1333"/>
                  <a:pt x="823" y="1333"/>
                </a:cubicBezTo>
                <a:cubicBezTo>
                  <a:pt x="823" y="1322"/>
                  <a:pt x="823" y="1322"/>
                  <a:pt x="823" y="1322"/>
                </a:cubicBezTo>
                <a:cubicBezTo>
                  <a:pt x="823" y="1268"/>
                  <a:pt x="823" y="1268"/>
                  <a:pt x="823" y="1268"/>
                </a:cubicBezTo>
                <a:cubicBezTo>
                  <a:pt x="810" y="1265"/>
                  <a:pt x="792" y="1260"/>
                  <a:pt x="778" y="1257"/>
                </a:cubicBezTo>
                <a:cubicBezTo>
                  <a:pt x="776" y="1248"/>
                  <a:pt x="776" y="1248"/>
                  <a:pt x="776" y="1248"/>
                </a:cubicBezTo>
                <a:cubicBezTo>
                  <a:pt x="768" y="1218"/>
                  <a:pt x="768" y="1218"/>
                  <a:pt x="768" y="1218"/>
                </a:cubicBezTo>
                <a:cubicBezTo>
                  <a:pt x="767" y="1212"/>
                  <a:pt x="767" y="1212"/>
                  <a:pt x="767" y="1212"/>
                </a:cubicBezTo>
                <a:cubicBezTo>
                  <a:pt x="764" y="1204"/>
                  <a:pt x="764" y="1204"/>
                  <a:pt x="764" y="1204"/>
                </a:cubicBezTo>
                <a:cubicBezTo>
                  <a:pt x="785" y="1210"/>
                  <a:pt x="814" y="1217"/>
                  <a:pt x="835" y="1222"/>
                </a:cubicBezTo>
                <a:cubicBezTo>
                  <a:pt x="844" y="1229"/>
                  <a:pt x="853" y="1235"/>
                  <a:pt x="862" y="1241"/>
                </a:cubicBezTo>
                <a:cubicBezTo>
                  <a:pt x="862" y="1291"/>
                  <a:pt x="862" y="1291"/>
                  <a:pt x="862" y="1291"/>
                </a:cubicBezTo>
                <a:cubicBezTo>
                  <a:pt x="863" y="1360"/>
                  <a:pt x="863" y="1360"/>
                  <a:pt x="863" y="1360"/>
                </a:cubicBezTo>
                <a:cubicBezTo>
                  <a:pt x="863" y="1462"/>
                  <a:pt x="863" y="1462"/>
                  <a:pt x="863" y="1462"/>
                </a:cubicBezTo>
                <a:cubicBezTo>
                  <a:pt x="883" y="1475"/>
                  <a:pt x="905" y="1489"/>
                  <a:pt x="927" y="1501"/>
                </a:cubicBezTo>
                <a:cubicBezTo>
                  <a:pt x="927" y="1546"/>
                  <a:pt x="927" y="1546"/>
                  <a:pt x="927" y="1546"/>
                </a:cubicBezTo>
                <a:cubicBezTo>
                  <a:pt x="888" y="1523"/>
                  <a:pt x="850" y="1499"/>
                  <a:pt x="816" y="1473"/>
                </a:cubicBezTo>
                <a:close/>
                <a:moveTo>
                  <a:pt x="1172" y="1585"/>
                </a:moveTo>
                <a:cubicBezTo>
                  <a:pt x="1168" y="1596"/>
                  <a:pt x="1163" y="1604"/>
                  <a:pt x="1157" y="1611"/>
                </a:cubicBezTo>
                <a:cubicBezTo>
                  <a:pt x="1141" y="1628"/>
                  <a:pt x="1119" y="1632"/>
                  <a:pt x="1096" y="1627"/>
                </a:cubicBezTo>
                <a:cubicBezTo>
                  <a:pt x="1063" y="1619"/>
                  <a:pt x="1028" y="1592"/>
                  <a:pt x="1010" y="1557"/>
                </a:cubicBezTo>
                <a:cubicBezTo>
                  <a:pt x="1006" y="1548"/>
                  <a:pt x="987" y="1483"/>
                  <a:pt x="988" y="1427"/>
                </a:cubicBezTo>
                <a:cubicBezTo>
                  <a:pt x="989" y="1406"/>
                  <a:pt x="992" y="1385"/>
                  <a:pt x="1001" y="1371"/>
                </a:cubicBezTo>
                <a:cubicBezTo>
                  <a:pt x="1014" y="1348"/>
                  <a:pt x="1039" y="1338"/>
                  <a:pt x="1082" y="1351"/>
                </a:cubicBezTo>
                <a:cubicBezTo>
                  <a:pt x="1127" y="1368"/>
                  <a:pt x="1152" y="1398"/>
                  <a:pt x="1166" y="1431"/>
                </a:cubicBezTo>
                <a:cubicBezTo>
                  <a:pt x="1167" y="1434"/>
                  <a:pt x="1168" y="1437"/>
                  <a:pt x="1169" y="1439"/>
                </a:cubicBezTo>
                <a:cubicBezTo>
                  <a:pt x="1176" y="1458"/>
                  <a:pt x="1179" y="1476"/>
                  <a:pt x="1181" y="1494"/>
                </a:cubicBezTo>
                <a:cubicBezTo>
                  <a:pt x="1184" y="1543"/>
                  <a:pt x="1173" y="1584"/>
                  <a:pt x="1172" y="1585"/>
                </a:cubicBezTo>
                <a:close/>
                <a:moveTo>
                  <a:pt x="1270" y="1671"/>
                </a:moveTo>
                <a:cubicBezTo>
                  <a:pt x="1270" y="1627"/>
                  <a:pt x="1270" y="1627"/>
                  <a:pt x="1270" y="1627"/>
                </a:cubicBezTo>
                <a:cubicBezTo>
                  <a:pt x="1298" y="1633"/>
                  <a:pt x="1327" y="1638"/>
                  <a:pt x="1356" y="1643"/>
                </a:cubicBezTo>
                <a:cubicBezTo>
                  <a:pt x="1356" y="1528"/>
                  <a:pt x="1356" y="1528"/>
                  <a:pt x="1356" y="1528"/>
                </a:cubicBezTo>
                <a:cubicBezTo>
                  <a:pt x="1355" y="1477"/>
                  <a:pt x="1355" y="1477"/>
                  <a:pt x="1355" y="1477"/>
                </a:cubicBezTo>
                <a:cubicBezTo>
                  <a:pt x="1335" y="1481"/>
                  <a:pt x="1307" y="1486"/>
                  <a:pt x="1286" y="1489"/>
                </a:cubicBezTo>
                <a:cubicBezTo>
                  <a:pt x="1270" y="1456"/>
                  <a:pt x="1270" y="1456"/>
                  <a:pt x="1270" y="1456"/>
                </a:cubicBezTo>
                <a:cubicBezTo>
                  <a:pt x="1264" y="1444"/>
                  <a:pt x="1264" y="1444"/>
                  <a:pt x="1264" y="1444"/>
                </a:cubicBezTo>
                <a:cubicBezTo>
                  <a:pt x="1297" y="1439"/>
                  <a:pt x="1340" y="1431"/>
                  <a:pt x="1373" y="1425"/>
                </a:cubicBezTo>
                <a:cubicBezTo>
                  <a:pt x="1386" y="1427"/>
                  <a:pt x="1399" y="1429"/>
                  <a:pt x="1412" y="1430"/>
                </a:cubicBezTo>
                <a:cubicBezTo>
                  <a:pt x="1413" y="1477"/>
                  <a:pt x="1413" y="1477"/>
                  <a:pt x="1413" y="1477"/>
                </a:cubicBezTo>
                <a:cubicBezTo>
                  <a:pt x="1413" y="1534"/>
                  <a:pt x="1413" y="1534"/>
                  <a:pt x="1413" y="1534"/>
                </a:cubicBezTo>
                <a:cubicBezTo>
                  <a:pt x="1413" y="1651"/>
                  <a:pt x="1413" y="1651"/>
                  <a:pt x="1413" y="1651"/>
                </a:cubicBezTo>
                <a:cubicBezTo>
                  <a:pt x="1442" y="1654"/>
                  <a:pt x="1472" y="1657"/>
                  <a:pt x="1501" y="1659"/>
                </a:cubicBezTo>
                <a:cubicBezTo>
                  <a:pt x="1501" y="1703"/>
                  <a:pt x="1501" y="1703"/>
                  <a:pt x="1501" y="1703"/>
                </a:cubicBezTo>
                <a:cubicBezTo>
                  <a:pt x="1422" y="1698"/>
                  <a:pt x="1345" y="1687"/>
                  <a:pt x="1270" y="1671"/>
                </a:cubicBezTo>
                <a:close/>
                <a:moveTo>
                  <a:pt x="1625" y="1693"/>
                </a:moveTo>
                <a:cubicBezTo>
                  <a:pt x="1623" y="1692"/>
                  <a:pt x="1622" y="1691"/>
                  <a:pt x="1620" y="1689"/>
                </a:cubicBezTo>
                <a:cubicBezTo>
                  <a:pt x="1580" y="1654"/>
                  <a:pt x="1577" y="1586"/>
                  <a:pt x="1583" y="1542"/>
                </a:cubicBezTo>
                <a:cubicBezTo>
                  <a:pt x="1584" y="1534"/>
                  <a:pt x="1586" y="1526"/>
                  <a:pt x="1587" y="1519"/>
                </a:cubicBezTo>
                <a:cubicBezTo>
                  <a:pt x="1591" y="1506"/>
                  <a:pt x="1596" y="1495"/>
                  <a:pt x="1602" y="1485"/>
                </a:cubicBezTo>
                <a:cubicBezTo>
                  <a:pt x="1628" y="1446"/>
                  <a:pt x="1672" y="1442"/>
                  <a:pt x="1695" y="1440"/>
                </a:cubicBezTo>
                <a:cubicBezTo>
                  <a:pt x="1737" y="1438"/>
                  <a:pt x="1768" y="1449"/>
                  <a:pt x="1786" y="1475"/>
                </a:cubicBezTo>
                <a:cubicBezTo>
                  <a:pt x="1797" y="1489"/>
                  <a:pt x="1804" y="1507"/>
                  <a:pt x="1807" y="1530"/>
                </a:cubicBezTo>
                <a:cubicBezTo>
                  <a:pt x="1807" y="1530"/>
                  <a:pt x="1808" y="1530"/>
                  <a:pt x="1808" y="1531"/>
                </a:cubicBezTo>
                <a:cubicBezTo>
                  <a:pt x="1834" y="1705"/>
                  <a:pt x="1690" y="1741"/>
                  <a:pt x="1625" y="1693"/>
                </a:cubicBezTo>
                <a:close/>
                <a:moveTo>
                  <a:pt x="2080" y="1636"/>
                </a:moveTo>
                <a:cubicBezTo>
                  <a:pt x="2068" y="1640"/>
                  <a:pt x="2055" y="1644"/>
                  <a:pt x="2042" y="1648"/>
                </a:cubicBezTo>
                <a:cubicBezTo>
                  <a:pt x="2034" y="1650"/>
                  <a:pt x="2027" y="1652"/>
                  <a:pt x="2020" y="1654"/>
                </a:cubicBezTo>
                <a:cubicBezTo>
                  <a:pt x="1982" y="1664"/>
                  <a:pt x="1945" y="1673"/>
                  <a:pt x="1907" y="1680"/>
                </a:cubicBezTo>
                <a:cubicBezTo>
                  <a:pt x="1907" y="1635"/>
                  <a:pt x="1907" y="1635"/>
                  <a:pt x="1907" y="1635"/>
                </a:cubicBezTo>
                <a:cubicBezTo>
                  <a:pt x="1936" y="1629"/>
                  <a:pt x="1966" y="1623"/>
                  <a:pt x="1996" y="1616"/>
                </a:cubicBezTo>
                <a:cubicBezTo>
                  <a:pt x="1995" y="1495"/>
                  <a:pt x="1995" y="1495"/>
                  <a:pt x="1995" y="1495"/>
                </a:cubicBezTo>
                <a:cubicBezTo>
                  <a:pt x="1995" y="1450"/>
                  <a:pt x="1995" y="1450"/>
                  <a:pt x="1995" y="1450"/>
                </a:cubicBezTo>
                <a:cubicBezTo>
                  <a:pt x="1974" y="1463"/>
                  <a:pt x="1945" y="1479"/>
                  <a:pt x="1923" y="1491"/>
                </a:cubicBezTo>
                <a:cubicBezTo>
                  <a:pt x="1901" y="1457"/>
                  <a:pt x="1901" y="1457"/>
                  <a:pt x="1901" y="1457"/>
                </a:cubicBezTo>
                <a:cubicBezTo>
                  <a:pt x="1900" y="1455"/>
                  <a:pt x="1900" y="1455"/>
                  <a:pt x="1900" y="1455"/>
                </a:cubicBezTo>
                <a:cubicBezTo>
                  <a:pt x="1934" y="1436"/>
                  <a:pt x="1979" y="1410"/>
                  <a:pt x="2013" y="1391"/>
                </a:cubicBezTo>
                <a:cubicBezTo>
                  <a:pt x="2022" y="1388"/>
                  <a:pt x="2032" y="1386"/>
                  <a:pt x="2041" y="1383"/>
                </a:cubicBezTo>
                <a:cubicBezTo>
                  <a:pt x="2045" y="1382"/>
                  <a:pt x="2049" y="1381"/>
                  <a:pt x="2053" y="1380"/>
                </a:cubicBezTo>
                <a:cubicBezTo>
                  <a:pt x="2053" y="1419"/>
                  <a:pt x="2053" y="1419"/>
                  <a:pt x="2053" y="1419"/>
                </a:cubicBezTo>
                <a:cubicBezTo>
                  <a:pt x="2053" y="1478"/>
                  <a:pt x="2053" y="1478"/>
                  <a:pt x="2053" y="1478"/>
                </a:cubicBezTo>
                <a:cubicBezTo>
                  <a:pt x="2053" y="1600"/>
                  <a:pt x="2053" y="1600"/>
                  <a:pt x="2053" y="1600"/>
                </a:cubicBezTo>
                <a:cubicBezTo>
                  <a:pt x="2062" y="1597"/>
                  <a:pt x="2071" y="1594"/>
                  <a:pt x="2080" y="1591"/>
                </a:cubicBezTo>
                <a:cubicBezTo>
                  <a:pt x="2099" y="1585"/>
                  <a:pt x="2118" y="1579"/>
                  <a:pt x="2137" y="1572"/>
                </a:cubicBezTo>
                <a:cubicBezTo>
                  <a:pt x="2137" y="1617"/>
                  <a:pt x="2137" y="1617"/>
                  <a:pt x="2137" y="1617"/>
                </a:cubicBezTo>
                <a:cubicBezTo>
                  <a:pt x="2118" y="1623"/>
                  <a:pt x="2100" y="1630"/>
                  <a:pt x="2080" y="1636"/>
                </a:cubicBezTo>
                <a:close/>
                <a:moveTo>
                  <a:pt x="2357" y="1506"/>
                </a:moveTo>
                <a:cubicBezTo>
                  <a:pt x="2313" y="1536"/>
                  <a:pt x="2263" y="1563"/>
                  <a:pt x="2208" y="1588"/>
                </a:cubicBezTo>
                <a:cubicBezTo>
                  <a:pt x="2208" y="1543"/>
                  <a:pt x="2208" y="1543"/>
                  <a:pt x="2208" y="1543"/>
                </a:cubicBezTo>
                <a:cubicBezTo>
                  <a:pt x="2233" y="1532"/>
                  <a:pt x="2257" y="1520"/>
                  <a:pt x="2280" y="1508"/>
                </a:cubicBezTo>
                <a:cubicBezTo>
                  <a:pt x="2280" y="1380"/>
                  <a:pt x="2280" y="1380"/>
                  <a:pt x="2280" y="1380"/>
                </a:cubicBezTo>
                <a:cubicBezTo>
                  <a:pt x="2280" y="1342"/>
                  <a:pt x="2280" y="1342"/>
                  <a:pt x="2280" y="1342"/>
                </a:cubicBezTo>
                <a:cubicBezTo>
                  <a:pt x="2263" y="1359"/>
                  <a:pt x="2239" y="1380"/>
                  <a:pt x="2222" y="1396"/>
                </a:cubicBezTo>
                <a:cubicBezTo>
                  <a:pt x="2202" y="1364"/>
                  <a:pt x="2202" y="1364"/>
                  <a:pt x="2202" y="1364"/>
                </a:cubicBezTo>
                <a:cubicBezTo>
                  <a:pt x="2208" y="1359"/>
                  <a:pt x="2214" y="1354"/>
                  <a:pt x="2220" y="1349"/>
                </a:cubicBezTo>
                <a:cubicBezTo>
                  <a:pt x="2244" y="1327"/>
                  <a:pt x="2272" y="1301"/>
                  <a:pt x="2294" y="1280"/>
                </a:cubicBezTo>
                <a:cubicBezTo>
                  <a:pt x="2304" y="1274"/>
                  <a:pt x="2314" y="1268"/>
                  <a:pt x="2324" y="1262"/>
                </a:cubicBezTo>
                <a:cubicBezTo>
                  <a:pt x="2324" y="1284"/>
                  <a:pt x="2324" y="1284"/>
                  <a:pt x="2324" y="1284"/>
                </a:cubicBezTo>
                <a:cubicBezTo>
                  <a:pt x="2324" y="1353"/>
                  <a:pt x="2324" y="1353"/>
                  <a:pt x="2324" y="1353"/>
                </a:cubicBezTo>
                <a:cubicBezTo>
                  <a:pt x="2324" y="1483"/>
                  <a:pt x="2324" y="1483"/>
                  <a:pt x="2324" y="1483"/>
                </a:cubicBezTo>
                <a:cubicBezTo>
                  <a:pt x="2337" y="1475"/>
                  <a:pt x="2349" y="1467"/>
                  <a:pt x="2361" y="1459"/>
                </a:cubicBezTo>
                <a:cubicBezTo>
                  <a:pt x="2369" y="1453"/>
                  <a:pt x="2378" y="1448"/>
                  <a:pt x="2386" y="1442"/>
                </a:cubicBezTo>
                <a:cubicBezTo>
                  <a:pt x="2386" y="1486"/>
                  <a:pt x="2386" y="1486"/>
                  <a:pt x="2386" y="1486"/>
                </a:cubicBezTo>
                <a:cubicBezTo>
                  <a:pt x="2376" y="1493"/>
                  <a:pt x="2367" y="1500"/>
                  <a:pt x="2357" y="1506"/>
                </a:cubicBezTo>
                <a:close/>
                <a:moveTo>
                  <a:pt x="2534" y="1312"/>
                </a:moveTo>
                <a:cubicBezTo>
                  <a:pt x="2527" y="1345"/>
                  <a:pt x="2516" y="1369"/>
                  <a:pt x="2503" y="1386"/>
                </a:cubicBezTo>
                <a:cubicBezTo>
                  <a:pt x="2490" y="1405"/>
                  <a:pt x="2476" y="1414"/>
                  <a:pt x="2465" y="1413"/>
                </a:cubicBezTo>
                <a:cubicBezTo>
                  <a:pt x="2456" y="1413"/>
                  <a:pt x="2447" y="1403"/>
                  <a:pt x="2441" y="1386"/>
                </a:cubicBezTo>
                <a:cubicBezTo>
                  <a:pt x="2432" y="1358"/>
                  <a:pt x="2429" y="1314"/>
                  <a:pt x="2436" y="1266"/>
                </a:cubicBezTo>
                <a:cubicBezTo>
                  <a:pt x="2441" y="1228"/>
                  <a:pt x="2453" y="1189"/>
                  <a:pt x="2473" y="1155"/>
                </a:cubicBezTo>
                <a:cubicBezTo>
                  <a:pt x="2480" y="1144"/>
                  <a:pt x="2487" y="1134"/>
                  <a:pt x="2495" y="1124"/>
                </a:cubicBezTo>
                <a:cubicBezTo>
                  <a:pt x="2512" y="1107"/>
                  <a:pt x="2523" y="1102"/>
                  <a:pt x="2531" y="1109"/>
                </a:cubicBezTo>
                <a:cubicBezTo>
                  <a:pt x="2531" y="1110"/>
                  <a:pt x="2532" y="1111"/>
                  <a:pt x="2532" y="1111"/>
                </a:cubicBezTo>
                <a:cubicBezTo>
                  <a:pt x="2532" y="1111"/>
                  <a:pt x="2532" y="1111"/>
                  <a:pt x="2532" y="1111"/>
                </a:cubicBezTo>
                <a:cubicBezTo>
                  <a:pt x="2549" y="1135"/>
                  <a:pt x="2549" y="1246"/>
                  <a:pt x="2534" y="1312"/>
                </a:cubicBezTo>
                <a:close/>
                <a:moveTo>
                  <a:pt x="2737" y="1197"/>
                </a:moveTo>
                <a:cubicBezTo>
                  <a:pt x="2667" y="1197"/>
                  <a:pt x="2654" y="1127"/>
                  <a:pt x="2654" y="1074"/>
                </a:cubicBezTo>
                <a:cubicBezTo>
                  <a:pt x="2654" y="1022"/>
                  <a:pt x="2668" y="953"/>
                  <a:pt x="2737" y="953"/>
                </a:cubicBezTo>
                <a:cubicBezTo>
                  <a:pt x="2806" y="953"/>
                  <a:pt x="2819" y="1022"/>
                  <a:pt x="2819" y="1074"/>
                </a:cubicBezTo>
                <a:cubicBezTo>
                  <a:pt x="2819" y="1127"/>
                  <a:pt x="2807" y="1197"/>
                  <a:pt x="2737" y="1197"/>
                </a:cubicBezTo>
                <a:close/>
                <a:moveTo>
                  <a:pt x="3062" y="1195"/>
                </a:moveTo>
                <a:cubicBezTo>
                  <a:pt x="2889" y="1195"/>
                  <a:pt x="2889" y="1195"/>
                  <a:pt x="2889" y="1195"/>
                </a:cubicBezTo>
                <a:cubicBezTo>
                  <a:pt x="2889" y="1154"/>
                  <a:pt x="2889" y="1154"/>
                  <a:pt x="2889" y="1154"/>
                </a:cubicBezTo>
                <a:cubicBezTo>
                  <a:pt x="2954" y="1154"/>
                  <a:pt x="2954" y="1154"/>
                  <a:pt x="2954" y="1154"/>
                </a:cubicBezTo>
                <a:cubicBezTo>
                  <a:pt x="2954" y="1005"/>
                  <a:pt x="2954" y="1005"/>
                  <a:pt x="2954" y="1005"/>
                </a:cubicBezTo>
                <a:cubicBezTo>
                  <a:pt x="2902" y="1028"/>
                  <a:pt x="2902" y="1028"/>
                  <a:pt x="2902" y="1028"/>
                </a:cubicBezTo>
                <a:cubicBezTo>
                  <a:pt x="2885" y="991"/>
                  <a:pt x="2885" y="991"/>
                  <a:pt x="2885" y="991"/>
                </a:cubicBezTo>
                <a:cubicBezTo>
                  <a:pt x="2967" y="956"/>
                  <a:pt x="2967" y="956"/>
                  <a:pt x="2967" y="956"/>
                </a:cubicBezTo>
                <a:cubicBezTo>
                  <a:pt x="2997" y="956"/>
                  <a:pt x="2997" y="956"/>
                  <a:pt x="2997" y="956"/>
                </a:cubicBezTo>
                <a:cubicBezTo>
                  <a:pt x="2997" y="1154"/>
                  <a:pt x="2997" y="1154"/>
                  <a:pt x="2997" y="1154"/>
                </a:cubicBezTo>
                <a:cubicBezTo>
                  <a:pt x="3062" y="1154"/>
                  <a:pt x="3062" y="1154"/>
                  <a:pt x="3062" y="1154"/>
                </a:cubicBezTo>
                <a:lnTo>
                  <a:pt x="3062" y="1195"/>
                </a:lnTo>
                <a:close/>
                <a:moveTo>
                  <a:pt x="1111" y="1423"/>
                </a:moveTo>
                <a:cubicBezTo>
                  <a:pt x="1108" y="1419"/>
                  <a:pt x="1106" y="1415"/>
                  <a:pt x="1103" y="1412"/>
                </a:cubicBezTo>
                <a:cubicBezTo>
                  <a:pt x="1092" y="1397"/>
                  <a:pt x="1078" y="1390"/>
                  <a:pt x="1062" y="1395"/>
                </a:cubicBezTo>
                <a:cubicBezTo>
                  <a:pt x="1061" y="1395"/>
                  <a:pt x="1060" y="1395"/>
                  <a:pt x="1059" y="1396"/>
                </a:cubicBezTo>
                <a:cubicBezTo>
                  <a:pt x="1045" y="1402"/>
                  <a:pt x="1039" y="1425"/>
                  <a:pt x="1038" y="1448"/>
                </a:cubicBezTo>
                <a:cubicBezTo>
                  <a:pt x="1036" y="1472"/>
                  <a:pt x="1038" y="1496"/>
                  <a:pt x="1038" y="1498"/>
                </a:cubicBezTo>
                <a:cubicBezTo>
                  <a:pt x="1046" y="1564"/>
                  <a:pt x="1073" y="1575"/>
                  <a:pt x="1082" y="1578"/>
                </a:cubicBezTo>
                <a:cubicBezTo>
                  <a:pt x="1087" y="1580"/>
                  <a:pt x="1092" y="1581"/>
                  <a:pt x="1097" y="1580"/>
                </a:cubicBezTo>
                <a:cubicBezTo>
                  <a:pt x="1105" y="1579"/>
                  <a:pt x="1112" y="1575"/>
                  <a:pt x="1117" y="1566"/>
                </a:cubicBezTo>
                <a:cubicBezTo>
                  <a:pt x="1129" y="1544"/>
                  <a:pt x="1132" y="1511"/>
                  <a:pt x="1128" y="1480"/>
                </a:cubicBezTo>
                <a:cubicBezTo>
                  <a:pt x="1125" y="1459"/>
                  <a:pt x="1119" y="1439"/>
                  <a:pt x="1111" y="1423"/>
                </a:cubicBezTo>
                <a:close/>
                <a:moveTo>
                  <a:pt x="2509" y="1164"/>
                </a:moveTo>
                <a:cubicBezTo>
                  <a:pt x="2502" y="1159"/>
                  <a:pt x="2480" y="1174"/>
                  <a:pt x="2472" y="1231"/>
                </a:cubicBezTo>
                <a:cubicBezTo>
                  <a:pt x="2469" y="1250"/>
                  <a:pt x="2467" y="1273"/>
                  <a:pt x="2468" y="1302"/>
                </a:cubicBezTo>
                <a:cubicBezTo>
                  <a:pt x="2469" y="1330"/>
                  <a:pt x="2474" y="1373"/>
                  <a:pt x="2495" y="1351"/>
                </a:cubicBezTo>
                <a:cubicBezTo>
                  <a:pt x="2521" y="1323"/>
                  <a:pt x="2525" y="1221"/>
                  <a:pt x="2516" y="1180"/>
                </a:cubicBezTo>
                <a:cubicBezTo>
                  <a:pt x="2514" y="1171"/>
                  <a:pt x="2512" y="1165"/>
                  <a:pt x="2509" y="1164"/>
                </a:cubicBezTo>
                <a:close/>
              </a:path>
            </a:pathLst>
          </a:custGeom>
          <a:solidFill>
            <a:schemeClr val="bg1"/>
          </a:solidFill>
          <a:ln>
            <a:noFill/>
          </a:ln>
        </p:spPr>
        <p:txBody>
          <a:bodyPr vert="horz" wrap="square" lIns="82305" tIns="41153" rIns="82305" bIns="41153" numCol="1" anchor="t" anchorCtr="0" compatLnSpc="1">
            <a:prstTxWarp prst="textNoShape">
              <a:avLst/>
            </a:prstTxWarp>
          </a:bodyPr>
          <a:lstStyle/>
          <a:p>
            <a:pPr defTabSz="932742"/>
            <a:endParaRPr lang="en-US" sz="1600">
              <a:ln>
                <a:solidFill>
                  <a:srgbClr val="FFFFFF">
                    <a:alpha val="0"/>
                  </a:srgbClr>
                </a:solidFill>
              </a:ln>
              <a:solidFill>
                <a:srgbClr val="505050"/>
              </a:solidFill>
            </a:endParaRPr>
          </a:p>
        </p:txBody>
      </p:sp>
      <p:sp>
        <p:nvSpPr>
          <p:cNvPr id="29" name="Rectangle 28"/>
          <p:cNvSpPr/>
          <p:nvPr/>
        </p:nvSpPr>
        <p:spPr bwMode="auto">
          <a:xfrm>
            <a:off x="7693279" y="2087252"/>
            <a:ext cx="3947048" cy="1253875"/>
          </a:xfrm>
          <a:prstGeom prst="rect">
            <a:avLst/>
          </a:prstGeom>
          <a:solidFill>
            <a:schemeClr val="accent5"/>
          </a:solidFill>
          <a:ln w="25400" cap="flat" cmpd="sng" algn="ctr">
            <a:noFill/>
            <a:prstDash val="solid"/>
            <a:headEnd type="none" w="med" len="med"/>
            <a:tailEnd type="none" w="med" len="med"/>
          </a:ln>
          <a:effectLst/>
        </p:spPr>
        <p:txBody>
          <a:bodyPr rot="0" spcFirstLastPara="0" vertOverflow="overflow" horzOverflow="overflow" vert="horz" wrap="square" lIns="162496" tIns="0" rIns="162496" bIns="32501" numCol="1" spcCol="0" rtlCol="0" fromWordArt="0" anchor="ctr" anchorCtr="0" forceAA="0" compatLnSpc="1">
            <a:prstTxWarp prst="textNoShape">
              <a:avLst/>
            </a:prstTxWarp>
            <a:noAutofit/>
          </a:bodyPr>
          <a:lstStyle/>
          <a:p>
            <a:pPr defTabSz="1624432" fontAlgn="base">
              <a:lnSpc>
                <a:spcPct val="90000"/>
              </a:lnSpc>
              <a:spcBef>
                <a:spcPct val="0"/>
              </a:spcBef>
              <a:spcAft>
                <a:spcPct val="0"/>
              </a:spcAft>
            </a:pPr>
            <a:r>
              <a:rPr lang="en-US" sz="2800" kern="0" dirty="0" smtClean="0">
                <a:gradFill>
                  <a:gsLst>
                    <a:gs pos="0">
                      <a:sysClr val="window" lastClr="FFFFFF"/>
                    </a:gs>
                    <a:gs pos="100000">
                      <a:sysClr val="window" lastClr="FFFFFF"/>
                    </a:gs>
                  </a:gsLst>
                  <a:lin ang="16200000" scaled="0"/>
                </a:gradFill>
                <a:latin typeface="Segoe UI Light"/>
              </a:rPr>
              <a:t>Single version of truth</a:t>
            </a:r>
            <a:endParaRPr lang="en-US" sz="2800" kern="0" dirty="0">
              <a:gradFill>
                <a:gsLst>
                  <a:gs pos="0">
                    <a:sysClr val="window" lastClr="FFFFFF"/>
                  </a:gs>
                  <a:gs pos="100000">
                    <a:sysClr val="window" lastClr="FFFFFF"/>
                  </a:gs>
                </a:gsLst>
                <a:lin ang="16200000" scaled="0"/>
              </a:gradFill>
              <a:latin typeface="Segoe UI Light"/>
            </a:endParaRPr>
          </a:p>
        </p:txBody>
      </p:sp>
      <p:sp>
        <p:nvSpPr>
          <p:cNvPr id="30" name="Rectangle 29"/>
          <p:cNvSpPr/>
          <p:nvPr/>
        </p:nvSpPr>
        <p:spPr bwMode="auto">
          <a:xfrm>
            <a:off x="7693279" y="3536047"/>
            <a:ext cx="3947048" cy="1253875"/>
          </a:xfrm>
          <a:prstGeom prst="rect">
            <a:avLst/>
          </a:prstGeom>
          <a:solidFill>
            <a:schemeClr val="accent5"/>
          </a:solidFill>
          <a:ln w="25400" cap="flat" cmpd="sng" algn="ctr">
            <a:noFill/>
            <a:prstDash val="solid"/>
            <a:headEnd type="none" w="med" len="med"/>
            <a:tailEnd type="none" w="med" len="med"/>
          </a:ln>
          <a:effectLst/>
        </p:spPr>
        <p:txBody>
          <a:bodyPr rot="0" spcFirstLastPara="0" vertOverflow="overflow" horzOverflow="overflow" vert="horz" wrap="square" lIns="162496" tIns="0" rIns="162496" bIns="32501" numCol="1" spcCol="0" rtlCol="0" fromWordArt="0" anchor="ctr" anchorCtr="0" forceAA="0" compatLnSpc="1">
            <a:prstTxWarp prst="textNoShape">
              <a:avLst/>
            </a:prstTxWarp>
            <a:noAutofit/>
          </a:bodyPr>
          <a:lstStyle/>
          <a:p>
            <a:pPr defTabSz="1624432" fontAlgn="base">
              <a:lnSpc>
                <a:spcPct val="90000"/>
              </a:lnSpc>
              <a:spcBef>
                <a:spcPct val="0"/>
              </a:spcBef>
              <a:spcAft>
                <a:spcPct val="0"/>
              </a:spcAft>
            </a:pPr>
            <a:r>
              <a:rPr lang="en-US" sz="2800" kern="0" dirty="0" smtClean="0">
                <a:gradFill>
                  <a:gsLst>
                    <a:gs pos="0">
                      <a:sysClr val="window" lastClr="FFFFFF"/>
                    </a:gs>
                    <a:gs pos="100000">
                      <a:sysClr val="window" lastClr="FFFFFF"/>
                    </a:gs>
                  </a:gsLst>
                  <a:lin ang="16200000" scaled="0"/>
                </a:gradFill>
                <a:latin typeface="Segoe UI Light"/>
              </a:rPr>
              <a:t>Instant </a:t>
            </a:r>
            <a:r>
              <a:rPr lang="en-US" sz="2800" kern="0" dirty="0">
                <a:gradFill>
                  <a:gsLst>
                    <a:gs pos="0">
                      <a:sysClr val="window" lastClr="FFFFFF"/>
                    </a:gs>
                    <a:gs pos="100000">
                      <a:sysClr val="window" lastClr="FFFFFF"/>
                    </a:gs>
                  </a:gsLst>
                  <a:lin ang="16200000" scaled="0"/>
                </a:gradFill>
                <a:latin typeface="Segoe UI Light"/>
              </a:rPr>
              <a:t>p</a:t>
            </a:r>
            <a:r>
              <a:rPr lang="en-US" sz="2800" kern="0" dirty="0" smtClean="0">
                <a:gradFill>
                  <a:gsLst>
                    <a:gs pos="0">
                      <a:sysClr val="window" lastClr="FFFFFF"/>
                    </a:gs>
                    <a:gs pos="100000">
                      <a:sysClr val="window" lastClr="FFFFFF"/>
                    </a:gs>
                  </a:gsLst>
                  <a:lin ang="16200000" scaled="0"/>
                </a:gradFill>
                <a:latin typeface="Segoe UI Light"/>
              </a:rPr>
              <a:t>roductivity</a:t>
            </a:r>
            <a:endParaRPr lang="en-US" sz="2800" kern="0" dirty="0">
              <a:gradFill>
                <a:gsLst>
                  <a:gs pos="0">
                    <a:sysClr val="window" lastClr="FFFFFF"/>
                  </a:gs>
                  <a:gs pos="100000">
                    <a:sysClr val="window" lastClr="FFFFFF"/>
                  </a:gs>
                </a:gsLst>
                <a:lin ang="16200000" scaled="0"/>
              </a:gradFill>
              <a:latin typeface="Segoe UI Light"/>
            </a:endParaRPr>
          </a:p>
        </p:txBody>
      </p:sp>
      <p:sp>
        <p:nvSpPr>
          <p:cNvPr id="31" name="Rectangle 30"/>
          <p:cNvSpPr/>
          <p:nvPr/>
        </p:nvSpPr>
        <p:spPr bwMode="auto">
          <a:xfrm>
            <a:off x="7688460" y="4984841"/>
            <a:ext cx="3947048" cy="1253875"/>
          </a:xfrm>
          <a:prstGeom prst="rect">
            <a:avLst/>
          </a:prstGeom>
          <a:solidFill>
            <a:schemeClr val="accent5"/>
          </a:solidFill>
          <a:ln w="25400" cap="flat" cmpd="sng" algn="ctr">
            <a:noFill/>
            <a:prstDash val="solid"/>
            <a:headEnd type="none" w="med" len="med"/>
            <a:tailEnd type="none" w="med" len="med"/>
          </a:ln>
          <a:effectLst/>
        </p:spPr>
        <p:txBody>
          <a:bodyPr rot="0" spcFirstLastPara="0" vertOverflow="overflow" horzOverflow="overflow" vert="horz" wrap="square" lIns="162496" tIns="0" rIns="162496" bIns="32501" numCol="1" spcCol="0" rtlCol="0" fromWordArt="0" anchor="ctr" anchorCtr="0" forceAA="0" compatLnSpc="1">
            <a:prstTxWarp prst="textNoShape">
              <a:avLst/>
            </a:prstTxWarp>
            <a:noAutofit/>
          </a:bodyPr>
          <a:lstStyle/>
          <a:p>
            <a:pPr defTabSz="1624432" fontAlgn="base">
              <a:lnSpc>
                <a:spcPct val="90000"/>
              </a:lnSpc>
              <a:spcBef>
                <a:spcPct val="0"/>
              </a:spcBef>
              <a:spcAft>
                <a:spcPct val="0"/>
              </a:spcAft>
            </a:pPr>
            <a:r>
              <a:rPr lang="en-US" sz="2800" kern="0" dirty="0" smtClean="0">
                <a:gradFill>
                  <a:gsLst>
                    <a:gs pos="0">
                      <a:sysClr val="window" lastClr="FFFFFF"/>
                    </a:gs>
                    <a:gs pos="100000">
                      <a:sysClr val="window" lastClr="FFFFFF"/>
                    </a:gs>
                  </a:gsLst>
                  <a:lin ang="16200000" scaled="0"/>
                </a:gradFill>
                <a:latin typeface="Segoe UI Light"/>
              </a:rPr>
              <a:t>Optimized business </a:t>
            </a:r>
            <a:r>
              <a:rPr lang="en-US" sz="2800" kern="0" dirty="0">
                <a:gradFill>
                  <a:gsLst>
                    <a:gs pos="0">
                      <a:sysClr val="window" lastClr="FFFFFF"/>
                    </a:gs>
                    <a:gs pos="100000">
                      <a:sysClr val="window" lastClr="FFFFFF"/>
                    </a:gs>
                  </a:gsLst>
                  <a:lin ang="16200000" scaled="0"/>
                </a:gradFill>
                <a:latin typeface="Segoe UI Light"/>
              </a:rPr>
              <a:t>p</a:t>
            </a:r>
            <a:r>
              <a:rPr lang="en-US" sz="2800" kern="0" dirty="0" smtClean="0">
                <a:gradFill>
                  <a:gsLst>
                    <a:gs pos="0">
                      <a:sysClr val="window" lastClr="FFFFFF"/>
                    </a:gs>
                    <a:gs pos="100000">
                      <a:sysClr val="window" lastClr="FFFFFF"/>
                    </a:gs>
                  </a:gsLst>
                  <a:lin ang="16200000" scaled="0"/>
                </a:gradFill>
                <a:latin typeface="Segoe UI Light"/>
              </a:rPr>
              <a:t>erformance</a:t>
            </a:r>
            <a:endParaRPr lang="en-US" sz="2800" kern="0" dirty="0">
              <a:gradFill>
                <a:gsLst>
                  <a:gs pos="0">
                    <a:sysClr val="window" lastClr="FFFFFF"/>
                  </a:gs>
                  <a:gs pos="100000">
                    <a:sysClr val="window" lastClr="FFFFFF"/>
                  </a:gs>
                </a:gsLst>
                <a:lin ang="16200000" scaled="0"/>
              </a:gradFill>
              <a:latin typeface="Segoe UI Light"/>
            </a:endParaRPr>
          </a:p>
        </p:txBody>
      </p:sp>
      <p:sp>
        <p:nvSpPr>
          <p:cNvPr id="28" name="Chevron 27"/>
          <p:cNvSpPr/>
          <p:nvPr/>
        </p:nvSpPr>
        <p:spPr bwMode="auto">
          <a:xfrm rot="5400000" flipV="1">
            <a:off x="3722734" y="4647870"/>
            <a:ext cx="484632" cy="484632"/>
          </a:xfrm>
          <a:prstGeom prst="chevron">
            <a:avLst>
              <a:gd name="adj" fmla="val 44759"/>
            </a:avLst>
          </a:pr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11236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par>
                                <p:cTn id="14" presetID="10" presetClass="entr" presetSubtype="0" fill="hold" nodeType="with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
                                        </p:tgtEl>
                                        <p:attrNameLst>
                                          <p:attrName>style.visibility</p:attrName>
                                        </p:attrNameLst>
                                      </p:cBhvr>
                                      <p:to>
                                        <p:strVal val="visible"/>
                                      </p:to>
                                    </p:set>
                                    <p:animEffect transition="in" filter="fade">
                                      <p:cBhvr>
                                        <p:cTn id="55" dur="500"/>
                                        <p:tgtEl>
                                          <p:spTgt spid="2"/>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9"/>
                                        </p:tgtEl>
                                        <p:attrNameLst>
                                          <p:attrName>style.visibility</p:attrName>
                                        </p:attrNameLst>
                                      </p:cBhvr>
                                      <p:to>
                                        <p:strVal val="visible"/>
                                      </p:to>
                                    </p:set>
                                    <p:animEffect transition="in" filter="fade">
                                      <p:cBhvr>
                                        <p:cTn id="60" dur="500"/>
                                        <p:tgtEl>
                                          <p:spTgt spid="29"/>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30"/>
                                        </p:tgtEl>
                                        <p:attrNameLst>
                                          <p:attrName>style.visibility</p:attrName>
                                        </p:attrNameLst>
                                      </p:cBhvr>
                                      <p:to>
                                        <p:strVal val="visible"/>
                                      </p:to>
                                    </p:set>
                                    <p:animEffect transition="in" filter="fade">
                                      <p:cBhvr>
                                        <p:cTn id="65" dur="500"/>
                                        <p:tgtEl>
                                          <p:spTgt spid="30"/>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31"/>
                                        </p:tgtEl>
                                        <p:attrNameLst>
                                          <p:attrName>style.visibility</p:attrName>
                                        </p:attrNameLst>
                                      </p:cBhvr>
                                      <p:to>
                                        <p:strVal val="visible"/>
                                      </p:to>
                                    </p:set>
                                    <p:animEffect transition="in" filter="fade">
                                      <p:cBhvr>
                                        <p:cTn id="70" dur="500"/>
                                        <p:tgtEl>
                                          <p:spTgt spid="31"/>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28"/>
                                        </p:tgtEl>
                                        <p:attrNameLst>
                                          <p:attrName>style.visibility</p:attrName>
                                        </p:attrNameLst>
                                      </p:cBhvr>
                                      <p:to>
                                        <p:strVal val="visible"/>
                                      </p:to>
                                    </p:set>
                                    <p:animEffect transition="in" filter="fade">
                                      <p:cBhvr>
                                        <p:cTn id="7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5" grpId="0" animBg="1"/>
      <p:bldP spid="6" grpId="0" animBg="1"/>
      <p:bldP spid="15" grpId="0"/>
      <p:bldP spid="16" grpId="0" animBg="1"/>
      <p:bldP spid="17" grpId="0" animBg="1"/>
      <p:bldP spid="18" grpId="0" animBg="1"/>
      <p:bldP spid="19" grpId="0" animBg="1"/>
      <p:bldP spid="20" grpId="0" animBg="1"/>
      <p:bldP spid="22" grpId="0" animBg="1"/>
      <p:bldP spid="26" grpId="0" animBg="1"/>
      <p:bldP spid="29" grpId="0" animBg="1"/>
      <p:bldP spid="30" grpId="0" animBg="1"/>
      <p:bldP spid="31" grpId="0" animBg="1"/>
      <p:bldP spid="2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world of data is changing</a:t>
            </a:r>
            <a:endParaRPr lang="en-US" dirty="0"/>
          </a:p>
        </p:txBody>
      </p:sp>
      <p:sp>
        <p:nvSpPr>
          <p:cNvPr id="64" name="Rectangle 63"/>
          <p:cNvSpPr/>
          <p:nvPr/>
        </p:nvSpPr>
        <p:spPr bwMode="auto">
          <a:xfrm>
            <a:off x="852036" y="4101801"/>
            <a:ext cx="10480453" cy="2576218"/>
          </a:xfrm>
          <a:prstGeom prst="rect">
            <a:avLst/>
          </a:prstGeom>
          <a:noFill/>
          <a:ln w="38100" cap="flat" cmpd="sng" algn="ctr">
            <a:noFill/>
            <a:prstDash val="solid"/>
            <a:headEnd type="none" w="med" len="med"/>
            <a:tailEnd type="none" w="med" len="med"/>
          </a:ln>
          <a:effectLst/>
        </p:spPr>
        <p:txBody>
          <a:bodyPr vert="horz" wrap="square" lIns="0" tIns="0" rIns="0" bIns="0" numCol="1" rtlCol="0" anchor="t" anchorCtr="0" compatLnSpc="1">
            <a:prstTxWarp prst="textNoShape">
              <a:avLst/>
            </a:prstTxWarp>
            <a:spAutoFit/>
          </a:bodyPr>
          <a:lstStyle/>
          <a:p>
            <a:pPr marL="136004" indent="-134385" defTabSz="932290" fontAlgn="base">
              <a:lnSpc>
                <a:spcPct val="90000"/>
              </a:lnSpc>
              <a:spcBef>
                <a:spcPts val="1224"/>
              </a:spcBef>
              <a:spcAft>
                <a:spcPct val="0"/>
              </a:spcAft>
              <a:defRPr/>
            </a:pPr>
            <a:r>
              <a:rPr lang="en-US" sz="3400" kern="0" dirty="0">
                <a:gradFill>
                  <a:gsLst>
                    <a:gs pos="0">
                      <a:srgbClr val="505050"/>
                    </a:gs>
                    <a:gs pos="99000">
                      <a:srgbClr val="505050"/>
                    </a:gs>
                  </a:gsLst>
                  <a:lin ang="5400000" scaled="0"/>
                </a:gradFill>
                <a:latin typeface="Segoe UI Light"/>
                <a:ea typeface="Segoe UI" pitchFamily="34" charset="0"/>
                <a:cs typeface="Segoe UI" pitchFamily="34" charset="0"/>
              </a:rPr>
              <a:t>“By 2015, organizations </a:t>
            </a:r>
            <a:r>
              <a:rPr lang="en-US" sz="3400" kern="0" dirty="0" smtClean="0">
                <a:gradFill>
                  <a:gsLst>
                    <a:gs pos="0">
                      <a:srgbClr val="505050"/>
                    </a:gs>
                    <a:gs pos="99000">
                      <a:srgbClr val="505050"/>
                    </a:gs>
                  </a:gsLst>
                  <a:lin ang="5400000" scaled="0"/>
                </a:gradFill>
                <a:latin typeface="Segoe UI Light"/>
                <a:ea typeface="Segoe UI" pitchFamily="34" charset="0"/>
                <a:cs typeface="Segoe UI" pitchFamily="34" charset="0"/>
              </a:rPr>
              <a:t>that build a modern information management system will outperform their peers financially by 20 percent.”</a:t>
            </a:r>
          </a:p>
          <a:p>
            <a:pPr marL="136004" indent="-134385" defTabSz="932290" fontAlgn="base">
              <a:lnSpc>
                <a:spcPct val="90000"/>
              </a:lnSpc>
              <a:spcBef>
                <a:spcPts val="1224"/>
              </a:spcBef>
              <a:spcAft>
                <a:spcPct val="0"/>
              </a:spcAft>
              <a:defRPr/>
            </a:pPr>
            <a:endParaRPr lang="en-US" sz="1100" kern="0" dirty="0">
              <a:gradFill>
                <a:gsLst>
                  <a:gs pos="0">
                    <a:srgbClr val="505050"/>
                  </a:gs>
                  <a:gs pos="99000">
                    <a:srgbClr val="505050"/>
                  </a:gs>
                </a:gsLst>
                <a:lin ang="5400000" scaled="0"/>
              </a:gradFill>
              <a:latin typeface="Segoe UI Light"/>
              <a:ea typeface="Segoe UI" pitchFamily="34" charset="0"/>
              <a:cs typeface="Segoe UI" pitchFamily="34" charset="0"/>
            </a:endParaRPr>
          </a:p>
          <a:p>
            <a:pPr marL="136004" indent="-134385" algn="r" defTabSz="932290" fontAlgn="base">
              <a:lnSpc>
                <a:spcPct val="90000"/>
              </a:lnSpc>
              <a:spcBef>
                <a:spcPts val="1224"/>
              </a:spcBef>
              <a:spcAft>
                <a:spcPct val="0"/>
              </a:spcAft>
              <a:defRPr/>
            </a:pPr>
            <a:r>
              <a:rPr lang="en-US" sz="2040" kern="0" dirty="0">
                <a:gradFill>
                  <a:gsLst>
                    <a:gs pos="0">
                      <a:srgbClr val="505050"/>
                    </a:gs>
                    <a:gs pos="99000">
                      <a:srgbClr val="505050"/>
                    </a:gs>
                  </a:gsLst>
                  <a:lin ang="5400000" scaled="0"/>
                </a:gradFill>
                <a:latin typeface="Segoe UI Light"/>
                <a:ea typeface="Segoe UI" pitchFamily="34" charset="0"/>
                <a:cs typeface="Segoe UI" pitchFamily="34" charset="0"/>
              </a:rPr>
              <a:t> 		– Gartner, </a:t>
            </a:r>
            <a:r>
              <a:rPr lang="en-US" sz="2040" kern="0" dirty="0" smtClean="0">
                <a:gradFill>
                  <a:gsLst>
                    <a:gs pos="0">
                      <a:srgbClr val="505050"/>
                    </a:gs>
                    <a:gs pos="99000">
                      <a:srgbClr val="505050"/>
                    </a:gs>
                  </a:gsLst>
                  <a:lin ang="5400000" scaled="0"/>
                </a:gradFill>
                <a:latin typeface="Segoe UI Light"/>
                <a:ea typeface="Segoe UI" pitchFamily="34" charset="0"/>
                <a:cs typeface="Segoe UI" pitchFamily="34" charset="0"/>
              </a:rPr>
              <a:t>Mark Beyer., </a:t>
            </a:r>
            <a:r>
              <a:rPr lang="en-US" sz="2040" kern="0" dirty="0">
                <a:gradFill>
                  <a:gsLst>
                    <a:gs pos="0">
                      <a:srgbClr val="505050"/>
                    </a:gs>
                    <a:gs pos="99000">
                      <a:srgbClr val="505050"/>
                    </a:gs>
                  </a:gsLst>
                  <a:lin ang="5400000" scaled="0"/>
                </a:gradFill>
                <a:latin typeface="Segoe UI Light"/>
                <a:ea typeface="Segoe UI" pitchFamily="34" charset="0"/>
                <a:cs typeface="Segoe UI" pitchFamily="34" charset="0"/>
              </a:rPr>
              <a:t>“Information Management in the 21st Century”</a:t>
            </a:r>
          </a:p>
          <a:p>
            <a:pPr marL="1620" algn="r" defTabSz="932290" fontAlgn="base">
              <a:lnSpc>
                <a:spcPct val="90000"/>
              </a:lnSpc>
              <a:spcBef>
                <a:spcPts val="1224"/>
              </a:spcBef>
              <a:spcAft>
                <a:spcPct val="0"/>
              </a:spcAft>
              <a:defRPr/>
            </a:pPr>
            <a:endParaRPr lang="en-US" sz="1428" kern="0" dirty="0">
              <a:gradFill>
                <a:gsLst>
                  <a:gs pos="0">
                    <a:srgbClr val="505050"/>
                  </a:gs>
                  <a:gs pos="99000">
                    <a:srgbClr val="505050"/>
                  </a:gs>
                </a:gsLst>
                <a:lin ang="5400000" scaled="0"/>
              </a:gradFill>
              <a:ea typeface="Segoe UI" pitchFamily="34" charset="0"/>
              <a:cs typeface="Segoe UI" pitchFamily="34" charset="0"/>
            </a:endParaRPr>
          </a:p>
        </p:txBody>
      </p:sp>
      <p:sp>
        <p:nvSpPr>
          <p:cNvPr id="43" name="Rectangle 42"/>
          <p:cNvSpPr/>
          <p:nvPr/>
        </p:nvSpPr>
        <p:spPr bwMode="auto">
          <a:xfrm>
            <a:off x="6266570" y="1493089"/>
            <a:ext cx="2937701" cy="2284878"/>
          </a:xfrm>
          <a:prstGeom prst="rect">
            <a:avLst/>
          </a:prstGeom>
          <a:solidFill>
            <a:srgbClr val="FF8C00"/>
          </a:solidFill>
          <a:ln w="38100" cap="flat" cmpd="sng" algn="ctr">
            <a:noFill/>
            <a:prstDash val="solid"/>
            <a:headEnd type="none" w="med" len="med"/>
            <a:tailEnd type="none" w="med" len="med"/>
          </a:ln>
          <a:effectLst/>
        </p:spPr>
        <p:txBody>
          <a:bodyPr vert="horz" wrap="square" lIns="186521" tIns="139891" rIns="186521" bIns="139891" numCol="1" rtlCol="0" anchor="b" anchorCtr="0" compatLnSpc="1">
            <a:prstTxWarp prst="textNoShape">
              <a:avLst/>
            </a:prstTxWarp>
          </a:bodyPr>
          <a:lstStyle/>
          <a:p>
            <a:pPr defTabSz="932290" fontAlgn="base">
              <a:lnSpc>
                <a:spcPct val="90000"/>
              </a:lnSpc>
              <a:spcBef>
                <a:spcPct val="0"/>
              </a:spcBef>
              <a:spcAft>
                <a:spcPct val="0"/>
              </a:spcAft>
              <a:defRPr/>
            </a:pPr>
            <a:r>
              <a:rPr lang="en-US" sz="2856" kern="0" spc="-41" dirty="0">
                <a:gradFill>
                  <a:gsLst>
                    <a:gs pos="0">
                      <a:srgbClr val="FFFFFF"/>
                    </a:gs>
                    <a:gs pos="100000">
                      <a:srgbClr val="FFFFFF"/>
                    </a:gs>
                  </a:gsLst>
                  <a:lin ang="5400000" scaled="0"/>
                </a:gradFill>
                <a:latin typeface="Segoe UI Light" pitchFamily="34" charset="0"/>
              </a:rPr>
              <a:t>Consumerization of IT </a:t>
            </a:r>
          </a:p>
        </p:txBody>
      </p:sp>
      <p:sp>
        <p:nvSpPr>
          <p:cNvPr id="39" name="Rectangle 38"/>
          <p:cNvSpPr/>
          <p:nvPr/>
        </p:nvSpPr>
        <p:spPr bwMode="auto">
          <a:xfrm>
            <a:off x="852036" y="1493089"/>
            <a:ext cx="1119124" cy="1119124"/>
          </a:xfrm>
          <a:prstGeom prst="rect">
            <a:avLst/>
          </a:prstGeom>
          <a:solidFill>
            <a:srgbClr val="DC3C00"/>
          </a:solidFill>
          <a:ln w="38100" cap="flat" cmpd="sng" algn="ctr">
            <a:noFill/>
            <a:prstDash val="solid"/>
            <a:headEnd type="none" w="med" len="med"/>
            <a:tailEnd type="none" w="med" len="med"/>
          </a:ln>
          <a:effectLst/>
        </p:spPr>
        <p:txBody>
          <a:bodyPr vert="horz" wrap="square" lIns="111912" tIns="74608" rIns="111912" bIns="74608" numCol="1" rtlCol="0" anchor="t" anchorCtr="0" compatLnSpc="1">
            <a:prstTxWarp prst="textNoShape">
              <a:avLst/>
            </a:prstTxWarp>
          </a:bodyPr>
          <a:lstStyle/>
          <a:p>
            <a:pPr defTabSz="932290" fontAlgn="base">
              <a:lnSpc>
                <a:spcPct val="85000"/>
              </a:lnSpc>
              <a:spcBef>
                <a:spcPct val="0"/>
              </a:spcBef>
              <a:spcAft>
                <a:spcPct val="0"/>
              </a:spcAft>
              <a:defRPr/>
            </a:pPr>
            <a:r>
              <a:rPr lang="en-US" sz="2856" kern="0" dirty="0">
                <a:gradFill>
                  <a:gsLst>
                    <a:gs pos="0">
                      <a:srgbClr val="FFFFFF"/>
                    </a:gs>
                    <a:gs pos="100000">
                      <a:srgbClr val="FFFFFF"/>
                    </a:gs>
                  </a:gsLst>
                  <a:lin ang="5400000" scaled="0"/>
                </a:gradFill>
                <a:ea typeface="Segoe UI" pitchFamily="34" charset="0"/>
                <a:cs typeface="Segoe UI" pitchFamily="34" charset="0"/>
              </a:rPr>
              <a:t>10x</a:t>
            </a:r>
            <a:r>
              <a:rPr lang="en-US" sz="1428" kern="0" dirty="0">
                <a:gradFill>
                  <a:gsLst>
                    <a:gs pos="0">
                      <a:srgbClr val="FFFFFF"/>
                    </a:gs>
                    <a:gs pos="100000">
                      <a:srgbClr val="FFFFFF"/>
                    </a:gs>
                  </a:gsLst>
                  <a:lin ang="5400000" scaled="0"/>
                </a:gradFill>
                <a:ea typeface="Segoe UI" pitchFamily="34" charset="0"/>
                <a:cs typeface="Segoe UI" pitchFamily="34" charset="0"/>
              </a:rPr>
              <a:t> increase every five years</a:t>
            </a:r>
          </a:p>
        </p:txBody>
      </p:sp>
      <p:sp>
        <p:nvSpPr>
          <p:cNvPr id="40" name="Rectangle 39"/>
          <p:cNvSpPr/>
          <p:nvPr/>
        </p:nvSpPr>
        <p:spPr bwMode="auto">
          <a:xfrm>
            <a:off x="2016414" y="2658843"/>
            <a:ext cx="1119124" cy="1119124"/>
          </a:xfrm>
          <a:prstGeom prst="rect">
            <a:avLst/>
          </a:prstGeom>
          <a:solidFill>
            <a:srgbClr val="DC3C00"/>
          </a:solidFill>
          <a:ln w="38100" cap="flat" cmpd="sng" algn="ctr">
            <a:noFill/>
            <a:prstDash val="solid"/>
            <a:headEnd type="none" w="med" len="med"/>
            <a:tailEnd type="none" w="med" len="med"/>
          </a:ln>
          <a:effectLst/>
        </p:spPr>
        <p:txBody>
          <a:bodyPr vert="horz" wrap="square" lIns="111912" tIns="74608" rIns="111912" bIns="74608" numCol="1" rtlCol="0" anchor="t" anchorCtr="0" compatLnSpc="1">
            <a:prstTxWarp prst="textNoShape">
              <a:avLst/>
            </a:prstTxWarp>
          </a:bodyPr>
          <a:lstStyle/>
          <a:p>
            <a:pPr defTabSz="932290" fontAlgn="base">
              <a:lnSpc>
                <a:spcPct val="85000"/>
              </a:lnSpc>
              <a:spcBef>
                <a:spcPct val="0"/>
              </a:spcBef>
              <a:spcAft>
                <a:spcPct val="0"/>
              </a:spcAft>
              <a:defRPr/>
            </a:pPr>
            <a:r>
              <a:rPr lang="en-US" sz="2856" kern="0" spc="-31" dirty="0">
                <a:gradFill>
                  <a:gsLst>
                    <a:gs pos="0">
                      <a:srgbClr val="FFFFFF"/>
                    </a:gs>
                    <a:gs pos="100000">
                      <a:srgbClr val="FFFFFF"/>
                    </a:gs>
                  </a:gsLst>
                  <a:lin ang="5400000" scaled="0"/>
                </a:gradFill>
                <a:ea typeface="Segoe UI" pitchFamily="34" charset="0"/>
                <a:cs typeface="Segoe UI" pitchFamily="34" charset="0"/>
              </a:rPr>
              <a:t>85%</a:t>
            </a:r>
            <a:r>
              <a:rPr lang="en-US" sz="1428" kern="0" spc="-31" dirty="0">
                <a:gradFill>
                  <a:gsLst>
                    <a:gs pos="0">
                      <a:srgbClr val="FFFFFF"/>
                    </a:gs>
                    <a:gs pos="100000">
                      <a:srgbClr val="FFFFFF"/>
                    </a:gs>
                  </a:gsLst>
                  <a:lin ang="5400000" scaled="0"/>
                </a:gradFill>
                <a:ea typeface="Segoe UI" pitchFamily="34" charset="0"/>
                <a:cs typeface="Segoe UI" pitchFamily="34" charset="0"/>
              </a:rPr>
              <a:t> from new data types</a:t>
            </a:r>
          </a:p>
        </p:txBody>
      </p:sp>
      <p:pic>
        <p:nvPicPr>
          <p:cNvPr id="41" name="6 - pic movie"/>
          <p:cNvPicPr preferRelativeResize="0">
            <a:picLocks noChangeAspect="1" noChangeArrowheads="1"/>
          </p:cNvPicPr>
          <p:nvPr/>
        </p:nvPicPr>
        <p:blipFill rotWithShape="1">
          <a:blip r:embed="rId3" cstate="screen">
            <a:lum bright="70000" contrast="-70000"/>
            <a:extLst>
              <a:ext uri="{28A0092B-C50C-407E-A947-70E740481C1C}">
                <a14:useLocalDpi xmlns:a14="http://schemas.microsoft.com/office/drawing/2010/main" val="0"/>
              </a:ext>
            </a:extLst>
          </a:blip>
          <a:srcRect l="-1"/>
          <a:stretch/>
        </p:blipFill>
        <p:spPr bwMode="auto">
          <a:xfrm>
            <a:off x="2016414" y="1493089"/>
            <a:ext cx="1119124" cy="1119124"/>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42" name="6 - pic movie"/>
          <p:cNvPicPr preferRelativeResize="0">
            <a:picLocks noChangeAspect="1" noChangeArrowheads="1"/>
          </p:cNvPicPr>
          <p:nvPr/>
        </p:nvPicPr>
        <p:blipFill rotWithShape="1">
          <a:blip r:embed="rId3" cstate="screen">
            <a:lum bright="70000" contrast="-70000"/>
            <a:extLst>
              <a:ext uri="{28A0092B-C50C-407E-A947-70E740481C1C}">
                <a14:useLocalDpi xmlns:a14="http://schemas.microsoft.com/office/drawing/2010/main" val="0"/>
              </a:ext>
            </a:extLst>
          </a:blip>
          <a:srcRect l="-1"/>
          <a:stretch/>
        </p:blipFill>
        <p:spPr bwMode="auto">
          <a:xfrm>
            <a:off x="852036" y="2658843"/>
            <a:ext cx="1119124" cy="1119124"/>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5" name="Rectangle 44"/>
          <p:cNvSpPr/>
          <p:nvPr/>
        </p:nvSpPr>
        <p:spPr bwMode="auto">
          <a:xfrm>
            <a:off x="3232204" y="1493089"/>
            <a:ext cx="2937701" cy="2284878"/>
          </a:xfrm>
          <a:prstGeom prst="rect">
            <a:avLst/>
          </a:prstGeom>
          <a:solidFill>
            <a:srgbClr val="DC3C00"/>
          </a:solidFill>
          <a:ln w="38100" cap="flat" cmpd="sng" algn="ctr">
            <a:noFill/>
            <a:prstDash val="solid"/>
            <a:headEnd type="none" w="med" len="med"/>
            <a:tailEnd type="none" w="med" len="med"/>
          </a:ln>
          <a:effectLst/>
        </p:spPr>
        <p:txBody>
          <a:bodyPr vert="horz" wrap="square" lIns="186521" tIns="139891" rIns="186521" bIns="139891" numCol="1" rtlCol="0" anchor="b" anchorCtr="0" compatLnSpc="1">
            <a:prstTxWarp prst="textNoShape">
              <a:avLst/>
            </a:prstTxWarp>
          </a:bodyPr>
          <a:lstStyle/>
          <a:p>
            <a:pPr defTabSz="932290" fontAlgn="base">
              <a:lnSpc>
                <a:spcPct val="90000"/>
              </a:lnSpc>
              <a:spcBef>
                <a:spcPct val="0"/>
              </a:spcBef>
              <a:spcAft>
                <a:spcPct val="0"/>
              </a:spcAft>
              <a:defRPr/>
            </a:pPr>
            <a:r>
              <a:rPr lang="en-US" sz="2900" kern="0" spc="-41" dirty="0" smtClean="0">
                <a:gradFill>
                  <a:gsLst>
                    <a:gs pos="0">
                      <a:srgbClr val="FFFFFF"/>
                    </a:gs>
                    <a:gs pos="100000">
                      <a:srgbClr val="FFFFFF"/>
                    </a:gs>
                  </a:gsLst>
                  <a:lin ang="5400000" scaled="0"/>
                </a:gradFill>
                <a:latin typeface="Segoe UI Light" pitchFamily="34" charset="0"/>
              </a:rPr>
              <a:t>Big </a:t>
            </a:r>
          </a:p>
          <a:p>
            <a:pPr defTabSz="932290" fontAlgn="base">
              <a:lnSpc>
                <a:spcPct val="90000"/>
              </a:lnSpc>
              <a:spcBef>
                <a:spcPct val="0"/>
              </a:spcBef>
              <a:spcAft>
                <a:spcPct val="0"/>
              </a:spcAft>
              <a:defRPr/>
            </a:pPr>
            <a:r>
              <a:rPr lang="en-US" sz="2900" kern="0" spc="-41" dirty="0" smtClean="0">
                <a:gradFill>
                  <a:gsLst>
                    <a:gs pos="0">
                      <a:srgbClr val="FFFFFF"/>
                    </a:gs>
                    <a:gs pos="100000">
                      <a:srgbClr val="FFFFFF"/>
                    </a:gs>
                  </a:gsLst>
                  <a:lin ang="5400000" scaled="0"/>
                </a:gradFill>
                <a:latin typeface="Segoe UI Light" pitchFamily="34" charset="0"/>
              </a:rPr>
              <a:t>Data</a:t>
            </a:r>
            <a:endParaRPr lang="en-US" sz="2900" kern="0" spc="-41" dirty="0">
              <a:gradFill>
                <a:gsLst>
                  <a:gs pos="0">
                    <a:srgbClr val="FFFFFF"/>
                  </a:gs>
                  <a:gs pos="100000">
                    <a:srgbClr val="FFFFFF"/>
                  </a:gs>
                </a:gsLst>
                <a:lin ang="5400000" scaled="0"/>
              </a:gradFill>
              <a:latin typeface="Segoe UI Light" pitchFamily="34" charset="0"/>
            </a:endParaRPr>
          </a:p>
        </p:txBody>
      </p:sp>
      <p:grpSp>
        <p:nvGrpSpPr>
          <p:cNvPr id="5" name="Group 4"/>
          <p:cNvGrpSpPr/>
          <p:nvPr/>
        </p:nvGrpSpPr>
        <p:grpSpPr>
          <a:xfrm>
            <a:off x="9300937" y="2658843"/>
            <a:ext cx="1119125" cy="1119124"/>
            <a:chOff x="780466" y="7239000"/>
            <a:chExt cx="1097281" cy="1097280"/>
          </a:xfrm>
        </p:grpSpPr>
        <p:sp>
          <p:nvSpPr>
            <p:cNvPr id="71" name="Rectangle 70"/>
            <p:cNvSpPr/>
            <p:nvPr/>
          </p:nvSpPr>
          <p:spPr bwMode="auto">
            <a:xfrm>
              <a:off x="780466" y="7239000"/>
              <a:ext cx="1097281" cy="1097280"/>
            </a:xfrm>
            <a:prstGeom prst="rect">
              <a:avLst/>
            </a:prstGeom>
            <a:solidFill>
              <a:srgbClr val="FFFFFF">
                <a:lumMod val="85000"/>
              </a:srgbClr>
            </a:solidFill>
            <a:ln w="38100" cap="flat" cmpd="sng" algn="ctr">
              <a:noFill/>
              <a:prstDash val="solid"/>
              <a:headEnd type="none" w="med" len="med"/>
              <a:tailEnd type="none" w="med" len="med"/>
            </a:ln>
            <a:effectLst/>
          </p:spPr>
          <p:txBody>
            <a:bodyPr vert="horz" wrap="square" lIns="93256" tIns="46628" rIns="93256" bIns="46628" numCol="1" rtlCol="0" anchor="b" anchorCtr="0" compatLnSpc="1">
              <a:prstTxWarp prst="textNoShape">
                <a:avLst/>
              </a:prstTxWarp>
            </a:bodyPr>
            <a:lstStyle/>
            <a:p>
              <a:pPr algn="r" defTabSz="932290" fontAlgn="base">
                <a:lnSpc>
                  <a:spcPct val="90000"/>
                </a:lnSpc>
                <a:spcBef>
                  <a:spcPct val="0"/>
                </a:spcBef>
                <a:spcAft>
                  <a:spcPct val="0"/>
                </a:spcAft>
                <a:defRPr/>
              </a:pPr>
              <a:endParaRPr lang="en-US" sz="1428" kern="0" dirty="0">
                <a:gradFill>
                  <a:gsLst>
                    <a:gs pos="0">
                      <a:srgbClr val="FFFFFF"/>
                    </a:gs>
                    <a:gs pos="100000">
                      <a:srgbClr val="FFFFFF"/>
                    </a:gs>
                  </a:gsLst>
                  <a:lin ang="5400000" scaled="0"/>
                </a:gradFill>
                <a:ea typeface="Segoe UI" pitchFamily="34" charset="0"/>
                <a:cs typeface="Segoe UI" pitchFamily="34" charset="0"/>
              </a:endParaRPr>
            </a:p>
          </p:txBody>
        </p:sp>
        <p:pic>
          <p:nvPicPr>
            <p:cNvPr id="72" name="Picture 3"/>
            <p:cNvPicPr>
              <a:picLocks noChangeAspect="1" noChangeArrowheads="1"/>
            </p:cNvPicPr>
            <p:nvPr/>
          </p:nvPicPr>
          <p:blipFill rotWithShape="1">
            <a:blip r:embed="rId4" cstate="print">
              <a:extLst>
                <a:ext uri="{28A0092B-C50C-407E-A947-70E740481C1C}">
                  <a14:useLocalDpi xmlns:a14="http://schemas.microsoft.com/office/drawing/2010/main"/>
                </a:ext>
              </a:extLst>
            </a:blip>
            <a:srcRect/>
            <a:stretch/>
          </p:blipFill>
          <p:spPr bwMode="auto">
            <a:xfrm>
              <a:off x="790410" y="7334967"/>
              <a:ext cx="1077393" cy="862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0" name="Rectangle 29"/>
          <p:cNvSpPr/>
          <p:nvPr/>
        </p:nvSpPr>
        <p:spPr bwMode="auto">
          <a:xfrm>
            <a:off x="9300937" y="1493089"/>
            <a:ext cx="1119124" cy="1119124"/>
          </a:xfrm>
          <a:prstGeom prst="rect">
            <a:avLst/>
          </a:prstGeom>
          <a:solidFill>
            <a:srgbClr val="FF8C00"/>
          </a:solidFill>
          <a:ln w="38100" cap="flat" cmpd="sng" algn="ctr">
            <a:noFill/>
            <a:prstDash val="solid"/>
            <a:headEnd type="none" w="med" len="med"/>
            <a:tailEnd type="none" w="med" len="med"/>
          </a:ln>
          <a:effectLst/>
        </p:spPr>
        <p:txBody>
          <a:bodyPr vert="horz" wrap="square" lIns="111912" tIns="74608" rIns="111912" bIns="74608" numCol="1" rtlCol="0" anchor="t" anchorCtr="0" compatLnSpc="1">
            <a:prstTxWarp prst="textNoShape">
              <a:avLst/>
            </a:prstTxWarp>
          </a:bodyPr>
          <a:lstStyle/>
          <a:p>
            <a:pPr defTabSz="932290" fontAlgn="base">
              <a:lnSpc>
                <a:spcPct val="85000"/>
              </a:lnSpc>
              <a:spcBef>
                <a:spcPct val="0"/>
              </a:spcBef>
              <a:spcAft>
                <a:spcPct val="0"/>
              </a:spcAft>
              <a:defRPr/>
            </a:pPr>
            <a:r>
              <a:rPr lang="en-US" sz="2856" kern="0" dirty="0">
                <a:gradFill>
                  <a:gsLst>
                    <a:gs pos="0">
                      <a:srgbClr val="FFFFFF"/>
                    </a:gs>
                    <a:gs pos="100000">
                      <a:srgbClr val="FFFFFF"/>
                    </a:gs>
                  </a:gsLst>
                  <a:lin ang="5400000" scaled="0"/>
                </a:gradFill>
                <a:ea typeface="Segoe UI" pitchFamily="34" charset="0"/>
                <a:cs typeface="Segoe UI" pitchFamily="34" charset="0"/>
              </a:rPr>
              <a:t>4.3</a:t>
            </a:r>
            <a:r>
              <a:rPr lang="en-US" sz="1428" kern="0" dirty="0">
                <a:gradFill>
                  <a:gsLst>
                    <a:gs pos="0">
                      <a:srgbClr val="FFFFFF"/>
                    </a:gs>
                    <a:gs pos="100000">
                      <a:srgbClr val="FFFFFF"/>
                    </a:gs>
                  </a:gsLst>
                  <a:lin ang="5400000" scaled="0"/>
                </a:gradFill>
                <a:ea typeface="Segoe UI" pitchFamily="34" charset="0"/>
                <a:cs typeface="Segoe UI" pitchFamily="34" charset="0"/>
              </a:rPr>
              <a:t> connected devices per adult</a:t>
            </a:r>
          </a:p>
        </p:txBody>
      </p:sp>
      <p:sp>
        <p:nvSpPr>
          <p:cNvPr id="31" name="Rectangle 30"/>
          <p:cNvSpPr/>
          <p:nvPr/>
        </p:nvSpPr>
        <p:spPr bwMode="auto">
          <a:xfrm>
            <a:off x="10465315" y="2658843"/>
            <a:ext cx="1119124" cy="1119124"/>
          </a:xfrm>
          <a:prstGeom prst="rect">
            <a:avLst/>
          </a:prstGeom>
          <a:solidFill>
            <a:srgbClr val="FF8C00"/>
          </a:solidFill>
          <a:ln w="38100" cap="flat" cmpd="sng" algn="ctr">
            <a:noFill/>
            <a:prstDash val="solid"/>
            <a:headEnd type="none" w="med" len="med"/>
            <a:tailEnd type="none" w="med" len="med"/>
          </a:ln>
          <a:effectLst/>
        </p:spPr>
        <p:txBody>
          <a:bodyPr vert="horz" wrap="square" lIns="111912" tIns="74608" rIns="111912" bIns="74608" numCol="1" rtlCol="0" anchor="t" anchorCtr="0" compatLnSpc="1">
            <a:prstTxWarp prst="textNoShape">
              <a:avLst/>
            </a:prstTxWarp>
          </a:bodyPr>
          <a:lstStyle/>
          <a:p>
            <a:pPr defTabSz="932290" fontAlgn="base">
              <a:lnSpc>
                <a:spcPct val="85000"/>
              </a:lnSpc>
              <a:spcBef>
                <a:spcPct val="0"/>
              </a:spcBef>
              <a:spcAft>
                <a:spcPct val="0"/>
              </a:spcAft>
              <a:defRPr/>
            </a:pPr>
            <a:r>
              <a:rPr lang="en-US" sz="2856" kern="0" spc="-31" dirty="0">
                <a:gradFill>
                  <a:gsLst>
                    <a:gs pos="0">
                      <a:srgbClr val="FFFFFF"/>
                    </a:gs>
                    <a:gs pos="100000">
                      <a:srgbClr val="FFFFFF"/>
                    </a:gs>
                  </a:gsLst>
                  <a:lin ang="5400000" scaled="0"/>
                </a:gradFill>
                <a:ea typeface="Segoe UI" pitchFamily="34" charset="0"/>
                <a:cs typeface="Segoe UI" pitchFamily="34" charset="0"/>
              </a:rPr>
              <a:t>27%</a:t>
            </a:r>
          </a:p>
          <a:p>
            <a:pPr defTabSz="932290" fontAlgn="base">
              <a:lnSpc>
                <a:spcPct val="85000"/>
              </a:lnSpc>
              <a:spcBef>
                <a:spcPct val="0"/>
              </a:spcBef>
              <a:spcAft>
                <a:spcPct val="0"/>
              </a:spcAft>
              <a:defRPr/>
            </a:pPr>
            <a:r>
              <a:rPr lang="en-US" sz="1428" kern="0" spc="-31" dirty="0">
                <a:gradFill>
                  <a:gsLst>
                    <a:gs pos="0">
                      <a:srgbClr val="FFFFFF"/>
                    </a:gs>
                    <a:gs pos="100000">
                      <a:srgbClr val="FFFFFF"/>
                    </a:gs>
                  </a:gsLst>
                  <a:lin ang="5400000" scaled="0"/>
                </a:gradFill>
                <a:ea typeface="Segoe UI" pitchFamily="34" charset="0"/>
                <a:cs typeface="Segoe UI" pitchFamily="34" charset="0"/>
              </a:rPr>
              <a:t>using social media input</a:t>
            </a:r>
          </a:p>
        </p:txBody>
      </p:sp>
      <p:grpSp>
        <p:nvGrpSpPr>
          <p:cNvPr id="4" name="Group 3"/>
          <p:cNvGrpSpPr/>
          <p:nvPr/>
        </p:nvGrpSpPr>
        <p:grpSpPr>
          <a:xfrm>
            <a:off x="10465315" y="1493089"/>
            <a:ext cx="1119124" cy="1119124"/>
            <a:chOff x="1922117" y="6096000"/>
            <a:chExt cx="1097280" cy="1097280"/>
          </a:xfrm>
        </p:grpSpPr>
        <p:sp>
          <p:nvSpPr>
            <p:cNvPr id="38" name="Rectangle 37"/>
            <p:cNvSpPr/>
            <p:nvPr/>
          </p:nvSpPr>
          <p:spPr bwMode="auto">
            <a:xfrm>
              <a:off x="1922117" y="6096000"/>
              <a:ext cx="1097280" cy="1097280"/>
            </a:xfrm>
            <a:prstGeom prst="rect">
              <a:avLst/>
            </a:prstGeom>
            <a:solidFill>
              <a:srgbClr val="FFFFFF">
                <a:lumMod val="85000"/>
              </a:srgbClr>
            </a:solidFill>
            <a:ln w="38100" cap="flat" cmpd="sng" algn="ctr">
              <a:noFill/>
              <a:prstDash val="solid"/>
              <a:headEnd type="none" w="med" len="med"/>
              <a:tailEnd type="none" w="med" len="med"/>
            </a:ln>
            <a:effectLst/>
          </p:spPr>
          <p:txBody>
            <a:bodyPr vert="horz" wrap="square" lIns="93256" tIns="46628" rIns="93256" bIns="46628" numCol="1" rtlCol="0" anchor="b" anchorCtr="0" compatLnSpc="1">
              <a:prstTxWarp prst="textNoShape">
                <a:avLst/>
              </a:prstTxWarp>
            </a:bodyPr>
            <a:lstStyle/>
            <a:p>
              <a:pPr algn="r" defTabSz="932290" fontAlgn="base">
                <a:lnSpc>
                  <a:spcPct val="90000"/>
                </a:lnSpc>
                <a:spcBef>
                  <a:spcPct val="0"/>
                </a:spcBef>
                <a:spcAft>
                  <a:spcPct val="0"/>
                </a:spcAft>
                <a:defRPr/>
              </a:pPr>
              <a:endParaRPr lang="en-US" sz="1224" kern="0" dirty="0">
                <a:gradFill>
                  <a:gsLst>
                    <a:gs pos="0">
                      <a:srgbClr val="FFFFFF"/>
                    </a:gs>
                    <a:gs pos="100000">
                      <a:srgbClr val="FFFFFF"/>
                    </a:gs>
                  </a:gsLst>
                  <a:lin ang="5400000" scaled="0"/>
                </a:gradFill>
                <a:ea typeface="Segoe UI" pitchFamily="34" charset="0"/>
                <a:cs typeface="Segoe UI" pitchFamily="34" charset="0"/>
              </a:endParaRPr>
            </a:p>
          </p:txBody>
        </p:sp>
        <p:grpSp>
          <p:nvGrpSpPr>
            <p:cNvPr id="46" name="Group 45"/>
            <p:cNvGrpSpPr/>
            <p:nvPr/>
          </p:nvGrpSpPr>
          <p:grpSpPr>
            <a:xfrm>
              <a:off x="1953542" y="6244627"/>
              <a:ext cx="1034431" cy="800024"/>
              <a:chOff x="8958986" y="4228507"/>
              <a:chExt cx="2623029" cy="2099049"/>
            </a:xfrm>
          </p:grpSpPr>
          <p:pic>
            <p:nvPicPr>
              <p:cNvPr id="57" name="Picture 2" descr="E:\iPad_Assets\ipad.png"/>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8958986" y="4228507"/>
                <a:ext cx="1031089" cy="1456925"/>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3" descr="G:\MyPhotos\DVD\DVD_Art_08-10-2010\Artwork_Imagery\Hardware Photos\OEM HW\COMPUTERS - PC\Windows 7\AIOs\acer aspire z5610-all-in-one.png"/>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9877681" y="4311753"/>
                <a:ext cx="1704334" cy="1788598"/>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4" descr="\\SFP\Work\White_Whale\2-20426_Lees_MCB_Partner\Art\Images\Phones\VerizonDroidPhone_Full.png"/>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9825512" y="5087133"/>
                <a:ext cx="436093" cy="794585"/>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60" name="Picture 5" descr="\\SFP\Work\White_Whale\2-xxxxx_Anderson_MMS\SFP_Art\Device Freedom\Symbian_Phone.png"/>
              <p:cNvPicPr>
                <a:picLocks noChangeAspect="1" noChangeArrowheads="1"/>
              </p:cNvPicPr>
              <p:nvPr/>
            </p:nvPicPr>
            <p:blipFill rotWithShape="1">
              <a:blip r:embed="rId8" cstate="screen">
                <a:extLst>
                  <a:ext uri="{28A0092B-C50C-407E-A947-70E740481C1C}">
                    <a14:useLocalDpi xmlns:a14="http://schemas.microsoft.com/office/drawing/2010/main"/>
                  </a:ext>
                </a:extLst>
              </a:blip>
              <a:srcRect/>
              <a:stretch/>
            </p:blipFill>
            <p:spPr bwMode="auto">
              <a:xfrm>
                <a:off x="9292954" y="5284139"/>
                <a:ext cx="477529" cy="838553"/>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61" name="Picture 5"/>
              <p:cNvPicPr>
                <a:picLocks noChangeAspect="1" noChangeArrowheads="1"/>
              </p:cNvPicPr>
              <p:nvPr/>
            </p:nvPicPr>
            <p:blipFill>
              <a:blip r:embed="rId9" cstate="screen">
                <a:extLst>
                  <a:ext uri="{28A0092B-C50C-407E-A947-70E740481C1C}">
                    <a14:useLocalDpi xmlns:a14="http://schemas.microsoft.com/office/drawing/2010/main"/>
                  </a:ext>
                </a:extLst>
              </a:blip>
              <a:stretch>
                <a:fillRect/>
              </a:stretch>
            </p:blipFill>
            <p:spPr bwMode="auto">
              <a:xfrm>
                <a:off x="10128485" y="5400328"/>
                <a:ext cx="431560" cy="793728"/>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62" name="Picture 2"/>
              <p:cNvPicPr>
                <a:picLocks noChangeAspect="1" noChangeArrowheads="1"/>
              </p:cNvPicPr>
              <p:nvPr/>
            </p:nvPicPr>
            <p:blipFill>
              <a:blip r:embed="rId10" cstate="screen">
                <a:extLst>
                  <a:ext uri="{28A0092B-C50C-407E-A947-70E740481C1C}">
                    <a14:useLocalDpi xmlns:a14="http://schemas.microsoft.com/office/drawing/2010/main"/>
                  </a:ext>
                </a:extLst>
              </a:blip>
              <a:stretch>
                <a:fillRect/>
              </a:stretch>
            </p:blipFill>
            <p:spPr bwMode="auto">
              <a:xfrm>
                <a:off x="9613542" y="5516707"/>
                <a:ext cx="459867" cy="810849"/>
              </a:xfrm>
              <a:prstGeom prst="rect">
                <a:avLst/>
              </a:prstGeom>
              <a:noFill/>
              <a:effectLst/>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2977489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150"/>
                                  </p:stCondLst>
                                  <p:childTnLst>
                                    <p:set>
                                      <p:cBhvr>
                                        <p:cTn id="10" dur="1" fill="hold">
                                          <p:stCondLst>
                                            <p:cond delay="0"/>
                                          </p:stCondLst>
                                        </p:cTn>
                                        <p:tgtEl>
                                          <p:spTgt spid="41"/>
                                        </p:tgtEl>
                                        <p:attrNameLst>
                                          <p:attrName>style.visibility</p:attrName>
                                        </p:attrNameLst>
                                      </p:cBhvr>
                                      <p:to>
                                        <p:strVal val="visible"/>
                                      </p:to>
                                    </p:set>
                                    <p:anim calcmode="lin" valueType="num">
                                      <p:cBhvr additive="base">
                                        <p:cTn id="11" dur="500" fill="hold"/>
                                        <p:tgtEl>
                                          <p:spTgt spid="41"/>
                                        </p:tgtEl>
                                        <p:attrNameLst>
                                          <p:attrName>ppt_x</p:attrName>
                                        </p:attrNameLst>
                                      </p:cBhvr>
                                      <p:tavLst>
                                        <p:tav tm="0">
                                          <p:val>
                                            <p:strVal val="0-#ppt_w/2"/>
                                          </p:val>
                                        </p:tav>
                                        <p:tav tm="100000">
                                          <p:val>
                                            <p:strVal val="#ppt_x"/>
                                          </p:val>
                                        </p:tav>
                                      </p:tavLst>
                                    </p:anim>
                                    <p:anim calcmode="lin" valueType="num">
                                      <p:cBhvr additive="base">
                                        <p:cTn id="12" dur="500" fill="hold"/>
                                        <p:tgtEl>
                                          <p:spTgt spid="41"/>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300"/>
                                  </p:stCondLst>
                                  <p:childTnLst>
                                    <p:set>
                                      <p:cBhvr>
                                        <p:cTn id="14" dur="1" fill="hold">
                                          <p:stCondLst>
                                            <p:cond delay="0"/>
                                          </p:stCondLst>
                                        </p:cTn>
                                        <p:tgtEl>
                                          <p:spTgt spid="40"/>
                                        </p:tgtEl>
                                        <p:attrNameLst>
                                          <p:attrName>style.visibility</p:attrName>
                                        </p:attrNameLst>
                                      </p:cBhvr>
                                      <p:to>
                                        <p:strVal val="visible"/>
                                      </p:to>
                                    </p:set>
                                    <p:anim calcmode="lin" valueType="num">
                                      <p:cBhvr additive="base">
                                        <p:cTn id="15" dur="500" fill="hold"/>
                                        <p:tgtEl>
                                          <p:spTgt spid="40"/>
                                        </p:tgtEl>
                                        <p:attrNameLst>
                                          <p:attrName>ppt_x</p:attrName>
                                        </p:attrNameLst>
                                      </p:cBhvr>
                                      <p:tavLst>
                                        <p:tav tm="0">
                                          <p:val>
                                            <p:strVal val="0-#ppt_w/2"/>
                                          </p:val>
                                        </p:tav>
                                        <p:tav tm="100000">
                                          <p:val>
                                            <p:strVal val="#ppt_x"/>
                                          </p:val>
                                        </p:tav>
                                      </p:tavLst>
                                    </p:anim>
                                    <p:anim calcmode="lin" valueType="num">
                                      <p:cBhvr additive="base">
                                        <p:cTn id="16" dur="500" fill="hold"/>
                                        <p:tgtEl>
                                          <p:spTgt spid="40"/>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450"/>
                                  </p:stCondLst>
                                  <p:childTnLst>
                                    <p:set>
                                      <p:cBhvr>
                                        <p:cTn id="18" dur="1" fill="hold">
                                          <p:stCondLst>
                                            <p:cond delay="0"/>
                                          </p:stCondLst>
                                        </p:cTn>
                                        <p:tgtEl>
                                          <p:spTgt spid="39"/>
                                        </p:tgtEl>
                                        <p:attrNameLst>
                                          <p:attrName>style.visibility</p:attrName>
                                        </p:attrNameLst>
                                      </p:cBhvr>
                                      <p:to>
                                        <p:strVal val="visible"/>
                                      </p:to>
                                    </p:set>
                                    <p:anim calcmode="lin" valueType="num">
                                      <p:cBhvr additive="base">
                                        <p:cTn id="19" dur="500" fill="hold"/>
                                        <p:tgtEl>
                                          <p:spTgt spid="39"/>
                                        </p:tgtEl>
                                        <p:attrNameLst>
                                          <p:attrName>ppt_x</p:attrName>
                                        </p:attrNameLst>
                                      </p:cBhvr>
                                      <p:tavLst>
                                        <p:tav tm="0">
                                          <p:val>
                                            <p:strVal val="0-#ppt_w/2"/>
                                          </p:val>
                                        </p:tav>
                                        <p:tav tm="100000">
                                          <p:val>
                                            <p:strVal val="#ppt_x"/>
                                          </p:val>
                                        </p:tav>
                                      </p:tavLst>
                                    </p:anim>
                                    <p:anim calcmode="lin" valueType="num">
                                      <p:cBhvr additive="base">
                                        <p:cTn id="20" dur="500" fill="hold"/>
                                        <p:tgtEl>
                                          <p:spTgt spid="39"/>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600"/>
                                  </p:stCondLst>
                                  <p:childTnLst>
                                    <p:set>
                                      <p:cBhvr>
                                        <p:cTn id="22" dur="1" fill="hold">
                                          <p:stCondLst>
                                            <p:cond delay="0"/>
                                          </p:stCondLst>
                                        </p:cTn>
                                        <p:tgtEl>
                                          <p:spTgt spid="42"/>
                                        </p:tgtEl>
                                        <p:attrNameLst>
                                          <p:attrName>style.visibility</p:attrName>
                                        </p:attrNameLst>
                                      </p:cBhvr>
                                      <p:to>
                                        <p:strVal val="visible"/>
                                      </p:to>
                                    </p:set>
                                    <p:anim calcmode="lin" valueType="num">
                                      <p:cBhvr additive="base">
                                        <p:cTn id="23" dur="500" fill="hold"/>
                                        <p:tgtEl>
                                          <p:spTgt spid="42"/>
                                        </p:tgtEl>
                                        <p:attrNameLst>
                                          <p:attrName>ppt_x</p:attrName>
                                        </p:attrNameLst>
                                      </p:cBhvr>
                                      <p:tavLst>
                                        <p:tav tm="0">
                                          <p:val>
                                            <p:strVal val="0-#ppt_w/2"/>
                                          </p:val>
                                        </p:tav>
                                        <p:tav tm="100000">
                                          <p:val>
                                            <p:strVal val="#ppt_x"/>
                                          </p:val>
                                        </p:tav>
                                      </p:tavLst>
                                    </p:anim>
                                    <p:anim calcmode="lin" valueType="num">
                                      <p:cBhvr additive="base">
                                        <p:cTn id="24" dur="500" fill="hold"/>
                                        <p:tgtEl>
                                          <p:spTgt spid="42"/>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500" fill="hold"/>
                                        <p:tgtEl>
                                          <p:spTgt spid="43"/>
                                        </p:tgtEl>
                                        <p:attrNameLst>
                                          <p:attrName>ppt_x</p:attrName>
                                        </p:attrNameLst>
                                      </p:cBhvr>
                                      <p:tavLst>
                                        <p:tav tm="0">
                                          <p:val>
                                            <p:strVal val="1+#ppt_w/2"/>
                                          </p:val>
                                        </p:tav>
                                        <p:tav tm="100000">
                                          <p:val>
                                            <p:strVal val="#ppt_x"/>
                                          </p:val>
                                        </p:tav>
                                      </p:tavLst>
                                    </p:anim>
                                    <p:anim calcmode="lin" valueType="num">
                                      <p:cBhvr additive="base">
                                        <p:cTn id="28" dur="500" fill="hold"/>
                                        <p:tgtEl>
                                          <p:spTgt spid="43"/>
                                        </p:tgtEl>
                                        <p:attrNameLst>
                                          <p:attrName>ppt_y</p:attrName>
                                        </p:attrNameLst>
                                      </p:cBhvr>
                                      <p:tavLst>
                                        <p:tav tm="0">
                                          <p:val>
                                            <p:strVal val="#ppt_y"/>
                                          </p:val>
                                        </p:tav>
                                        <p:tav tm="100000">
                                          <p:val>
                                            <p:strVal val="#ppt_y"/>
                                          </p:val>
                                        </p:tav>
                                      </p:tavLst>
                                    </p:anim>
                                  </p:childTnLst>
                                </p:cTn>
                              </p:par>
                              <p:par>
                                <p:cTn id="29" presetID="2" presetClass="entr" presetSubtype="2" decel="100000" fill="hold" grpId="0" nodeType="withEffect">
                                  <p:stCondLst>
                                    <p:cond delay="15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500" fill="hold"/>
                                        <p:tgtEl>
                                          <p:spTgt spid="30"/>
                                        </p:tgtEl>
                                        <p:attrNameLst>
                                          <p:attrName>ppt_x</p:attrName>
                                        </p:attrNameLst>
                                      </p:cBhvr>
                                      <p:tavLst>
                                        <p:tav tm="0">
                                          <p:val>
                                            <p:strVal val="1+#ppt_w/2"/>
                                          </p:val>
                                        </p:tav>
                                        <p:tav tm="100000">
                                          <p:val>
                                            <p:strVal val="#ppt_x"/>
                                          </p:val>
                                        </p:tav>
                                      </p:tavLst>
                                    </p:anim>
                                    <p:anim calcmode="lin" valueType="num">
                                      <p:cBhvr additive="base">
                                        <p:cTn id="32" dur="500" fill="hold"/>
                                        <p:tgtEl>
                                          <p:spTgt spid="30"/>
                                        </p:tgtEl>
                                        <p:attrNameLst>
                                          <p:attrName>ppt_y</p:attrName>
                                        </p:attrNameLst>
                                      </p:cBhvr>
                                      <p:tavLst>
                                        <p:tav tm="0">
                                          <p:val>
                                            <p:strVal val="#ppt_y"/>
                                          </p:val>
                                        </p:tav>
                                        <p:tav tm="100000">
                                          <p:val>
                                            <p:strVal val="#ppt_y"/>
                                          </p:val>
                                        </p:tav>
                                      </p:tavLst>
                                    </p:anim>
                                  </p:childTnLst>
                                </p:cTn>
                              </p:par>
                              <p:par>
                                <p:cTn id="33" presetID="2" presetClass="entr" presetSubtype="2" decel="100000" fill="hold" nodeType="withEffect">
                                  <p:stCondLst>
                                    <p:cond delay="300"/>
                                  </p:stCondLst>
                                  <p:childTnLst>
                                    <p:set>
                                      <p:cBhvr>
                                        <p:cTn id="34" dur="1" fill="hold">
                                          <p:stCondLst>
                                            <p:cond delay="0"/>
                                          </p:stCondLst>
                                        </p:cTn>
                                        <p:tgtEl>
                                          <p:spTgt spid="5"/>
                                        </p:tgtEl>
                                        <p:attrNameLst>
                                          <p:attrName>style.visibility</p:attrName>
                                        </p:attrNameLst>
                                      </p:cBhvr>
                                      <p:to>
                                        <p:strVal val="visible"/>
                                      </p:to>
                                    </p:set>
                                    <p:anim calcmode="lin" valueType="num">
                                      <p:cBhvr additive="base">
                                        <p:cTn id="35" dur="500" fill="hold"/>
                                        <p:tgtEl>
                                          <p:spTgt spid="5"/>
                                        </p:tgtEl>
                                        <p:attrNameLst>
                                          <p:attrName>ppt_x</p:attrName>
                                        </p:attrNameLst>
                                      </p:cBhvr>
                                      <p:tavLst>
                                        <p:tav tm="0">
                                          <p:val>
                                            <p:strVal val="1+#ppt_w/2"/>
                                          </p:val>
                                        </p:tav>
                                        <p:tav tm="100000">
                                          <p:val>
                                            <p:strVal val="#ppt_x"/>
                                          </p:val>
                                        </p:tav>
                                      </p:tavLst>
                                    </p:anim>
                                    <p:anim calcmode="lin" valueType="num">
                                      <p:cBhvr additive="base">
                                        <p:cTn id="36" dur="500" fill="hold"/>
                                        <p:tgtEl>
                                          <p:spTgt spid="5"/>
                                        </p:tgtEl>
                                        <p:attrNameLst>
                                          <p:attrName>ppt_y</p:attrName>
                                        </p:attrNameLst>
                                      </p:cBhvr>
                                      <p:tavLst>
                                        <p:tav tm="0">
                                          <p:val>
                                            <p:strVal val="#ppt_y"/>
                                          </p:val>
                                        </p:tav>
                                        <p:tav tm="100000">
                                          <p:val>
                                            <p:strVal val="#ppt_y"/>
                                          </p:val>
                                        </p:tav>
                                      </p:tavLst>
                                    </p:anim>
                                  </p:childTnLst>
                                </p:cTn>
                              </p:par>
                              <p:par>
                                <p:cTn id="37" presetID="2" presetClass="entr" presetSubtype="2" decel="100000" fill="hold" nodeType="withEffect">
                                  <p:stCondLst>
                                    <p:cond delay="450"/>
                                  </p:stCondLst>
                                  <p:childTnLst>
                                    <p:set>
                                      <p:cBhvr>
                                        <p:cTn id="38" dur="1" fill="hold">
                                          <p:stCondLst>
                                            <p:cond delay="0"/>
                                          </p:stCondLst>
                                        </p:cTn>
                                        <p:tgtEl>
                                          <p:spTgt spid="4"/>
                                        </p:tgtEl>
                                        <p:attrNameLst>
                                          <p:attrName>style.visibility</p:attrName>
                                        </p:attrNameLst>
                                      </p:cBhvr>
                                      <p:to>
                                        <p:strVal val="visible"/>
                                      </p:to>
                                    </p:set>
                                    <p:anim calcmode="lin" valueType="num">
                                      <p:cBhvr additive="base">
                                        <p:cTn id="39" dur="500" fill="hold"/>
                                        <p:tgtEl>
                                          <p:spTgt spid="4"/>
                                        </p:tgtEl>
                                        <p:attrNameLst>
                                          <p:attrName>ppt_x</p:attrName>
                                        </p:attrNameLst>
                                      </p:cBhvr>
                                      <p:tavLst>
                                        <p:tav tm="0">
                                          <p:val>
                                            <p:strVal val="1+#ppt_w/2"/>
                                          </p:val>
                                        </p:tav>
                                        <p:tav tm="100000">
                                          <p:val>
                                            <p:strVal val="#ppt_x"/>
                                          </p:val>
                                        </p:tav>
                                      </p:tavLst>
                                    </p:anim>
                                    <p:anim calcmode="lin" valueType="num">
                                      <p:cBhvr additive="base">
                                        <p:cTn id="40" dur="500" fill="hold"/>
                                        <p:tgtEl>
                                          <p:spTgt spid="4"/>
                                        </p:tgtEl>
                                        <p:attrNameLst>
                                          <p:attrName>ppt_y</p:attrName>
                                        </p:attrNameLst>
                                      </p:cBhvr>
                                      <p:tavLst>
                                        <p:tav tm="0">
                                          <p:val>
                                            <p:strVal val="#ppt_y"/>
                                          </p:val>
                                        </p:tav>
                                        <p:tav tm="100000">
                                          <p:val>
                                            <p:strVal val="#ppt_y"/>
                                          </p:val>
                                        </p:tav>
                                      </p:tavLst>
                                    </p:anim>
                                  </p:childTnLst>
                                </p:cTn>
                              </p:par>
                              <p:par>
                                <p:cTn id="41" presetID="2" presetClass="entr" presetSubtype="2" decel="100000" fill="hold" grpId="0" nodeType="withEffect">
                                  <p:stCondLst>
                                    <p:cond delay="600"/>
                                  </p:stCondLst>
                                  <p:childTnLst>
                                    <p:set>
                                      <p:cBhvr>
                                        <p:cTn id="42" dur="1" fill="hold">
                                          <p:stCondLst>
                                            <p:cond delay="0"/>
                                          </p:stCondLst>
                                        </p:cTn>
                                        <p:tgtEl>
                                          <p:spTgt spid="31"/>
                                        </p:tgtEl>
                                        <p:attrNameLst>
                                          <p:attrName>style.visibility</p:attrName>
                                        </p:attrNameLst>
                                      </p:cBhvr>
                                      <p:to>
                                        <p:strVal val="visible"/>
                                      </p:to>
                                    </p:set>
                                    <p:anim calcmode="lin" valueType="num">
                                      <p:cBhvr additive="base">
                                        <p:cTn id="43" dur="500" fill="hold"/>
                                        <p:tgtEl>
                                          <p:spTgt spid="31"/>
                                        </p:tgtEl>
                                        <p:attrNameLst>
                                          <p:attrName>ppt_x</p:attrName>
                                        </p:attrNameLst>
                                      </p:cBhvr>
                                      <p:tavLst>
                                        <p:tav tm="0">
                                          <p:val>
                                            <p:strVal val="1+#ppt_w/2"/>
                                          </p:val>
                                        </p:tav>
                                        <p:tav tm="100000">
                                          <p:val>
                                            <p:strVal val="#ppt_x"/>
                                          </p:val>
                                        </p:tav>
                                      </p:tavLst>
                                    </p:anim>
                                    <p:anim calcmode="lin" valueType="num">
                                      <p:cBhvr additive="base">
                                        <p:cTn id="44" dur="500" fill="hold"/>
                                        <p:tgtEl>
                                          <p:spTgt spid="31"/>
                                        </p:tgtEl>
                                        <p:attrNameLst>
                                          <p:attrName>ppt_y</p:attrName>
                                        </p:attrNameLst>
                                      </p:cBhvr>
                                      <p:tavLst>
                                        <p:tav tm="0">
                                          <p:val>
                                            <p:strVal val="#ppt_y"/>
                                          </p:val>
                                        </p:tav>
                                        <p:tav tm="100000">
                                          <p:val>
                                            <p:strVal val="#ppt_y"/>
                                          </p:val>
                                        </p:tav>
                                      </p:tavLst>
                                    </p:anim>
                                  </p:childTnLst>
                                </p:cTn>
                              </p:par>
                            </p:childTnLst>
                          </p:cTn>
                        </p:par>
                        <p:par>
                          <p:cTn id="45" fill="hold">
                            <p:stCondLst>
                              <p:cond delay="1100"/>
                            </p:stCondLst>
                            <p:childTnLst>
                              <p:par>
                                <p:cTn id="46" presetID="42" presetClass="entr" presetSubtype="0" fill="hold" grpId="0" nodeType="afterEffect">
                                  <p:stCondLst>
                                    <p:cond delay="0"/>
                                  </p:stCondLst>
                                  <p:childTnLst>
                                    <p:set>
                                      <p:cBhvr>
                                        <p:cTn id="47" dur="1" fill="hold">
                                          <p:stCondLst>
                                            <p:cond delay="0"/>
                                          </p:stCondLst>
                                        </p:cTn>
                                        <p:tgtEl>
                                          <p:spTgt spid="64"/>
                                        </p:tgtEl>
                                        <p:attrNameLst>
                                          <p:attrName>style.visibility</p:attrName>
                                        </p:attrNameLst>
                                      </p:cBhvr>
                                      <p:to>
                                        <p:strVal val="visible"/>
                                      </p:to>
                                    </p:set>
                                    <p:animEffect transition="in" filter="fade">
                                      <p:cBhvr>
                                        <p:cTn id="48" dur="750"/>
                                        <p:tgtEl>
                                          <p:spTgt spid="64"/>
                                        </p:tgtEl>
                                      </p:cBhvr>
                                    </p:animEffect>
                                    <p:anim calcmode="lin" valueType="num">
                                      <p:cBhvr>
                                        <p:cTn id="49" dur="750" fill="hold"/>
                                        <p:tgtEl>
                                          <p:spTgt spid="64"/>
                                        </p:tgtEl>
                                        <p:attrNameLst>
                                          <p:attrName>ppt_x</p:attrName>
                                        </p:attrNameLst>
                                      </p:cBhvr>
                                      <p:tavLst>
                                        <p:tav tm="0">
                                          <p:val>
                                            <p:strVal val="#ppt_x"/>
                                          </p:val>
                                        </p:tav>
                                        <p:tav tm="100000">
                                          <p:val>
                                            <p:strVal val="#ppt_x"/>
                                          </p:val>
                                        </p:tav>
                                      </p:tavLst>
                                    </p:anim>
                                    <p:anim calcmode="lin" valueType="num">
                                      <p:cBhvr>
                                        <p:cTn id="50" dur="750" fill="hold"/>
                                        <p:tgtEl>
                                          <p:spTgt spid="6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43" grpId="0" animBg="1"/>
      <p:bldP spid="39" grpId="0" animBg="1"/>
      <p:bldP spid="40" grpId="0" animBg="1"/>
      <p:bldP spid="45" grpId="0" animBg="1"/>
      <p:bldP spid="30" grpId="0" animBg="1"/>
      <p:bldP spid="3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952" y="-1"/>
            <a:ext cx="12432640" cy="6995690"/>
          </a:xfrm>
          <a:prstGeom prst="rect">
            <a:avLst/>
          </a:prstGeom>
        </p:spPr>
      </p:pic>
      <p:sp>
        <p:nvSpPr>
          <p:cNvPr id="29" name="Text Placeholder 3"/>
          <p:cNvSpPr txBox="1">
            <a:spLocks/>
          </p:cNvSpPr>
          <p:nvPr/>
        </p:nvSpPr>
        <p:spPr>
          <a:xfrm>
            <a:off x="277813" y="296863"/>
            <a:ext cx="6400799" cy="6400799"/>
          </a:xfrm>
          <a:prstGeom prst="rect">
            <a:avLst/>
          </a:prstGeom>
          <a:solidFill>
            <a:schemeClr val="accent4">
              <a:alpha val="90000"/>
            </a:schemeClr>
          </a:solidFill>
        </p:spPr>
        <p:txBody>
          <a:bodyPr vert="horz" wrap="square" lIns="182880" tIns="137160" rIns="91440" bIns="45720" numCol="1" anchor="t" anchorCtr="0" compatLnSpc="1">
            <a:prstTxWarp prst="textNoShape">
              <a:avLst/>
            </a:prstTxWarp>
          </a:bodyPr>
          <a:lstStyle>
            <a:lvl1pPr marL="0" indent="0" algn="l" defTabSz="914400" rtl="0" eaLnBrk="1" latinLnBrk="0" hangingPunct="1">
              <a:spcBef>
                <a:spcPct val="20000"/>
              </a:spcBef>
              <a:buFont typeface="Arial" pitchFamily="34" charset="0"/>
              <a:buNone/>
              <a:defRPr sz="16600" kern="1200">
                <a:gradFill>
                  <a:gsLst>
                    <a:gs pos="2917">
                      <a:schemeClr val="bg1"/>
                    </a:gs>
                    <a:gs pos="100000">
                      <a:schemeClr val="bg1"/>
                    </a:gs>
                  </a:gsLst>
                  <a:lin ang="5400000" scaled="0"/>
                </a:gradFill>
                <a:latin typeface="+mj-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 typeface="Arial" pitchFamily="34" charset="0"/>
              <a:buNone/>
              <a:tabLst/>
              <a:defRPr/>
            </a:pPr>
            <a:r>
              <a:rPr kumimoji="0" lang="en-US" sz="6000" b="0" i="0" u="none" strike="noStrike" kern="1200" cap="none" spc="0" normalizeH="0" baseline="0" noProof="0" dirty="0" smtClean="0">
                <a:ln>
                  <a:noFill/>
                </a:ln>
                <a:gradFill>
                  <a:gsLst>
                    <a:gs pos="2917">
                      <a:srgbClr val="FFFFFF"/>
                    </a:gs>
                    <a:gs pos="100000">
                      <a:srgbClr val="FFFFFF"/>
                    </a:gs>
                  </a:gsLst>
                  <a:lin ang="5400000" scaled="0"/>
                </a:gradFill>
                <a:effectLst/>
                <a:uLnTx/>
                <a:uFillTx/>
                <a:latin typeface="Segoe UI Light" panose="020B0502040204020203" pitchFamily="34" charset="0"/>
              </a:rPr>
              <a:t>Everyone should have access</a:t>
            </a:r>
            <a:br>
              <a:rPr kumimoji="0" lang="en-US" sz="6000" b="0" i="0" u="none" strike="noStrike" kern="1200" cap="none" spc="0" normalizeH="0" baseline="0" noProof="0" dirty="0" smtClean="0">
                <a:ln>
                  <a:noFill/>
                </a:ln>
                <a:gradFill>
                  <a:gsLst>
                    <a:gs pos="2917">
                      <a:srgbClr val="FFFFFF"/>
                    </a:gs>
                    <a:gs pos="100000">
                      <a:srgbClr val="FFFFFF"/>
                    </a:gs>
                  </a:gsLst>
                  <a:lin ang="5400000" scaled="0"/>
                </a:gradFill>
                <a:effectLst/>
                <a:uLnTx/>
                <a:uFillTx/>
                <a:latin typeface="Segoe UI Light" panose="020B0502040204020203" pitchFamily="34" charset="0"/>
              </a:rPr>
            </a:br>
            <a:r>
              <a:rPr kumimoji="0" lang="en-US" sz="6000" b="0" i="0" u="none" strike="noStrike" kern="1200" cap="none" spc="0" normalizeH="0" baseline="0" noProof="0" dirty="0" smtClean="0">
                <a:ln>
                  <a:noFill/>
                </a:ln>
                <a:gradFill>
                  <a:gsLst>
                    <a:gs pos="2917">
                      <a:srgbClr val="FFFFFF"/>
                    </a:gs>
                    <a:gs pos="100000">
                      <a:srgbClr val="FFFFFF"/>
                    </a:gs>
                  </a:gsLst>
                  <a:lin ang="5400000" scaled="0"/>
                </a:gradFill>
                <a:effectLst/>
                <a:uLnTx/>
                <a:uFillTx/>
                <a:latin typeface="Segoe UI Light" panose="020B0502040204020203" pitchFamily="34" charset="0"/>
              </a:rPr>
              <a:t>to the data</a:t>
            </a:r>
            <a:br>
              <a:rPr kumimoji="0" lang="en-US" sz="6000" b="0" i="0" u="none" strike="noStrike" kern="1200" cap="none" spc="0" normalizeH="0" baseline="0" noProof="0" dirty="0" smtClean="0">
                <a:ln>
                  <a:noFill/>
                </a:ln>
                <a:gradFill>
                  <a:gsLst>
                    <a:gs pos="2917">
                      <a:srgbClr val="FFFFFF"/>
                    </a:gs>
                    <a:gs pos="100000">
                      <a:srgbClr val="FFFFFF"/>
                    </a:gs>
                  </a:gsLst>
                  <a:lin ang="5400000" scaled="0"/>
                </a:gradFill>
                <a:effectLst/>
                <a:uLnTx/>
                <a:uFillTx/>
                <a:latin typeface="Segoe UI Light" panose="020B0502040204020203" pitchFamily="34" charset="0"/>
              </a:rPr>
            </a:br>
            <a:r>
              <a:rPr kumimoji="0" lang="en-US" sz="6000" b="0" i="0" u="none" strike="noStrike" kern="1200" cap="none" spc="0" normalizeH="0" baseline="0" noProof="0" dirty="0" smtClean="0">
                <a:ln>
                  <a:noFill/>
                </a:ln>
                <a:gradFill>
                  <a:gsLst>
                    <a:gs pos="2917">
                      <a:srgbClr val="FFFFFF"/>
                    </a:gs>
                    <a:gs pos="100000">
                      <a:srgbClr val="FFFFFF"/>
                    </a:gs>
                  </a:gsLst>
                  <a:lin ang="5400000" scaled="0"/>
                </a:gradFill>
                <a:effectLst/>
                <a:uLnTx/>
                <a:uFillTx/>
                <a:latin typeface="Segoe UI Light" panose="020B0502040204020203" pitchFamily="34" charset="0"/>
              </a:rPr>
              <a:t>they need</a:t>
            </a:r>
          </a:p>
        </p:txBody>
      </p:sp>
    </p:spTree>
    <p:extLst>
      <p:ext uri="{BB962C8B-B14F-4D97-AF65-F5344CB8AC3E}">
        <p14:creationId xmlns:p14="http://schemas.microsoft.com/office/powerpoint/2010/main" val="508372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830164" y="1690851"/>
            <a:ext cx="5085869" cy="4480267"/>
            <a:chOff x="6647284" y="1690851"/>
            <a:chExt cx="5085869" cy="4480267"/>
          </a:xfrm>
        </p:grpSpPr>
        <p:pic>
          <p:nvPicPr>
            <p:cNvPr id="31" name="Picture 30"/>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6659696" y="1699195"/>
              <a:ext cx="5069008" cy="2745399"/>
            </a:xfrm>
            <a:prstGeom prst="rect">
              <a:avLst/>
            </a:prstGeom>
          </p:spPr>
        </p:pic>
        <p:sp>
          <p:nvSpPr>
            <p:cNvPr id="33" name="Rectangle 32"/>
            <p:cNvSpPr/>
            <p:nvPr/>
          </p:nvSpPr>
          <p:spPr bwMode="auto">
            <a:xfrm>
              <a:off x="6647284" y="1690851"/>
              <a:ext cx="5081420" cy="960234"/>
            </a:xfrm>
            <a:prstGeom prst="rect">
              <a:avLst/>
            </a:prstGeom>
            <a:solidFill>
              <a:srgbClr val="FF8C00"/>
            </a:solidFill>
            <a:ln w="38100" cap="flat" cmpd="sng" algn="ctr">
              <a:noFill/>
              <a:prstDash val="solid"/>
              <a:headEnd type="none" w="med" len="med"/>
              <a:tailEnd type="none" w="med" len="med"/>
            </a:ln>
            <a:effectLst/>
          </p:spPr>
          <p:txBody>
            <a:bodyPr vert="horz" wrap="square" lIns="91440" tIns="91440" rIns="91440" bIns="91440" numCol="1" rtlCol="0" anchor="t" anchorCtr="0" compatLnSpc="1">
              <a:prstTxWarp prst="textNoShape">
                <a:avLst/>
              </a:prstTxWarp>
            </a:bodyPr>
            <a:lstStyle/>
            <a:p>
              <a:pPr defTabSz="932290" fontAlgn="base">
                <a:spcBef>
                  <a:spcPct val="0"/>
                </a:spcBef>
                <a:spcAft>
                  <a:spcPct val="0"/>
                </a:spcAft>
                <a:defRPr/>
              </a:pPr>
              <a:r>
                <a:rPr lang="en-US" sz="2500" b="1" kern="0" spc="-41" dirty="0" smtClean="0">
                  <a:gradFill>
                    <a:gsLst>
                      <a:gs pos="0">
                        <a:srgbClr val="FFFFFF"/>
                      </a:gs>
                      <a:gs pos="100000">
                        <a:srgbClr val="FFFFFF"/>
                      </a:gs>
                    </a:gsLst>
                    <a:lin ang="5400000" scaled="0"/>
                  </a:gradFill>
                  <a:latin typeface="Segoe UI Light" pitchFamily="34" charset="0"/>
                </a:rPr>
                <a:t>Collaborate in Power BI for Office 365</a:t>
              </a:r>
              <a:endParaRPr lang="en-US" sz="3100" b="1" kern="0" spc="-41" dirty="0" smtClean="0">
                <a:gradFill>
                  <a:gsLst>
                    <a:gs pos="0">
                      <a:srgbClr val="FFFFFF"/>
                    </a:gs>
                    <a:gs pos="100000">
                      <a:srgbClr val="FFFFFF"/>
                    </a:gs>
                  </a:gsLst>
                  <a:lin ang="5400000" scaled="0"/>
                </a:gradFill>
                <a:latin typeface="Segoe UI Light" pitchFamily="34" charset="0"/>
              </a:endParaRPr>
            </a:p>
            <a:p>
              <a:pPr defTabSz="932290" fontAlgn="base">
                <a:lnSpc>
                  <a:spcPct val="150000"/>
                </a:lnSpc>
                <a:spcBef>
                  <a:spcPct val="0"/>
                </a:spcBef>
                <a:spcAft>
                  <a:spcPct val="0"/>
                </a:spcAft>
                <a:defRPr/>
              </a:pPr>
              <a:r>
                <a:rPr lang="en-US" sz="2000" kern="0" dirty="0" smtClean="0">
                  <a:gradFill>
                    <a:gsLst>
                      <a:gs pos="0">
                        <a:srgbClr val="FFFFFF"/>
                      </a:gs>
                      <a:gs pos="100000">
                        <a:srgbClr val="FFFFFF"/>
                      </a:gs>
                    </a:gsLst>
                    <a:lin ang="5400000" scaled="0"/>
                  </a:gradFill>
                </a:rPr>
                <a:t>1 </a:t>
              </a:r>
              <a:r>
                <a:rPr lang="en-US" sz="2000" kern="0" dirty="0">
                  <a:gradFill>
                    <a:gsLst>
                      <a:gs pos="0">
                        <a:srgbClr val="FFFFFF"/>
                      </a:gs>
                      <a:gs pos="100000">
                        <a:srgbClr val="FFFFFF"/>
                      </a:gs>
                    </a:gsLst>
                    <a:lin ang="5400000" scaled="0"/>
                  </a:gradFill>
                </a:rPr>
                <a:t>in 4 </a:t>
              </a:r>
              <a:r>
                <a:rPr lang="en-US" sz="2000" kern="0" dirty="0" smtClean="0">
                  <a:gradFill>
                    <a:gsLst>
                      <a:gs pos="0">
                        <a:srgbClr val="FFFFFF"/>
                      </a:gs>
                      <a:gs pos="100000">
                        <a:srgbClr val="FFFFFF"/>
                      </a:gs>
                    </a:gsLst>
                    <a:lin ang="5400000" scaled="0"/>
                  </a:gradFill>
                </a:rPr>
                <a:t>enterprise customers on Office </a:t>
              </a:r>
              <a:r>
                <a:rPr lang="en-US" sz="2000" kern="0" dirty="0">
                  <a:gradFill>
                    <a:gsLst>
                      <a:gs pos="0">
                        <a:srgbClr val="FFFFFF"/>
                      </a:gs>
                      <a:gs pos="100000">
                        <a:srgbClr val="FFFFFF"/>
                      </a:gs>
                    </a:gsLst>
                    <a:lin ang="5400000" scaled="0"/>
                  </a:gradFill>
                </a:rPr>
                <a:t>365</a:t>
              </a:r>
            </a:p>
            <a:p>
              <a:pPr defTabSz="932290" fontAlgn="base">
                <a:lnSpc>
                  <a:spcPct val="90000"/>
                </a:lnSpc>
                <a:spcBef>
                  <a:spcPct val="0"/>
                </a:spcBef>
                <a:spcAft>
                  <a:spcPct val="0"/>
                </a:spcAft>
                <a:defRPr/>
              </a:pPr>
              <a:endParaRPr lang="en-US" sz="3100" kern="0" spc="-41" dirty="0">
                <a:gradFill>
                  <a:gsLst>
                    <a:gs pos="0">
                      <a:srgbClr val="FFFFFF"/>
                    </a:gs>
                    <a:gs pos="100000">
                      <a:srgbClr val="FFFFFF"/>
                    </a:gs>
                  </a:gsLst>
                  <a:lin ang="5400000" scaled="0"/>
                </a:gradFill>
                <a:latin typeface="Segoe UI Light" pitchFamily="34" charset="0"/>
              </a:endParaRPr>
            </a:p>
          </p:txBody>
        </p:sp>
        <p:sp>
          <p:nvSpPr>
            <p:cNvPr id="41" name="Rectangle 40"/>
            <p:cNvSpPr>
              <a:spLocks noChangeAspect="1"/>
            </p:cNvSpPr>
            <p:nvPr/>
          </p:nvSpPr>
          <p:spPr bwMode="auto">
            <a:xfrm>
              <a:off x="6657339" y="4525198"/>
              <a:ext cx="1645919" cy="1645920"/>
            </a:xfrm>
            <a:prstGeom prst="rect">
              <a:avLst/>
            </a:prstGeom>
            <a:solidFill>
              <a:srgbClr val="FF8C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sz="1836" kern="0" dirty="0">
                  <a:gradFill>
                    <a:gsLst>
                      <a:gs pos="0">
                        <a:srgbClr val="FFFFFF"/>
                      </a:gs>
                      <a:gs pos="100000">
                        <a:srgbClr val="FFFFFF"/>
                      </a:gs>
                    </a:gsLst>
                    <a:lin ang="5400000" scaled="0"/>
                  </a:gradFill>
                  <a:ea typeface="Segoe UI" pitchFamily="34" charset="0"/>
                  <a:cs typeface="Segoe UI" pitchFamily="34" charset="0"/>
                </a:rPr>
                <a:t>Share</a:t>
              </a:r>
            </a:p>
          </p:txBody>
        </p:sp>
        <p:sp>
          <p:nvSpPr>
            <p:cNvPr id="42" name="Freeform 41"/>
            <p:cNvSpPr>
              <a:spLocks/>
            </p:cNvSpPr>
            <p:nvPr/>
          </p:nvSpPr>
          <p:spPr bwMode="auto">
            <a:xfrm>
              <a:off x="6959143" y="5065776"/>
              <a:ext cx="957756" cy="667885"/>
            </a:xfrm>
            <a:custGeom>
              <a:avLst/>
              <a:gdLst/>
              <a:ahLst/>
              <a:cxnLst/>
              <a:rect l="l" t="t" r="r" b="b"/>
              <a:pathLst>
                <a:path w="1822529" h="1109555">
                  <a:moveTo>
                    <a:pt x="341442" y="686899"/>
                  </a:moveTo>
                  <a:cubicBezTo>
                    <a:pt x="376723" y="679869"/>
                    <a:pt x="419060" y="707989"/>
                    <a:pt x="433172" y="750169"/>
                  </a:cubicBezTo>
                  <a:cubicBezTo>
                    <a:pt x="440228" y="715019"/>
                    <a:pt x="482565" y="693929"/>
                    <a:pt x="517846" y="700959"/>
                  </a:cubicBezTo>
                  <a:cubicBezTo>
                    <a:pt x="553127" y="707989"/>
                    <a:pt x="581351" y="743139"/>
                    <a:pt x="581351" y="778289"/>
                  </a:cubicBezTo>
                  <a:cubicBezTo>
                    <a:pt x="581351" y="778283"/>
                    <a:pt x="581351" y="778218"/>
                    <a:pt x="581351" y="777410"/>
                  </a:cubicBezTo>
                  <a:lnTo>
                    <a:pt x="581351" y="771259"/>
                  </a:lnTo>
                  <a:cubicBezTo>
                    <a:pt x="588407" y="729079"/>
                    <a:pt x="630744" y="707989"/>
                    <a:pt x="673081" y="715019"/>
                  </a:cubicBezTo>
                  <a:cubicBezTo>
                    <a:pt x="715418" y="722049"/>
                    <a:pt x="743643" y="764229"/>
                    <a:pt x="729530" y="806408"/>
                  </a:cubicBezTo>
                  <a:cubicBezTo>
                    <a:pt x="729528" y="806422"/>
                    <a:pt x="729410" y="807248"/>
                    <a:pt x="722474" y="855618"/>
                  </a:cubicBezTo>
                  <a:cubicBezTo>
                    <a:pt x="736586" y="827498"/>
                    <a:pt x="771867" y="813438"/>
                    <a:pt x="807148" y="820468"/>
                  </a:cubicBezTo>
                  <a:cubicBezTo>
                    <a:pt x="842429" y="827498"/>
                    <a:pt x="870653" y="869678"/>
                    <a:pt x="863597" y="911858"/>
                  </a:cubicBezTo>
                  <a:cubicBezTo>
                    <a:pt x="863595" y="911868"/>
                    <a:pt x="863334" y="912973"/>
                    <a:pt x="835372" y="1031367"/>
                  </a:cubicBezTo>
                  <a:cubicBezTo>
                    <a:pt x="821260" y="1073546"/>
                    <a:pt x="785979" y="1094636"/>
                    <a:pt x="750699" y="1094636"/>
                  </a:cubicBezTo>
                  <a:lnTo>
                    <a:pt x="744602" y="1094636"/>
                  </a:lnTo>
                  <a:cubicBezTo>
                    <a:pt x="701306" y="1080576"/>
                    <a:pt x="680137" y="1045427"/>
                    <a:pt x="680137" y="1010277"/>
                  </a:cubicBezTo>
                  <a:cubicBezTo>
                    <a:pt x="666025" y="1031367"/>
                    <a:pt x="637800" y="1045427"/>
                    <a:pt x="609576" y="1045427"/>
                  </a:cubicBezTo>
                  <a:lnTo>
                    <a:pt x="603479" y="1045427"/>
                  </a:lnTo>
                  <a:cubicBezTo>
                    <a:pt x="560183" y="1031367"/>
                    <a:pt x="531958" y="989187"/>
                    <a:pt x="539014" y="954037"/>
                  </a:cubicBezTo>
                  <a:cubicBezTo>
                    <a:pt x="539018" y="954033"/>
                    <a:pt x="539072" y="953980"/>
                    <a:pt x="539896" y="953158"/>
                  </a:cubicBezTo>
                  <a:lnTo>
                    <a:pt x="546071" y="947007"/>
                  </a:lnTo>
                  <a:cubicBezTo>
                    <a:pt x="524902" y="968097"/>
                    <a:pt x="496678" y="982157"/>
                    <a:pt x="468453" y="982157"/>
                  </a:cubicBezTo>
                  <a:cubicBezTo>
                    <a:pt x="468446" y="982157"/>
                    <a:pt x="468376" y="982157"/>
                    <a:pt x="467571" y="982157"/>
                  </a:cubicBezTo>
                  <a:lnTo>
                    <a:pt x="461397" y="982157"/>
                  </a:lnTo>
                  <a:cubicBezTo>
                    <a:pt x="433172" y="975127"/>
                    <a:pt x="412004" y="954037"/>
                    <a:pt x="404948" y="925917"/>
                  </a:cubicBezTo>
                  <a:cubicBezTo>
                    <a:pt x="397892" y="932947"/>
                    <a:pt x="397892" y="932947"/>
                    <a:pt x="390835" y="932947"/>
                  </a:cubicBezTo>
                  <a:cubicBezTo>
                    <a:pt x="383779" y="932947"/>
                    <a:pt x="376723" y="932947"/>
                    <a:pt x="369667" y="932947"/>
                  </a:cubicBezTo>
                  <a:cubicBezTo>
                    <a:pt x="334386" y="932947"/>
                    <a:pt x="306162" y="904828"/>
                    <a:pt x="299106" y="876708"/>
                  </a:cubicBezTo>
                  <a:cubicBezTo>
                    <a:pt x="299102" y="876692"/>
                    <a:pt x="298837" y="875458"/>
                    <a:pt x="277937" y="778289"/>
                  </a:cubicBezTo>
                  <a:cubicBezTo>
                    <a:pt x="270881" y="736109"/>
                    <a:pt x="299106" y="700959"/>
                    <a:pt x="341442" y="686899"/>
                  </a:cubicBezTo>
                  <a:close/>
                  <a:moveTo>
                    <a:pt x="362511" y="142762"/>
                  </a:moveTo>
                  <a:cubicBezTo>
                    <a:pt x="362554" y="142762"/>
                    <a:pt x="390795" y="142762"/>
                    <a:pt x="433141" y="142762"/>
                  </a:cubicBezTo>
                  <a:cubicBezTo>
                    <a:pt x="404889" y="170990"/>
                    <a:pt x="383700" y="206274"/>
                    <a:pt x="383700" y="241559"/>
                  </a:cubicBezTo>
                  <a:cubicBezTo>
                    <a:pt x="376637" y="276843"/>
                    <a:pt x="383700" y="305071"/>
                    <a:pt x="397826" y="333298"/>
                  </a:cubicBezTo>
                  <a:cubicBezTo>
                    <a:pt x="426078" y="382696"/>
                    <a:pt x="468457" y="410924"/>
                    <a:pt x="517898" y="410924"/>
                  </a:cubicBezTo>
                  <a:cubicBezTo>
                    <a:pt x="546150" y="417981"/>
                    <a:pt x="581465" y="410924"/>
                    <a:pt x="609717" y="396810"/>
                  </a:cubicBezTo>
                  <a:cubicBezTo>
                    <a:pt x="609726" y="396804"/>
                    <a:pt x="610149" y="396523"/>
                    <a:pt x="630907" y="382696"/>
                  </a:cubicBezTo>
                  <a:cubicBezTo>
                    <a:pt x="630927" y="382685"/>
                    <a:pt x="632883" y="381599"/>
                    <a:pt x="821609" y="276843"/>
                  </a:cubicBezTo>
                  <a:cubicBezTo>
                    <a:pt x="821623" y="276849"/>
                    <a:pt x="822935" y="277432"/>
                    <a:pt x="948744" y="333298"/>
                  </a:cubicBezTo>
                  <a:cubicBezTo>
                    <a:pt x="948758" y="333309"/>
                    <a:pt x="951606" y="335362"/>
                    <a:pt x="1506724" y="735540"/>
                  </a:cubicBezTo>
                  <a:cubicBezTo>
                    <a:pt x="1534976" y="756711"/>
                    <a:pt x="1542039" y="806109"/>
                    <a:pt x="1520850" y="841394"/>
                  </a:cubicBezTo>
                  <a:cubicBezTo>
                    <a:pt x="1506724" y="862564"/>
                    <a:pt x="1485535" y="876678"/>
                    <a:pt x="1457283" y="876678"/>
                  </a:cubicBezTo>
                  <a:cubicBezTo>
                    <a:pt x="1457268" y="876667"/>
                    <a:pt x="1455327" y="875252"/>
                    <a:pt x="1195950" y="686142"/>
                  </a:cubicBezTo>
                  <a:cubicBezTo>
                    <a:pt x="1188887" y="679085"/>
                    <a:pt x="1181824" y="686142"/>
                    <a:pt x="1174761" y="693199"/>
                  </a:cubicBezTo>
                  <a:cubicBezTo>
                    <a:pt x="1174761" y="700256"/>
                    <a:pt x="1174761" y="707313"/>
                    <a:pt x="1181824" y="714370"/>
                  </a:cubicBezTo>
                  <a:cubicBezTo>
                    <a:pt x="1181837" y="714379"/>
                    <a:pt x="1183505" y="715545"/>
                    <a:pt x="1393715" y="862564"/>
                  </a:cubicBezTo>
                  <a:cubicBezTo>
                    <a:pt x="1393715" y="883735"/>
                    <a:pt x="1393715" y="904906"/>
                    <a:pt x="1379589" y="926076"/>
                  </a:cubicBezTo>
                  <a:cubicBezTo>
                    <a:pt x="1365463" y="947247"/>
                    <a:pt x="1337211" y="961361"/>
                    <a:pt x="1316022" y="961361"/>
                  </a:cubicBezTo>
                  <a:cubicBezTo>
                    <a:pt x="1316007" y="961350"/>
                    <a:pt x="1314082" y="959908"/>
                    <a:pt x="1061752" y="770825"/>
                  </a:cubicBezTo>
                  <a:cubicBezTo>
                    <a:pt x="1054689" y="770825"/>
                    <a:pt x="1040563" y="770825"/>
                    <a:pt x="1040563" y="777882"/>
                  </a:cubicBezTo>
                  <a:cubicBezTo>
                    <a:pt x="1033500" y="784939"/>
                    <a:pt x="1033500" y="791995"/>
                    <a:pt x="1040563" y="799052"/>
                  </a:cubicBezTo>
                  <a:cubicBezTo>
                    <a:pt x="1040576" y="799061"/>
                    <a:pt x="1042204" y="800199"/>
                    <a:pt x="1252454" y="947247"/>
                  </a:cubicBezTo>
                  <a:cubicBezTo>
                    <a:pt x="1252454" y="968418"/>
                    <a:pt x="1252454" y="989588"/>
                    <a:pt x="1238328" y="1010759"/>
                  </a:cubicBezTo>
                  <a:cubicBezTo>
                    <a:pt x="1224202" y="1031930"/>
                    <a:pt x="1203013" y="1038986"/>
                    <a:pt x="1174761" y="1038986"/>
                  </a:cubicBezTo>
                  <a:cubicBezTo>
                    <a:pt x="1174742" y="1038973"/>
                    <a:pt x="1172878" y="1037684"/>
                    <a:pt x="991122" y="911962"/>
                  </a:cubicBezTo>
                  <a:cubicBezTo>
                    <a:pt x="984059" y="904906"/>
                    <a:pt x="976996" y="904906"/>
                    <a:pt x="969933" y="911962"/>
                  </a:cubicBezTo>
                  <a:cubicBezTo>
                    <a:pt x="969933" y="919019"/>
                    <a:pt x="969933" y="926076"/>
                    <a:pt x="976996" y="933133"/>
                  </a:cubicBezTo>
                  <a:cubicBezTo>
                    <a:pt x="977008" y="933143"/>
                    <a:pt x="978180" y="934021"/>
                    <a:pt x="1090004" y="1017816"/>
                  </a:cubicBezTo>
                  <a:cubicBezTo>
                    <a:pt x="1097067" y="1038986"/>
                    <a:pt x="1090004" y="1060157"/>
                    <a:pt x="1082941" y="1074271"/>
                  </a:cubicBezTo>
                  <a:cubicBezTo>
                    <a:pt x="1061752" y="1095441"/>
                    <a:pt x="1040563" y="1109555"/>
                    <a:pt x="1019374" y="1109555"/>
                  </a:cubicBezTo>
                  <a:cubicBezTo>
                    <a:pt x="1019361" y="1109546"/>
                    <a:pt x="1018089" y="1108628"/>
                    <a:pt x="892239" y="1017816"/>
                  </a:cubicBezTo>
                  <a:cubicBezTo>
                    <a:pt x="892243" y="1017797"/>
                    <a:pt x="892533" y="1016447"/>
                    <a:pt x="913428" y="919019"/>
                  </a:cubicBezTo>
                  <a:cubicBezTo>
                    <a:pt x="913428" y="918992"/>
                    <a:pt x="913428" y="911948"/>
                    <a:pt x="913428" y="904906"/>
                  </a:cubicBezTo>
                  <a:cubicBezTo>
                    <a:pt x="920491" y="841394"/>
                    <a:pt x="878113" y="784939"/>
                    <a:pt x="814546" y="770825"/>
                  </a:cubicBezTo>
                  <a:cubicBezTo>
                    <a:pt x="807483" y="763768"/>
                    <a:pt x="807483" y="763768"/>
                    <a:pt x="800420" y="763768"/>
                  </a:cubicBezTo>
                  <a:cubicBezTo>
                    <a:pt x="793357" y="763768"/>
                    <a:pt x="786294" y="763768"/>
                    <a:pt x="779230" y="763768"/>
                  </a:cubicBezTo>
                  <a:cubicBezTo>
                    <a:pt x="772167" y="714370"/>
                    <a:pt x="736852" y="679085"/>
                    <a:pt x="687411" y="664972"/>
                  </a:cubicBezTo>
                  <a:cubicBezTo>
                    <a:pt x="680357" y="664972"/>
                    <a:pt x="673304" y="664972"/>
                    <a:pt x="673285" y="664972"/>
                  </a:cubicBezTo>
                  <a:cubicBezTo>
                    <a:pt x="637970" y="657915"/>
                    <a:pt x="609717" y="664972"/>
                    <a:pt x="588528" y="679085"/>
                  </a:cubicBezTo>
                  <a:cubicBezTo>
                    <a:pt x="574402" y="664972"/>
                    <a:pt x="553213" y="650858"/>
                    <a:pt x="524961" y="650858"/>
                  </a:cubicBezTo>
                  <a:cubicBezTo>
                    <a:pt x="524931" y="650858"/>
                    <a:pt x="517917" y="650858"/>
                    <a:pt x="517898" y="650858"/>
                  </a:cubicBezTo>
                  <a:cubicBezTo>
                    <a:pt x="489646" y="643801"/>
                    <a:pt x="461394" y="650858"/>
                    <a:pt x="440204" y="664972"/>
                  </a:cubicBezTo>
                  <a:cubicBezTo>
                    <a:pt x="419015" y="650858"/>
                    <a:pt x="390763" y="636744"/>
                    <a:pt x="369574" y="636744"/>
                  </a:cubicBezTo>
                  <a:cubicBezTo>
                    <a:pt x="355448" y="636744"/>
                    <a:pt x="341322" y="636744"/>
                    <a:pt x="327196" y="636744"/>
                  </a:cubicBezTo>
                  <a:cubicBezTo>
                    <a:pt x="284817" y="650858"/>
                    <a:pt x="256565" y="672028"/>
                    <a:pt x="242439" y="707313"/>
                  </a:cubicBezTo>
                  <a:cubicBezTo>
                    <a:pt x="242430" y="707310"/>
                    <a:pt x="242003" y="707167"/>
                    <a:pt x="221250" y="700256"/>
                  </a:cubicBezTo>
                  <a:cubicBezTo>
                    <a:pt x="214188" y="425073"/>
                    <a:pt x="362473" y="142834"/>
                    <a:pt x="362511" y="142762"/>
                  </a:cubicBezTo>
                  <a:close/>
                  <a:moveTo>
                    <a:pt x="1723364" y="112687"/>
                  </a:moveTo>
                  <a:cubicBezTo>
                    <a:pt x="1743550" y="115333"/>
                    <a:pt x="1760758" y="129886"/>
                    <a:pt x="1766052" y="156347"/>
                  </a:cubicBezTo>
                  <a:cubicBezTo>
                    <a:pt x="1766054" y="156361"/>
                    <a:pt x="1766355" y="158999"/>
                    <a:pt x="1822529" y="650276"/>
                  </a:cubicBezTo>
                  <a:cubicBezTo>
                    <a:pt x="1822529" y="678501"/>
                    <a:pt x="1801350" y="706725"/>
                    <a:pt x="1766052" y="706725"/>
                  </a:cubicBezTo>
                  <a:cubicBezTo>
                    <a:pt x="1766043" y="706725"/>
                    <a:pt x="1765216" y="706725"/>
                    <a:pt x="1688397" y="706725"/>
                  </a:cubicBezTo>
                  <a:cubicBezTo>
                    <a:pt x="1709572" y="332816"/>
                    <a:pt x="1533148" y="156409"/>
                    <a:pt x="1533086" y="156347"/>
                  </a:cubicBezTo>
                  <a:cubicBezTo>
                    <a:pt x="1533096" y="156345"/>
                    <a:pt x="1534390" y="156021"/>
                    <a:pt x="1702516" y="114010"/>
                  </a:cubicBezTo>
                  <a:cubicBezTo>
                    <a:pt x="1709576" y="112246"/>
                    <a:pt x="1716635" y="111805"/>
                    <a:pt x="1723364" y="112687"/>
                  </a:cubicBezTo>
                  <a:close/>
                  <a:moveTo>
                    <a:pt x="216121" y="52882"/>
                  </a:moveTo>
                  <a:cubicBezTo>
                    <a:pt x="222948" y="53102"/>
                    <a:pt x="229996" y="54864"/>
                    <a:pt x="237043" y="58387"/>
                  </a:cubicBezTo>
                  <a:cubicBezTo>
                    <a:pt x="237043" y="58387"/>
                    <a:pt x="237043" y="58387"/>
                    <a:pt x="321609" y="107717"/>
                  </a:cubicBezTo>
                  <a:cubicBezTo>
                    <a:pt x="321609" y="107717"/>
                    <a:pt x="159524" y="410746"/>
                    <a:pt x="173618" y="706726"/>
                  </a:cubicBezTo>
                  <a:cubicBezTo>
                    <a:pt x="173618" y="706726"/>
                    <a:pt x="173618" y="706726"/>
                    <a:pt x="39721" y="678538"/>
                  </a:cubicBezTo>
                  <a:cubicBezTo>
                    <a:pt x="11533" y="678538"/>
                    <a:pt x="-9609" y="650349"/>
                    <a:pt x="4485" y="615113"/>
                  </a:cubicBezTo>
                  <a:cubicBezTo>
                    <a:pt x="4485" y="615113"/>
                    <a:pt x="4485" y="615113"/>
                    <a:pt x="166571" y="86576"/>
                  </a:cubicBezTo>
                  <a:cubicBezTo>
                    <a:pt x="177142" y="65434"/>
                    <a:pt x="195640" y="52221"/>
                    <a:pt x="216121" y="52882"/>
                  </a:cubicBezTo>
                  <a:close/>
                  <a:moveTo>
                    <a:pt x="811860" y="637"/>
                  </a:moveTo>
                  <a:cubicBezTo>
                    <a:pt x="827743" y="-1131"/>
                    <a:pt x="843626" y="637"/>
                    <a:pt x="857745" y="7709"/>
                  </a:cubicBezTo>
                  <a:cubicBezTo>
                    <a:pt x="857763" y="7717"/>
                    <a:pt x="860458" y="8948"/>
                    <a:pt x="1260115" y="191579"/>
                  </a:cubicBezTo>
                  <a:cubicBezTo>
                    <a:pt x="1281293" y="205723"/>
                    <a:pt x="1302470" y="212795"/>
                    <a:pt x="1316589" y="212795"/>
                  </a:cubicBezTo>
                  <a:cubicBezTo>
                    <a:pt x="1358938" y="226937"/>
                    <a:pt x="1507151" y="198657"/>
                    <a:pt x="1507185" y="198651"/>
                  </a:cubicBezTo>
                  <a:cubicBezTo>
                    <a:pt x="1507263" y="198732"/>
                    <a:pt x="1655423" y="354319"/>
                    <a:pt x="1641309" y="679541"/>
                  </a:cubicBezTo>
                  <a:cubicBezTo>
                    <a:pt x="1641290" y="679545"/>
                    <a:pt x="1639948" y="679833"/>
                    <a:pt x="1542481" y="700757"/>
                  </a:cubicBezTo>
                  <a:cubicBezTo>
                    <a:pt x="1542454" y="700730"/>
                    <a:pt x="1535433" y="693697"/>
                    <a:pt x="1535422" y="693685"/>
                  </a:cubicBezTo>
                  <a:cubicBezTo>
                    <a:pt x="1535404" y="693673"/>
                    <a:pt x="1532978" y="691937"/>
                    <a:pt x="1189524" y="446168"/>
                  </a:cubicBezTo>
                  <a:cubicBezTo>
                    <a:pt x="1189512" y="446159"/>
                    <a:pt x="1187911" y="444983"/>
                    <a:pt x="977750" y="290586"/>
                  </a:cubicBezTo>
                  <a:cubicBezTo>
                    <a:pt x="977733" y="290578"/>
                    <a:pt x="976153" y="289858"/>
                    <a:pt x="822449" y="219867"/>
                  </a:cubicBezTo>
                  <a:cubicBezTo>
                    <a:pt x="822435" y="219874"/>
                    <a:pt x="820645" y="220824"/>
                    <a:pt x="582438" y="347161"/>
                  </a:cubicBezTo>
                  <a:cubicBezTo>
                    <a:pt x="568320" y="361305"/>
                    <a:pt x="547143" y="361305"/>
                    <a:pt x="525965" y="361305"/>
                  </a:cubicBezTo>
                  <a:cubicBezTo>
                    <a:pt x="490669" y="361305"/>
                    <a:pt x="462433" y="340089"/>
                    <a:pt x="448315" y="311802"/>
                  </a:cubicBezTo>
                  <a:cubicBezTo>
                    <a:pt x="420078" y="262298"/>
                    <a:pt x="434196" y="198651"/>
                    <a:pt x="483610" y="170363"/>
                  </a:cubicBezTo>
                  <a:cubicBezTo>
                    <a:pt x="483624" y="170356"/>
                    <a:pt x="484873" y="169694"/>
                    <a:pt x="603616" y="106715"/>
                  </a:cubicBezTo>
                  <a:cubicBezTo>
                    <a:pt x="603633" y="106706"/>
                    <a:pt x="605286" y="105770"/>
                    <a:pt x="765976" y="14781"/>
                  </a:cubicBezTo>
                  <a:cubicBezTo>
                    <a:pt x="780094" y="7709"/>
                    <a:pt x="795977" y="2405"/>
                    <a:pt x="811860" y="63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dirty="0">
                <a:ln>
                  <a:solidFill>
                    <a:srgbClr val="505050">
                      <a:alpha val="0"/>
                    </a:srgbClr>
                  </a:solidFill>
                </a:ln>
                <a:gradFill>
                  <a:gsLst>
                    <a:gs pos="0">
                      <a:srgbClr val="FFFFFF"/>
                    </a:gs>
                    <a:gs pos="100000">
                      <a:srgbClr val="FFFFFF"/>
                    </a:gs>
                  </a:gsLst>
                  <a:lin ang="5400000" scaled="0"/>
                </a:gradFill>
              </a:endParaRPr>
            </a:p>
          </p:txBody>
        </p:sp>
        <p:sp>
          <p:nvSpPr>
            <p:cNvPr id="43" name="Rectangle 42"/>
            <p:cNvSpPr>
              <a:spLocks noChangeAspect="1"/>
            </p:cNvSpPr>
            <p:nvPr/>
          </p:nvSpPr>
          <p:spPr bwMode="auto">
            <a:xfrm>
              <a:off x="8372286" y="4525198"/>
              <a:ext cx="1645919" cy="1645920"/>
            </a:xfrm>
            <a:prstGeom prst="rect">
              <a:avLst/>
            </a:prstGeom>
            <a:solidFill>
              <a:srgbClr val="FF8C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sz="1836" kern="0" dirty="0" smtClean="0">
                  <a:gradFill>
                    <a:gsLst>
                      <a:gs pos="0">
                        <a:srgbClr val="FFFFFF"/>
                      </a:gs>
                      <a:gs pos="100000">
                        <a:srgbClr val="FFFFFF"/>
                      </a:gs>
                    </a:gsLst>
                    <a:lin ang="5400000" scaled="0"/>
                  </a:gradFill>
                  <a:ea typeface="Segoe UI" pitchFamily="34" charset="0"/>
                  <a:cs typeface="Segoe UI" pitchFamily="34" charset="0"/>
                </a:rPr>
                <a:t>Question</a:t>
              </a:r>
              <a:endParaRPr lang="en-US" sz="1836" kern="0" dirty="0">
                <a:gradFill>
                  <a:gsLst>
                    <a:gs pos="0">
                      <a:srgbClr val="FFFFFF"/>
                    </a:gs>
                    <a:gs pos="100000">
                      <a:srgbClr val="FFFFFF"/>
                    </a:gs>
                  </a:gsLst>
                  <a:lin ang="5400000" scaled="0"/>
                </a:gradFill>
                <a:ea typeface="Segoe UI" pitchFamily="34" charset="0"/>
                <a:cs typeface="Segoe UI" pitchFamily="34" charset="0"/>
              </a:endParaRPr>
            </a:p>
          </p:txBody>
        </p:sp>
        <p:grpSp>
          <p:nvGrpSpPr>
            <p:cNvPr id="44" name="Group 43"/>
            <p:cNvGrpSpPr/>
            <p:nvPr/>
          </p:nvGrpSpPr>
          <p:grpSpPr>
            <a:xfrm>
              <a:off x="8760328" y="5056648"/>
              <a:ext cx="937101" cy="785651"/>
              <a:chOff x="8852766" y="4448677"/>
              <a:chExt cx="755507" cy="633406"/>
            </a:xfrm>
          </p:grpSpPr>
          <p:grpSp>
            <p:nvGrpSpPr>
              <p:cNvPr id="45" name="Group 44"/>
              <p:cNvGrpSpPr/>
              <p:nvPr/>
            </p:nvGrpSpPr>
            <p:grpSpPr bwMode="black">
              <a:xfrm>
                <a:off x="8852766" y="4448677"/>
                <a:ext cx="735022" cy="633406"/>
                <a:chOff x="5628627" y="922419"/>
                <a:chExt cx="576936" cy="497307"/>
              </a:xfrm>
            </p:grpSpPr>
            <p:sp>
              <p:nvSpPr>
                <p:cNvPr id="47" name="Rectangle 46"/>
                <p:cNvSpPr/>
                <p:nvPr/>
              </p:nvSpPr>
              <p:spPr bwMode="black">
                <a:xfrm>
                  <a:off x="5628627" y="922419"/>
                  <a:ext cx="576936" cy="360946"/>
                </a:xfrm>
                <a:prstGeom prst="rect">
                  <a:avLst/>
                </a:prstGeom>
                <a:solidFill>
                  <a:srgbClr val="FFFFFF"/>
                </a:solidFill>
                <a:ln w="1079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defTabSz="740740"/>
                  <a:endParaRPr lang="en-US" sz="1836" kern="0" spc="-122" dirty="0" smtClean="0">
                    <a:gradFill>
                      <a:gsLst>
                        <a:gs pos="0">
                          <a:srgbClr val="FFFFFF"/>
                        </a:gs>
                        <a:gs pos="100000">
                          <a:srgbClr val="FFFFFF"/>
                        </a:gs>
                      </a:gsLst>
                      <a:lin ang="5400000" scaled="0"/>
                    </a:gradFill>
                    <a:latin typeface="Segoe Light" pitchFamily="34" charset="0"/>
                  </a:endParaRPr>
                </a:p>
              </p:txBody>
            </p:sp>
            <p:sp>
              <p:nvSpPr>
                <p:cNvPr id="48" name="Isosceles Triangle 47"/>
                <p:cNvSpPr/>
                <p:nvPr/>
              </p:nvSpPr>
              <p:spPr bwMode="black">
                <a:xfrm flipV="1">
                  <a:off x="5716871" y="1251284"/>
                  <a:ext cx="202131" cy="168442"/>
                </a:xfrm>
                <a:prstGeom prst="triangle">
                  <a:avLst>
                    <a:gd name="adj" fmla="val 20000"/>
                  </a:avLst>
                </a:prstGeom>
                <a:solidFill>
                  <a:srgbClr val="FFFFFF"/>
                </a:solidFill>
                <a:ln w="1079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defTabSz="740740"/>
                  <a:endParaRPr lang="en-US" sz="1836" kern="0" spc="-122" dirty="0" smtClean="0">
                    <a:gradFill>
                      <a:gsLst>
                        <a:gs pos="0">
                          <a:srgbClr val="FFFFFF"/>
                        </a:gs>
                        <a:gs pos="100000">
                          <a:srgbClr val="FFFFFF"/>
                        </a:gs>
                      </a:gsLst>
                      <a:lin ang="5400000" scaled="0"/>
                    </a:gradFill>
                    <a:latin typeface="Segoe Light" pitchFamily="34" charset="0"/>
                  </a:endParaRPr>
                </a:p>
              </p:txBody>
            </p:sp>
          </p:grpSp>
          <p:sp>
            <p:nvSpPr>
              <p:cNvPr id="46" name="TextBox 45"/>
              <p:cNvSpPr txBox="1"/>
              <p:nvPr/>
            </p:nvSpPr>
            <p:spPr bwMode="black">
              <a:xfrm>
                <a:off x="8986839" y="4569351"/>
                <a:ext cx="621434" cy="241148"/>
              </a:xfrm>
              <a:prstGeom prst="rect">
                <a:avLst/>
              </a:prstGeom>
              <a:noFill/>
            </p:spPr>
            <p:txBody>
              <a:bodyPr wrap="square" lIns="0" tIns="0" rIns="0" bIns="0" rtlCol="0">
                <a:spAutoFit/>
              </a:bodyPr>
              <a:lstStyle/>
              <a:p>
                <a:pPr defTabSz="914400"/>
                <a:r>
                  <a:rPr lang="en-US" sz="1900" b="1" kern="0" dirty="0" smtClean="0">
                    <a:gradFill>
                      <a:gsLst>
                        <a:gs pos="0">
                          <a:srgbClr val="FF8C00"/>
                        </a:gs>
                        <a:gs pos="98000">
                          <a:srgbClr val="FF8C00"/>
                        </a:gs>
                      </a:gsLst>
                      <a:lin ang="5400000" scaled="0"/>
                    </a:gradFill>
                  </a:rPr>
                  <a:t>Q</a:t>
                </a:r>
                <a:r>
                  <a:rPr lang="en-US" sz="1900" kern="0" dirty="0" smtClean="0">
                    <a:gradFill>
                      <a:gsLst>
                        <a:gs pos="0">
                          <a:srgbClr val="FF8C00"/>
                        </a:gs>
                        <a:gs pos="98000">
                          <a:srgbClr val="FF8C00"/>
                        </a:gs>
                      </a:gsLst>
                      <a:lin ang="5400000" scaled="0"/>
                    </a:gradFill>
                  </a:rPr>
                  <a:t>&amp;</a:t>
                </a:r>
                <a:r>
                  <a:rPr lang="en-US" sz="1900" b="1" kern="0" dirty="0" smtClean="0">
                    <a:gradFill>
                      <a:gsLst>
                        <a:gs pos="0">
                          <a:srgbClr val="FF8C00"/>
                        </a:gs>
                        <a:gs pos="98000">
                          <a:srgbClr val="FF8C00"/>
                        </a:gs>
                      </a:gsLst>
                      <a:lin ang="5400000" scaled="0"/>
                    </a:gradFill>
                  </a:rPr>
                  <a:t>A</a:t>
                </a:r>
                <a:endParaRPr lang="en-US" sz="1900" kern="0" spc="-135" dirty="0" smtClean="0">
                  <a:gradFill>
                    <a:gsLst>
                      <a:gs pos="0">
                        <a:srgbClr val="FF8C00"/>
                      </a:gs>
                      <a:gs pos="98000">
                        <a:srgbClr val="FF8C00"/>
                      </a:gs>
                    </a:gsLst>
                    <a:lin ang="5400000" scaled="0"/>
                  </a:gradFill>
                  <a:latin typeface="Arial Black" pitchFamily="34" charset="0"/>
                  <a:cs typeface="Arial" pitchFamily="34" charset="0"/>
                </a:endParaRPr>
              </a:p>
            </p:txBody>
          </p:sp>
        </p:grpSp>
        <p:sp>
          <p:nvSpPr>
            <p:cNvPr id="49" name="Rectangle 48"/>
            <p:cNvSpPr>
              <a:spLocks noChangeAspect="1"/>
            </p:cNvSpPr>
            <p:nvPr/>
          </p:nvSpPr>
          <p:spPr bwMode="auto">
            <a:xfrm>
              <a:off x="10087234" y="4525198"/>
              <a:ext cx="1645919" cy="1645920"/>
            </a:xfrm>
            <a:prstGeom prst="rect">
              <a:avLst/>
            </a:prstGeom>
            <a:solidFill>
              <a:srgbClr val="FF8C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sz="1836" kern="0" dirty="0" smtClean="0">
                  <a:gradFill>
                    <a:gsLst>
                      <a:gs pos="0">
                        <a:srgbClr val="FFFFFF"/>
                      </a:gs>
                      <a:gs pos="100000">
                        <a:srgbClr val="FFFFFF"/>
                      </a:gs>
                    </a:gsLst>
                    <a:lin ang="5400000" scaled="0"/>
                  </a:gradFill>
                  <a:ea typeface="Segoe UI" pitchFamily="34" charset="0"/>
                  <a:cs typeface="Segoe UI" pitchFamily="34" charset="0"/>
                </a:rPr>
                <a:t>Mobility</a:t>
              </a:r>
              <a:endParaRPr lang="en-US" sz="1836" kern="0" dirty="0">
                <a:gradFill>
                  <a:gsLst>
                    <a:gs pos="0">
                      <a:srgbClr val="FFFFFF"/>
                    </a:gs>
                    <a:gs pos="100000">
                      <a:srgbClr val="FFFFFF"/>
                    </a:gs>
                  </a:gsLst>
                  <a:lin ang="5400000" scaled="0"/>
                </a:gradFill>
                <a:ea typeface="Segoe UI" pitchFamily="34" charset="0"/>
                <a:cs typeface="Segoe UI" pitchFamily="34" charset="0"/>
              </a:endParaRPr>
            </a:p>
          </p:txBody>
        </p:sp>
        <p:grpSp>
          <p:nvGrpSpPr>
            <p:cNvPr id="50" name="Group 49"/>
            <p:cNvGrpSpPr/>
            <p:nvPr/>
          </p:nvGrpSpPr>
          <p:grpSpPr>
            <a:xfrm>
              <a:off x="10328269" y="5014387"/>
              <a:ext cx="824022" cy="812968"/>
              <a:chOff x="10280016" y="4544833"/>
              <a:chExt cx="728879" cy="719102"/>
            </a:xfrm>
          </p:grpSpPr>
          <p:grpSp>
            <p:nvGrpSpPr>
              <p:cNvPr id="51" name="Group 50"/>
              <p:cNvGrpSpPr/>
              <p:nvPr/>
            </p:nvGrpSpPr>
            <p:grpSpPr bwMode="black">
              <a:xfrm>
                <a:off x="10280016" y="4544833"/>
                <a:ext cx="728879" cy="719102"/>
                <a:chOff x="2916435" y="3914152"/>
                <a:chExt cx="930763" cy="918513"/>
              </a:xfrm>
            </p:grpSpPr>
            <p:pic>
              <p:nvPicPr>
                <p:cNvPr id="53" name="Picture 52"/>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black">
                <a:xfrm rot="2614426" flipH="1">
                  <a:off x="2916435" y="4302640"/>
                  <a:ext cx="394555" cy="530025"/>
                </a:xfrm>
                <a:prstGeom prst="rect">
                  <a:avLst/>
                </a:prstGeom>
              </p:spPr>
            </p:pic>
            <p:sp>
              <p:nvSpPr>
                <p:cNvPr id="54" name="Freeform 61"/>
                <p:cNvSpPr>
                  <a:spLocks/>
                </p:cNvSpPr>
                <p:nvPr/>
              </p:nvSpPr>
              <p:spPr bwMode="black">
                <a:xfrm rot="10800000">
                  <a:off x="3279998" y="3914152"/>
                  <a:ext cx="567200" cy="820335"/>
                </a:xfrm>
                <a:custGeom>
                  <a:avLst/>
                  <a:gdLst/>
                  <a:ahLst/>
                  <a:cxnLst>
                    <a:cxn ang="0">
                      <a:pos x="251" y="363"/>
                    </a:cxn>
                    <a:cxn ang="0">
                      <a:pos x="243" y="372"/>
                    </a:cxn>
                    <a:cxn ang="0">
                      <a:pos x="35" y="372"/>
                    </a:cxn>
                    <a:cxn ang="0">
                      <a:pos x="27" y="363"/>
                    </a:cxn>
                    <a:cxn ang="0">
                      <a:pos x="27" y="36"/>
                    </a:cxn>
                    <a:cxn ang="0">
                      <a:pos x="35" y="27"/>
                    </a:cxn>
                    <a:cxn ang="0">
                      <a:pos x="243" y="27"/>
                    </a:cxn>
                    <a:cxn ang="0">
                      <a:pos x="251" y="36"/>
                    </a:cxn>
                    <a:cxn ang="0">
                      <a:pos x="251" y="108"/>
                    </a:cxn>
                    <a:cxn ang="0">
                      <a:pos x="277" y="84"/>
                    </a:cxn>
                    <a:cxn ang="0">
                      <a:pos x="277" y="10"/>
                    </a:cxn>
                    <a:cxn ang="0">
                      <a:pos x="267" y="0"/>
                    </a:cxn>
                    <a:cxn ang="0">
                      <a:pos x="11" y="0"/>
                    </a:cxn>
                    <a:cxn ang="0">
                      <a:pos x="0" y="10"/>
                    </a:cxn>
                    <a:cxn ang="0">
                      <a:pos x="0" y="389"/>
                    </a:cxn>
                    <a:cxn ang="0">
                      <a:pos x="11" y="399"/>
                    </a:cxn>
                    <a:cxn ang="0">
                      <a:pos x="267" y="399"/>
                    </a:cxn>
                    <a:cxn ang="0">
                      <a:pos x="277" y="389"/>
                    </a:cxn>
                    <a:cxn ang="0">
                      <a:pos x="277" y="168"/>
                    </a:cxn>
                    <a:cxn ang="0">
                      <a:pos x="251" y="191"/>
                    </a:cxn>
                    <a:cxn ang="0">
                      <a:pos x="251" y="363"/>
                    </a:cxn>
                  </a:cxnLst>
                  <a:rect l="0" t="0" r="r" b="b"/>
                  <a:pathLst>
                    <a:path w="277" h="399">
                      <a:moveTo>
                        <a:pt x="251" y="363"/>
                      </a:moveTo>
                      <a:cubicBezTo>
                        <a:pt x="251" y="368"/>
                        <a:pt x="247" y="372"/>
                        <a:pt x="243" y="372"/>
                      </a:cubicBezTo>
                      <a:cubicBezTo>
                        <a:pt x="35" y="372"/>
                        <a:pt x="35" y="372"/>
                        <a:pt x="35" y="372"/>
                      </a:cubicBezTo>
                      <a:cubicBezTo>
                        <a:pt x="31" y="372"/>
                        <a:pt x="27" y="368"/>
                        <a:pt x="27" y="363"/>
                      </a:cubicBezTo>
                      <a:cubicBezTo>
                        <a:pt x="27" y="36"/>
                        <a:pt x="27" y="36"/>
                        <a:pt x="27" y="36"/>
                      </a:cubicBezTo>
                      <a:cubicBezTo>
                        <a:pt x="27" y="31"/>
                        <a:pt x="31" y="27"/>
                        <a:pt x="35" y="27"/>
                      </a:cubicBezTo>
                      <a:cubicBezTo>
                        <a:pt x="243" y="27"/>
                        <a:pt x="243" y="27"/>
                        <a:pt x="243" y="27"/>
                      </a:cubicBezTo>
                      <a:cubicBezTo>
                        <a:pt x="247" y="27"/>
                        <a:pt x="251" y="31"/>
                        <a:pt x="251" y="36"/>
                      </a:cubicBezTo>
                      <a:cubicBezTo>
                        <a:pt x="251" y="108"/>
                        <a:pt x="251" y="108"/>
                        <a:pt x="251" y="108"/>
                      </a:cubicBezTo>
                      <a:cubicBezTo>
                        <a:pt x="277" y="84"/>
                        <a:pt x="277" y="84"/>
                        <a:pt x="277" y="84"/>
                      </a:cubicBezTo>
                      <a:cubicBezTo>
                        <a:pt x="277" y="10"/>
                        <a:pt x="277" y="10"/>
                        <a:pt x="277" y="10"/>
                      </a:cubicBezTo>
                      <a:cubicBezTo>
                        <a:pt x="277" y="4"/>
                        <a:pt x="273" y="0"/>
                        <a:pt x="267" y="0"/>
                      </a:cubicBezTo>
                      <a:cubicBezTo>
                        <a:pt x="11" y="0"/>
                        <a:pt x="11" y="0"/>
                        <a:pt x="11" y="0"/>
                      </a:cubicBezTo>
                      <a:cubicBezTo>
                        <a:pt x="5" y="0"/>
                        <a:pt x="0" y="4"/>
                        <a:pt x="0" y="10"/>
                      </a:cubicBezTo>
                      <a:cubicBezTo>
                        <a:pt x="0" y="389"/>
                        <a:pt x="0" y="389"/>
                        <a:pt x="0" y="389"/>
                      </a:cubicBezTo>
                      <a:cubicBezTo>
                        <a:pt x="0" y="395"/>
                        <a:pt x="5" y="399"/>
                        <a:pt x="11" y="399"/>
                      </a:cubicBezTo>
                      <a:cubicBezTo>
                        <a:pt x="267" y="399"/>
                        <a:pt x="267" y="399"/>
                        <a:pt x="267" y="399"/>
                      </a:cubicBezTo>
                      <a:cubicBezTo>
                        <a:pt x="273" y="399"/>
                        <a:pt x="277" y="395"/>
                        <a:pt x="277" y="389"/>
                      </a:cubicBezTo>
                      <a:cubicBezTo>
                        <a:pt x="277" y="168"/>
                        <a:pt x="277" y="168"/>
                        <a:pt x="277" y="168"/>
                      </a:cubicBezTo>
                      <a:cubicBezTo>
                        <a:pt x="251" y="191"/>
                        <a:pt x="251" y="191"/>
                        <a:pt x="251" y="191"/>
                      </a:cubicBezTo>
                      <a:lnTo>
                        <a:pt x="251" y="363"/>
                      </a:lnTo>
                      <a:close/>
                    </a:path>
                  </a:pathLst>
                </a:custGeom>
                <a:solidFill>
                  <a:srgbClr val="FFFFFF"/>
                </a:solidFill>
                <a:extLst/>
              </p:spPr>
              <p:txBody>
                <a:bodyPr vert="horz" wrap="square" lIns="91440" tIns="45720" rIns="91440" bIns="45720" numCol="1" anchor="t" anchorCtr="0" compatLnSpc="1">
                  <a:prstTxWarp prst="textNoShape">
                    <a:avLst/>
                  </a:prstTxWarp>
                </a:bodyPr>
                <a:lstStyle/>
                <a:p>
                  <a:pPr defTabSz="914400"/>
                  <a:endParaRPr lang="en-US" sz="900" kern="0" dirty="0" smtClean="0">
                    <a:gradFill>
                      <a:gsLst>
                        <a:gs pos="0">
                          <a:srgbClr val="FFFFFF"/>
                        </a:gs>
                        <a:gs pos="100000">
                          <a:srgbClr val="FFFFFF"/>
                        </a:gs>
                      </a:gsLst>
                      <a:lin ang="5400000" scaled="0"/>
                    </a:gradFill>
                  </a:endParaRPr>
                </a:p>
              </p:txBody>
            </p:sp>
          </p:grpSp>
          <p:sp>
            <p:nvSpPr>
              <p:cNvPr id="52" name="Freeform 51"/>
              <p:cNvSpPr/>
              <p:nvPr>
                <p:custDataLst>
                  <p:tags r:id="rId2"/>
                </p:custDataLst>
              </p:nvPr>
            </p:nvSpPr>
            <p:spPr>
              <a:xfrm>
                <a:off x="10639372" y="4697518"/>
                <a:ext cx="294872" cy="297203"/>
              </a:xfrm>
              <a:custGeom>
                <a:avLst/>
                <a:gdLst/>
                <a:ahLst/>
                <a:cxnLst/>
                <a:rect l="l" t="t" r="r" b="b"/>
                <a:pathLst>
                  <a:path w="1188720" h="1198117">
                    <a:moveTo>
                      <a:pt x="0" y="1179829"/>
                    </a:moveTo>
                    <a:lnTo>
                      <a:pt x="1188720" y="1179829"/>
                    </a:lnTo>
                    <a:lnTo>
                      <a:pt x="1188720" y="1198117"/>
                    </a:lnTo>
                    <a:lnTo>
                      <a:pt x="0" y="1198117"/>
                    </a:lnTo>
                    <a:close/>
                    <a:moveTo>
                      <a:pt x="85725" y="629228"/>
                    </a:moveTo>
                    <a:lnTo>
                      <a:pt x="228600" y="629228"/>
                    </a:lnTo>
                    <a:lnTo>
                      <a:pt x="228600" y="1174749"/>
                    </a:lnTo>
                    <a:lnTo>
                      <a:pt x="85725" y="1174749"/>
                    </a:lnTo>
                    <a:close/>
                    <a:moveTo>
                      <a:pt x="160954" y="560521"/>
                    </a:moveTo>
                    <a:lnTo>
                      <a:pt x="134893" y="565433"/>
                    </a:lnTo>
                    <a:lnTo>
                      <a:pt x="135875" y="570646"/>
                    </a:lnTo>
                    <a:lnTo>
                      <a:pt x="161936" y="565734"/>
                    </a:lnTo>
                    <a:close/>
                    <a:moveTo>
                      <a:pt x="200045" y="527408"/>
                    </a:moveTo>
                    <a:lnTo>
                      <a:pt x="95801" y="547055"/>
                    </a:lnTo>
                    <a:lnTo>
                      <a:pt x="96784" y="552268"/>
                    </a:lnTo>
                    <a:lnTo>
                      <a:pt x="201028" y="532620"/>
                    </a:lnTo>
                    <a:close/>
                    <a:moveTo>
                      <a:pt x="193530" y="502890"/>
                    </a:moveTo>
                    <a:lnTo>
                      <a:pt x="102316" y="520082"/>
                    </a:lnTo>
                    <a:lnTo>
                      <a:pt x="103299" y="525294"/>
                    </a:lnTo>
                    <a:lnTo>
                      <a:pt x="194512" y="508102"/>
                    </a:lnTo>
                    <a:close/>
                    <a:moveTo>
                      <a:pt x="180500" y="479600"/>
                    </a:moveTo>
                    <a:lnTo>
                      <a:pt x="115347" y="491880"/>
                    </a:lnTo>
                    <a:lnTo>
                      <a:pt x="116329" y="497092"/>
                    </a:lnTo>
                    <a:lnTo>
                      <a:pt x="181482" y="484813"/>
                    </a:lnTo>
                    <a:close/>
                    <a:moveTo>
                      <a:pt x="378883" y="434974"/>
                    </a:moveTo>
                    <a:lnTo>
                      <a:pt x="521758" y="434974"/>
                    </a:lnTo>
                    <a:lnTo>
                      <a:pt x="521758" y="1174749"/>
                    </a:lnTo>
                    <a:lnTo>
                      <a:pt x="378883" y="1174749"/>
                    </a:lnTo>
                    <a:close/>
                    <a:moveTo>
                      <a:pt x="672041" y="225425"/>
                    </a:moveTo>
                    <a:lnTo>
                      <a:pt x="814916" y="225425"/>
                    </a:lnTo>
                    <a:lnTo>
                      <a:pt x="814916" y="1174749"/>
                    </a:lnTo>
                    <a:lnTo>
                      <a:pt x="672041" y="1174749"/>
                    </a:lnTo>
                    <a:close/>
                    <a:moveTo>
                      <a:pt x="144046" y="189143"/>
                    </a:moveTo>
                    <a:cubicBezTo>
                      <a:pt x="151107" y="189037"/>
                      <a:pt x="156647" y="189144"/>
                      <a:pt x="164251" y="190420"/>
                    </a:cubicBezTo>
                    <a:cubicBezTo>
                      <a:pt x="171855" y="191696"/>
                      <a:pt x="181740" y="194037"/>
                      <a:pt x="189670" y="196802"/>
                    </a:cubicBezTo>
                    <a:cubicBezTo>
                      <a:pt x="197599" y="199568"/>
                      <a:pt x="204877" y="202865"/>
                      <a:pt x="211830" y="207013"/>
                    </a:cubicBezTo>
                    <a:cubicBezTo>
                      <a:pt x="218782" y="211162"/>
                      <a:pt x="225516" y="216161"/>
                      <a:pt x="231382" y="221693"/>
                    </a:cubicBezTo>
                    <a:cubicBezTo>
                      <a:pt x="237248" y="227224"/>
                      <a:pt x="242679" y="233712"/>
                      <a:pt x="247025" y="240201"/>
                    </a:cubicBezTo>
                    <a:cubicBezTo>
                      <a:pt x="251370" y="246689"/>
                      <a:pt x="254411" y="253923"/>
                      <a:pt x="257453" y="260624"/>
                    </a:cubicBezTo>
                    <a:cubicBezTo>
                      <a:pt x="260495" y="267325"/>
                      <a:pt x="263319" y="273282"/>
                      <a:pt x="265274" y="280409"/>
                    </a:cubicBezTo>
                    <a:cubicBezTo>
                      <a:pt x="267230" y="287536"/>
                      <a:pt x="268967" y="295194"/>
                      <a:pt x="269185" y="303385"/>
                    </a:cubicBezTo>
                    <a:cubicBezTo>
                      <a:pt x="269402" y="311575"/>
                      <a:pt x="268641" y="320510"/>
                      <a:pt x="266578" y="329552"/>
                    </a:cubicBezTo>
                    <a:cubicBezTo>
                      <a:pt x="264514" y="338593"/>
                      <a:pt x="261146" y="347528"/>
                      <a:pt x="256801" y="357633"/>
                    </a:cubicBezTo>
                    <a:cubicBezTo>
                      <a:pt x="252456" y="367738"/>
                      <a:pt x="246373" y="378375"/>
                      <a:pt x="240507" y="390182"/>
                    </a:cubicBezTo>
                    <a:cubicBezTo>
                      <a:pt x="234641" y="401989"/>
                      <a:pt x="226277" y="418902"/>
                      <a:pt x="221606" y="428476"/>
                    </a:cubicBezTo>
                    <a:cubicBezTo>
                      <a:pt x="216935" y="438049"/>
                      <a:pt x="213568" y="443048"/>
                      <a:pt x="212481" y="447622"/>
                    </a:cubicBezTo>
                    <a:cubicBezTo>
                      <a:pt x="211395" y="452196"/>
                      <a:pt x="215414" y="453260"/>
                      <a:pt x="215088" y="455919"/>
                    </a:cubicBezTo>
                    <a:cubicBezTo>
                      <a:pt x="214762" y="458578"/>
                      <a:pt x="210743" y="461025"/>
                      <a:pt x="210526" y="463578"/>
                    </a:cubicBezTo>
                    <a:cubicBezTo>
                      <a:pt x="210309" y="466130"/>
                      <a:pt x="214219" y="467620"/>
                      <a:pt x="213785" y="471236"/>
                    </a:cubicBezTo>
                    <a:lnTo>
                      <a:pt x="207919" y="485277"/>
                    </a:lnTo>
                    <a:cubicBezTo>
                      <a:pt x="207267" y="489213"/>
                      <a:pt x="209005" y="491766"/>
                      <a:pt x="209874" y="494850"/>
                    </a:cubicBezTo>
                    <a:cubicBezTo>
                      <a:pt x="210743" y="497935"/>
                      <a:pt x="213567" y="499743"/>
                      <a:pt x="213133" y="503785"/>
                    </a:cubicBezTo>
                    <a:cubicBezTo>
                      <a:pt x="212698" y="507827"/>
                      <a:pt x="207158" y="514954"/>
                      <a:pt x="207267" y="519102"/>
                    </a:cubicBezTo>
                    <a:cubicBezTo>
                      <a:pt x="207376" y="523251"/>
                      <a:pt x="213024" y="525166"/>
                      <a:pt x="213785" y="528676"/>
                    </a:cubicBezTo>
                    <a:lnTo>
                      <a:pt x="211830" y="540164"/>
                    </a:lnTo>
                    <a:cubicBezTo>
                      <a:pt x="210743" y="542929"/>
                      <a:pt x="207484" y="543461"/>
                      <a:pt x="207267" y="545270"/>
                    </a:cubicBezTo>
                    <a:cubicBezTo>
                      <a:pt x="207050" y="547078"/>
                      <a:pt x="209440" y="548780"/>
                      <a:pt x="210526" y="551013"/>
                    </a:cubicBezTo>
                    <a:cubicBezTo>
                      <a:pt x="211612" y="553247"/>
                      <a:pt x="213676" y="555587"/>
                      <a:pt x="213785" y="558672"/>
                    </a:cubicBezTo>
                    <a:cubicBezTo>
                      <a:pt x="213893" y="561757"/>
                      <a:pt x="213242" y="566437"/>
                      <a:pt x="211178" y="569522"/>
                    </a:cubicBezTo>
                    <a:cubicBezTo>
                      <a:pt x="209114" y="572606"/>
                      <a:pt x="207593" y="574628"/>
                      <a:pt x="201401" y="577180"/>
                    </a:cubicBezTo>
                    <a:cubicBezTo>
                      <a:pt x="195209" y="579733"/>
                      <a:pt x="179024" y="582606"/>
                      <a:pt x="174027" y="584839"/>
                    </a:cubicBezTo>
                    <a:cubicBezTo>
                      <a:pt x="169031" y="587073"/>
                      <a:pt x="172724" y="588137"/>
                      <a:pt x="171420" y="590583"/>
                    </a:cubicBezTo>
                    <a:cubicBezTo>
                      <a:pt x="170117" y="593030"/>
                      <a:pt x="169248" y="597072"/>
                      <a:pt x="166206" y="599518"/>
                    </a:cubicBezTo>
                    <a:cubicBezTo>
                      <a:pt x="163164" y="601964"/>
                      <a:pt x="157733" y="604198"/>
                      <a:pt x="153171" y="605262"/>
                    </a:cubicBezTo>
                    <a:cubicBezTo>
                      <a:pt x="148608" y="606326"/>
                      <a:pt x="142960" y="606645"/>
                      <a:pt x="138832" y="605900"/>
                    </a:cubicBezTo>
                    <a:cubicBezTo>
                      <a:pt x="134704" y="605156"/>
                      <a:pt x="131011" y="602603"/>
                      <a:pt x="128404" y="600794"/>
                    </a:cubicBezTo>
                    <a:cubicBezTo>
                      <a:pt x="125797" y="598986"/>
                      <a:pt x="124276" y="597391"/>
                      <a:pt x="123189" y="595051"/>
                    </a:cubicBezTo>
                    <a:lnTo>
                      <a:pt x="121886" y="586754"/>
                    </a:lnTo>
                    <a:cubicBezTo>
                      <a:pt x="118084" y="584626"/>
                      <a:pt x="110806" y="581648"/>
                      <a:pt x="110806" y="581648"/>
                    </a:cubicBezTo>
                    <a:cubicBezTo>
                      <a:pt x="107004" y="580052"/>
                      <a:pt x="100704" y="577712"/>
                      <a:pt x="97119" y="575904"/>
                    </a:cubicBezTo>
                    <a:cubicBezTo>
                      <a:pt x="93534" y="574096"/>
                      <a:pt x="91471" y="572713"/>
                      <a:pt x="89298" y="570798"/>
                    </a:cubicBezTo>
                    <a:cubicBezTo>
                      <a:pt x="87125" y="568883"/>
                      <a:pt x="84844" y="566756"/>
                      <a:pt x="84084" y="564416"/>
                    </a:cubicBezTo>
                    <a:cubicBezTo>
                      <a:pt x="83324" y="562076"/>
                      <a:pt x="83975" y="559417"/>
                      <a:pt x="84736" y="556757"/>
                    </a:cubicBezTo>
                    <a:lnTo>
                      <a:pt x="88646" y="548461"/>
                    </a:lnTo>
                    <a:cubicBezTo>
                      <a:pt x="88972" y="546546"/>
                      <a:pt x="87668" y="546759"/>
                      <a:pt x="86691" y="545270"/>
                    </a:cubicBezTo>
                    <a:cubicBezTo>
                      <a:pt x="85713" y="543780"/>
                      <a:pt x="83650" y="541866"/>
                      <a:pt x="82780" y="539526"/>
                    </a:cubicBezTo>
                    <a:cubicBezTo>
                      <a:pt x="81911" y="537185"/>
                      <a:pt x="81151" y="533994"/>
                      <a:pt x="81477" y="531229"/>
                    </a:cubicBezTo>
                    <a:cubicBezTo>
                      <a:pt x="81803" y="528463"/>
                      <a:pt x="83758" y="525166"/>
                      <a:pt x="84736" y="522932"/>
                    </a:cubicBezTo>
                    <a:cubicBezTo>
                      <a:pt x="85713" y="520698"/>
                      <a:pt x="87451" y="519315"/>
                      <a:pt x="87343" y="517826"/>
                    </a:cubicBezTo>
                    <a:cubicBezTo>
                      <a:pt x="87234" y="516337"/>
                      <a:pt x="85061" y="515699"/>
                      <a:pt x="84084" y="513997"/>
                    </a:cubicBezTo>
                    <a:cubicBezTo>
                      <a:pt x="83106" y="512295"/>
                      <a:pt x="81803" y="509955"/>
                      <a:pt x="81477" y="507615"/>
                    </a:cubicBezTo>
                    <a:cubicBezTo>
                      <a:pt x="81151" y="505274"/>
                      <a:pt x="81042" y="502615"/>
                      <a:pt x="82129" y="499956"/>
                    </a:cubicBezTo>
                    <a:lnTo>
                      <a:pt x="87994" y="491659"/>
                    </a:lnTo>
                    <a:cubicBezTo>
                      <a:pt x="88646" y="489319"/>
                      <a:pt x="87125" y="488681"/>
                      <a:pt x="86039" y="485915"/>
                    </a:cubicBezTo>
                    <a:cubicBezTo>
                      <a:pt x="84953" y="483150"/>
                      <a:pt x="82346" y="478469"/>
                      <a:pt x="81477" y="475065"/>
                    </a:cubicBezTo>
                    <a:cubicBezTo>
                      <a:pt x="80608" y="471662"/>
                      <a:pt x="80282" y="468790"/>
                      <a:pt x="80825" y="465492"/>
                    </a:cubicBezTo>
                    <a:cubicBezTo>
                      <a:pt x="81368" y="462195"/>
                      <a:pt x="86148" y="458259"/>
                      <a:pt x="85387" y="453366"/>
                    </a:cubicBezTo>
                    <a:cubicBezTo>
                      <a:pt x="84627" y="448473"/>
                      <a:pt x="80173" y="444005"/>
                      <a:pt x="76263" y="436134"/>
                    </a:cubicBezTo>
                    <a:cubicBezTo>
                      <a:pt x="72352" y="428263"/>
                      <a:pt x="68116" y="418583"/>
                      <a:pt x="61924" y="406138"/>
                    </a:cubicBezTo>
                    <a:cubicBezTo>
                      <a:pt x="55732" y="393693"/>
                      <a:pt x="44761" y="373695"/>
                      <a:pt x="39112" y="361463"/>
                    </a:cubicBezTo>
                    <a:cubicBezTo>
                      <a:pt x="33464" y="349230"/>
                      <a:pt x="30313" y="342635"/>
                      <a:pt x="28032" y="332743"/>
                    </a:cubicBezTo>
                    <a:cubicBezTo>
                      <a:pt x="25751" y="322850"/>
                      <a:pt x="24664" y="313064"/>
                      <a:pt x="25425" y="302108"/>
                    </a:cubicBezTo>
                    <a:cubicBezTo>
                      <a:pt x="26186" y="291152"/>
                      <a:pt x="29118" y="277324"/>
                      <a:pt x="32595" y="267006"/>
                    </a:cubicBezTo>
                    <a:cubicBezTo>
                      <a:pt x="36071" y="256688"/>
                      <a:pt x="40525" y="248498"/>
                      <a:pt x="46282" y="240201"/>
                    </a:cubicBezTo>
                    <a:cubicBezTo>
                      <a:pt x="52039" y="231904"/>
                      <a:pt x="58991" y="223820"/>
                      <a:pt x="67138" y="217225"/>
                    </a:cubicBezTo>
                    <a:cubicBezTo>
                      <a:pt x="75285" y="210630"/>
                      <a:pt x="86039" y="204992"/>
                      <a:pt x="95164" y="200631"/>
                    </a:cubicBezTo>
                    <a:cubicBezTo>
                      <a:pt x="104289" y="196270"/>
                      <a:pt x="113739" y="192973"/>
                      <a:pt x="121886" y="191058"/>
                    </a:cubicBezTo>
                    <a:cubicBezTo>
                      <a:pt x="130033" y="189143"/>
                      <a:pt x="136985" y="189250"/>
                      <a:pt x="144046" y="189143"/>
                    </a:cubicBezTo>
                    <a:close/>
                    <a:moveTo>
                      <a:pt x="965198" y="0"/>
                    </a:moveTo>
                    <a:lnTo>
                      <a:pt x="1108073" y="0"/>
                    </a:lnTo>
                    <a:lnTo>
                      <a:pt x="1108073" y="1174749"/>
                    </a:lnTo>
                    <a:lnTo>
                      <a:pt x="965198" y="1174749"/>
                    </a:lnTo>
                    <a:close/>
                  </a:path>
                </a:pathLst>
              </a:custGeom>
              <a:solidFill>
                <a:srgbClr val="FFFFFF"/>
              </a:solidFill>
              <a:ln w="19050" cap="flat" cmpd="sng" algn="ctr">
                <a:noFill/>
                <a:prstDash val="solid"/>
              </a:ln>
              <a:effectLst/>
            </p:spPr>
            <p:txBody>
              <a:bodyPr rtlCol="0" anchor="ctr"/>
              <a:lstStyle/>
              <a:p>
                <a:pPr algn="ctr" defTabSz="914400">
                  <a:defRPr/>
                </a:pPr>
                <a:endParaRPr lang="en-US" sz="1836" kern="0">
                  <a:gradFill>
                    <a:gsLst>
                      <a:gs pos="0">
                        <a:srgbClr val="FFFFFF"/>
                      </a:gs>
                      <a:gs pos="100000">
                        <a:srgbClr val="FFFFFF"/>
                      </a:gs>
                    </a:gsLst>
                    <a:lin ang="5400000" scaled="0"/>
                  </a:gradFill>
                  <a:latin typeface="Arial"/>
                </a:endParaRPr>
              </a:p>
            </p:txBody>
          </p:sp>
        </p:grpSp>
      </p:grpSp>
      <p:grpSp>
        <p:nvGrpSpPr>
          <p:cNvPr id="3" name="Group 2"/>
          <p:cNvGrpSpPr/>
          <p:nvPr/>
        </p:nvGrpSpPr>
        <p:grpSpPr>
          <a:xfrm>
            <a:off x="445108" y="1699195"/>
            <a:ext cx="5106992" cy="4480270"/>
            <a:chOff x="274639" y="1690849"/>
            <a:chExt cx="5106992" cy="4480270"/>
          </a:xfrm>
        </p:grpSpPr>
        <p:pic>
          <p:nvPicPr>
            <p:cNvPr id="32" name="Picture 31"/>
            <p:cNvPicPr>
              <a:picLocks noChangeAspect="1"/>
            </p:cNvPicPr>
            <p:nvPr/>
          </p:nvPicPr>
          <p:blipFill rotWithShape="1">
            <a:blip r:embed="rId7" cstate="screen">
              <a:extLst>
                <a:ext uri="{28A0092B-C50C-407E-A947-70E740481C1C}">
                  <a14:useLocalDpi xmlns:a14="http://schemas.microsoft.com/office/drawing/2010/main"/>
                </a:ext>
              </a:extLst>
            </a:blip>
            <a:srcRect t="-21416"/>
            <a:stretch/>
          </p:blipFill>
          <p:spPr>
            <a:xfrm>
              <a:off x="282248" y="1690851"/>
              <a:ext cx="5076455" cy="2753743"/>
            </a:xfrm>
            <a:prstGeom prst="rect">
              <a:avLst/>
            </a:prstGeom>
          </p:spPr>
        </p:pic>
        <p:sp>
          <p:nvSpPr>
            <p:cNvPr id="34" name="Rectangle 33"/>
            <p:cNvSpPr/>
            <p:nvPr/>
          </p:nvSpPr>
          <p:spPr bwMode="auto">
            <a:xfrm>
              <a:off x="274639" y="1690849"/>
              <a:ext cx="5084064" cy="960235"/>
            </a:xfrm>
            <a:prstGeom prst="rect">
              <a:avLst/>
            </a:prstGeom>
            <a:solidFill>
              <a:srgbClr val="7FBA00"/>
            </a:solidFill>
            <a:ln w="38100" cap="flat" cmpd="sng" algn="ctr">
              <a:noFill/>
              <a:prstDash val="solid"/>
              <a:headEnd type="none" w="med" len="med"/>
              <a:tailEnd type="none" w="med" len="med"/>
            </a:ln>
            <a:effectLst/>
          </p:spPr>
          <p:txBody>
            <a:bodyPr vert="horz" wrap="square" lIns="91440" tIns="91440" rIns="91440" bIns="139891" numCol="1" rtlCol="0" anchor="t" anchorCtr="0" compatLnSpc="1">
              <a:prstTxWarp prst="textNoShape">
                <a:avLst/>
              </a:prstTxWarp>
            </a:bodyPr>
            <a:lstStyle/>
            <a:p>
              <a:pPr defTabSz="932290" fontAlgn="base">
                <a:spcBef>
                  <a:spcPts val="1200"/>
                </a:spcBef>
                <a:spcAft>
                  <a:spcPct val="0"/>
                </a:spcAft>
                <a:defRPr/>
              </a:pPr>
              <a:r>
                <a:rPr lang="en-US" sz="2600" b="1" kern="0" spc="-41" dirty="0" smtClean="0">
                  <a:gradFill>
                    <a:gsLst>
                      <a:gs pos="0">
                        <a:srgbClr val="FFFFFF"/>
                      </a:gs>
                      <a:gs pos="100000">
                        <a:srgbClr val="FFFFFF"/>
                      </a:gs>
                    </a:gsLst>
                    <a:lin ang="5400000" scaled="0"/>
                  </a:gradFill>
                  <a:latin typeface="Segoe UI Light" pitchFamily="34" charset="0"/>
                </a:rPr>
                <a:t>Analyze in Excel</a:t>
              </a:r>
            </a:p>
            <a:p>
              <a:pPr defTabSz="932290" fontAlgn="base">
                <a:spcBef>
                  <a:spcPts val="600"/>
                </a:spcBef>
                <a:spcAft>
                  <a:spcPct val="0"/>
                </a:spcAft>
                <a:defRPr/>
              </a:pPr>
              <a:r>
                <a:rPr lang="en-US" sz="2000" kern="0" dirty="0" smtClean="0">
                  <a:gradFill>
                    <a:gsLst>
                      <a:gs pos="0">
                        <a:srgbClr val="FFFFFF"/>
                      </a:gs>
                      <a:gs pos="100000">
                        <a:srgbClr val="FFFFFF"/>
                      </a:gs>
                    </a:gsLst>
                    <a:lin ang="5400000" scaled="0"/>
                  </a:gradFill>
                </a:rPr>
                <a:t>1 </a:t>
              </a:r>
              <a:r>
                <a:rPr lang="en-US" sz="2000" kern="0" dirty="0">
                  <a:gradFill>
                    <a:gsLst>
                      <a:gs pos="0">
                        <a:srgbClr val="FFFFFF"/>
                      </a:gs>
                      <a:gs pos="100000">
                        <a:srgbClr val="FFFFFF"/>
                      </a:gs>
                    </a:gsLst>
                    <a:lin ang="5400000" scaled="0"/>
                  </a:gradFill>
                </a:rPr>
                <a:t>Billion Office Users</a:t>
              </a:r>
            </a:p>
            <a:p>
              <a:pPr defTabSz="932290" fontAlgn="base">
                <a:lnSpc>
                  <a:spcPct val="90000"/>
                </a:lnSpc>
                <a:spcBef>
                  <a:spcPct val="0"/>
                </a:spcBef>
                <a:spcAft>
                  <a:spcPct val="0"/>
                </a:spcAft>
                <a:defRPr/>
              </a:pPr>
              <a:endParaRPr lang="en-US" sz="3100" kern="0" spc="-41" dirty="0">
                <a:gradFill>
                  <a:gsLst>
                    <a:gs pos="0">
                      <a:srgbClr val="FFFFFF"/>
                    </a:gs>
                    <a:gs pos="100000">
                      <a:srgbClr val="FFFFFF"/>
                    </a:gs>
                  </a:gsLst>
                  <a:lin ang="5400000" scaled="0"/>
                </a:gradFill>
                <a:latin typeface="Segoe UI Light" pitchFamily="34" charset="0"/>
              </a:endParaRPr>
            </a:p>
          </p:txBody>
        </p:sp>
        <p:sp>
          <p:nvSpPr>
            <p:cNvPr id="35" name="Rectangle 34"/>
            <p:cNvSpPr>
              <a:spLocks noChangeAspect="1"/>
            </p:cNvSpPr>
            <p:nvPr/>
          </p:nvSpPr>
          <p:spPr bwMode="auto">
            <a:xfrm>
              <a:off x="1996786" y="4525198"/>
              <a:ext cx="1645920" cy="1645921"/>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sz="1836" kern="0" dirty="0" smtClean="0">
                  <a:gradFill>
                    <a:gsLst>
                      <a:gs pos="0">
                        <a:srgbClr val="FFFFFF"/>
                      </a:gs>
                      <a:gs pos="100000">
                        <a:srgbClr val="FFFFFF"/>
                      </a:gs>
                    </a:gsLst>
                    <a:lin ang="5400000" scaled="0"/>
                  </a:gradFill>
                  <a:ea typeface="Segoe UI" pitchFamily="34" charset="0"/>
                  <a:cs typeface="Segoe UI" pitchFamily="34" charset="0"/>
                </a:rPr>
                <a:t>Analyze</a:t>
              </a:r>
            </a:p>
          </p:txBody>
        </p:sp>
        <p:grpSp>
          <p:nvGrpSpPr>
            <p:cNvPr id="36" name="Group 35"/>
            <p:cNvGrpSpPr/>
            <p:nvPr/>
          </p:nvGrpSpPr>
          <p:grpSpPr>
            <a:xfrm flipH="1">
              <a:off x="2516817" y="5026572"/>
              <a:ext cx="598930" cy="829513"/>
              <a:chOff x="1458542" y="3645051"/>
              <a:chExt cx="800271" cy="1108369"/>
            </a:xfrm>
            <a:solidFill>
              <a:srgbClr val="FFFFFF"/>
            </a:solidFill>
          </p:grpSpPr>
          <p:sp>
            <p:nvSpPr>
              <p:cNvPr id="37" name="Rectangle 24"/>
              <p:cNvSpPr/>
              <p:nvPr/>
            </p:nvSpPr>
            <p:spPr>
              <a:xfrm>
                <a:off x="1458542" y="3645051"/>
                <a:ext cx="800271" cy="1108369"/>
              </a:xfrm>
              <a:custGeom>
                <a:avLst/>
                <a:gdLst/>
                <a:ahLst/>
                <a:cxnLst/>
                <a:rect l="l" t="t" r="r" b="b"/>
                <a:pathLst>
                  <a:path w="1518158" h="2102639">
                    <a:moveTo>
                      <a:pt x="664962" y="48"/>
                    </a:moveTo>
                    <a:cubicBezTo>
                      <a:pt x="990735" y="4734"/>
                      <a:pt x="1250103" y="195355"/>
                      <a:pt x="1311820" y="389100"/>
                    </a:cubicBezTo>
                    <a:cubicBezTo>
                      <a:pt x="1373537" y="582844"/>
                      <a:pt x="1310258" y="419568"/>
                      <a:pt x="1400880" y="656280"/>
                    </a:cubicBezTo>
                    <a:cubicBezTo>
                      <a:pt x="1411818" y="757059"/>
                      <a:pt x="1339163" y="742996"/>
                      <a:pt x="1358694" y="815651"/>
                    </a:cubicBezTo>
                    <a:cubicBezTo>
                      <a:pt x="1378225" y="888305"/>
                      <a:pt x="1514158" y="1033614"/>
                      <a:pt x="1518064" y="1092206"/>
                    </a:cubicBezTo>
                    <a:cubicBezTo>
                      <a:pt x="1521971" y="1150798"/>
                      <a:pt x="1404005" y="1135955"/>
                      <a:pt x="1382130" y="1167204"/>
                    </a:cubicBezTo>
                    <a:cubicBezTo>
                      <a:pt x="1360256" y="1198453"/>
                      <a:pt x="1390724" y="1255483"/>
                      <a:pt x="1386818" y="1279701"/>
                    </a:cubicBezTo>
                    <a:cubicBezTo>
                      <a:pt x="1382912" y="1303919"/>
                      <a:pt x="1361038" y="1303137"/>
                      <a:pt x="1358694" y="1312512"/>
                    </a:cubicBezTo>
                    <a:cubicBezTo>
                      <a:pt x="1356350" y="1321887"/>
                      <a:pt x="1382912" y="1320325"/>
                      <a:pt x="1372756" y="1335949"/>
                    </a:cubicBezTo>
                    <a:cubicBezTo>
                      <a:pt x="1362600" y="1351574"/>
                      <a:pt x="1313382" y="1359387"/>
                      <a:pt x="1297758" y="1406260"/>
                    </a:cubicBezTo>
                    <a:cubicBezTo>
                      <a:pt x="1282134" y="1453134"/>
                      <a:pt x="1409474" y="1567974"/>
                      <a:pt x="1279008" y="1617192"/>
                    </a:cubicBezTo>
                    <a:cubicBezTo>
                      <a:pt x="1148544" y="1666410"/>
                      <a:pt x="978235" y="1565631"/>
                      <a:pt x="936830" y="1645316"/>
                    </a:cubicBezTo>
                    <a:cubicBezTo>
                      <a:pt x="895425" y="1725002"/>
                      <a:pt x="843864" y="1864060"/>
                      <a:pt x="1030577" y="2095304"/>
                    </a:cubicBezTo>
                    <a:cubicBezTo>
                      <a:pt x="762616" y="2092179"/>
                      <a:pt x="244660" y="2113272"/>
                      <a:pt x="18105" y="2095304"/>
                    </a:cubicBezTo>
                    <a:cubicBezTo>
                      <a:pt x="72790" y="1927340"/>
                      <a:pt x="250130" y="1765625"/>
                      <a:pt x="247786" y="1537506"/>
                    </a:cubicBezTo>
                    <a:cubicBezTo>
                      <a:pt x="245442" y="1309387"/>
                      <a:pt x="51697" y="1118768"/>
                      <a:pt x="4042" y="726591"/>
                    </a:cubicBezTo>
                    <a:cubicBezTo>
                      <a:pt x="-20283" y="526408"/>
                      <a:pt x="67548" y="340065"/>
                      <a:pt x="203379" y="206900"/>
                    </a:cubicBezTo>
                    <a:lnTo>
                      <a:pt x="203379" y="206708"/>
                    </a:lnTo>
                    <a:lnTo>
                      <a:pt x="203605" y="206708"/>
                    </a:lnTo>
                    <a:cubicBezTo>
                      <a:pt x="332512" y="77755"/>
                      <a:pt x="505564" y="-2246"/>
                      <a:pt x="664962" y="48"/>
                    </a:cubicBezTo>
                    <a:close/>
                  </a:path>
                </a:pathLst>
              </a:custGeom>
              <a:grpFill/>
              <a:ln w="10795" cap="flat" cmpd="sng" algn="ctr">
                <a:noFill/>
                <a:prstDash val="solid"/>
              </a:ln>
              <a:effectLst/>
            </p:spPr>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a:endParaRPr lang="en-US" dirty="0">
                  <a:gradFill>
                    <a:gsLst>
                      <a:gs pos="0">
                        <a:srgbClr val="FFFFFF"/>
                      </a:gs>
                      <a:gs pos="100000">
                        <a:srgbClr val="FFFFFF"/>
                      </a:gs>
                    </a:gsLst>
                    <a:lin ang="5400000" scaled="0"/>
                  </a:gradFill>
                </a:endParaRPr>
              </a:p>
            </p:txBody>
          </p:sp>
          <p:sp>
            <p:nvSpPr>
              <p:cNvPr id="38" name="Freeform 37"/>
              <p:cNvSpPr>
                <a:spLocks noEditPoints="1"/>
              </p:cNvSpPr>
              <p:nvPr/>
            </p:nvSpPr>
            <p:spPr bwMode="black">
              <a:xfrm rot="17995606">
                <a:off x="1558537" y="3764955"/>
                <a:ext cx="429800" cy="337492"/>
              </a:xfrm>
              <a:custGeom>
                <a:avLst/>
                <a:gdLst>
                  <a:gd name="T0" fmla="*/ 1304 w 1423"/>
                  <a:gd name="T1" fmla="*/ 301 h 1114"/>
                  <a:gd name="T2" fmla="*/ 1302 w 1423"/>
                  <a:gd name="T3" fmla="*/ 297 h 1114"/>
                  <a:gd name="T4" fmla="*/ 719 w 1423"/>
                  <a:gd name="T5" fmla="*/ 113 h 1114"/>
                  <a:gd name="T6" fmla="*/ 496 w 1423"/>
                  <a:gd name="T7" fmla="*/ 416 h 1114"/>
                  <a:gd name="T8" fmla="*/ 441 w 1423"/>
                  <a:gd name="T9" fmla="*/ 482 h 1114"/>
                  <a:gd name="T10" fmla="*/ 375 w 1423"/>
                  <a:gd name="T11" fmla="*/ 536 h 1114"/>
                  <a:gd name="T12" fmla="*/ 290 w 1423"/>
                  <a:gd name="T13" fmla="*/ 648 h 1114"/>
                  <a:gd name="T14" fmla="*/ 470 w 1423"/>
                  <a:gd name="T15" fmla="*/ 973 h 1114"/>
                  <a:gd name="T16" fmla="*/ 610 w 1423"/>
                  <a:gd name="T17" fmla="*/ 960 h 1114"/>
                  <a:gd name="T18" fmla="*/ 775 w 1423"/>
                  <a:gd name="T19" fmla="*/ 921 h 1114"/>
                  <a:gd name="T20" fmla="*/ 932 w 1423"/>
                  <a:gd name="T21" fmla="*/ 927 h 1114"/>
                  <a:gd name="T22" fmla="*/ 1151 w 1423"/>
                  <a:gd name="T23" fmla="*/ 893 h 1114"/>
                  <a:gd name="T24" fmla="*/ 1304 w 1423"/>
                  <a:gd name="T25" fmla="*/ 301 h 1114"/>
                  <a:gd name="T26" fmla="*/ 1024 w 1423"/>
                  <a:gd name="T27" fmla="*/ 311 h 1114"/>
                  <a:gd name="T28" fmla="*/ 1024 w 1423"/>
                  <a:gd name="T29" fmla="*/ 311 h 1114"/>
                  <a:gd name="T30" fmla="*/ 873 w 1423"/>
                  <a:gd name="T31" fmla="*/ 299 h 1114"/>
                  <a:gd name="T32" fmla="*/ 873 w 1423"/>
                  <a:gd name="T33" fmla="*/ 299 h 1114"/>
                  <a:gd name="T34" fmla="*/ 799 w 1423"/>
                  <a:gd name="T35" fmla="*/ 278 h 1114"/>
                  <a:gd name="T36" fmla="*/ 821 w 1423"/>
                  <a:gd name="T37" fmla="*/ 203 h 1114"/>
                  <a:gd name="T38" fmla="*/ 828 w 1423"/>
                  <a:gd name="T39" fmla="*/ 200 h 1114"/>
                  <a:gd name="T40" fmla="*/ 1101 w 1423"/>
                  <a:gd name="T41" fmla="*/ 234 h 1114"/>
                  <a:gd name="T42" fmla="*/ 1108 w 1423"/>
                  <a:gd name="T43" fmla="*/ 244 h 1114"/>
                  <a:gd name="T44" fmla="*/ 1087 w 1423"/>
                  <a:gd name="T45" fmla="*/ 318 h 1114"/>
                  <a:gd name="T46" fmla="*/ 1024 w 1423"/>
                  <a:gd name="T47" fmla="*/ 311 h 1114"/>
                  <a:gd name="T48" fmla="*/ 14 w 1423"/>
                  <a:gd name="T49" fmla="*/ 967 h 1114"/>
                  <a:gd name="T50" fmla="*/ 53 w 1423"/>
                  <a:gd name="T51" fmla="*/ 1037 h 1114"/>
                  <a:gd name="T52" fmla="*/ 115 w 1423"/>
                  <a:gd name="T53" fmla="*/ 1064 h 1114"/>
                  <a:gd name="T54" fmla="*/ 24 w 1423"/>
                  <a:gd name="T55" fmla="*/ 900 h 1114"/>
                  <a:gd name="T56" fmla="*/ 14 w 1423"/>
                  <a:gd name="T57" fmla="*/ 967 h 1114"/>
                  <a:gd name="T58" fmla="*/ 400 w 1423"/>
                  <a:gd name="T59" fmla="*/ 959 h 1114"/>
                  <a:gd name="T60" fmla="*/ 265 w 1423"/>
                  <a:gd name="T61" fmla="*/ 714 h 1114"/>
                  <a:gd name="T62" fmla="*/ 190 w 1423"/>
                  <a:gd name="T63" fmla="*/ 686 h 1114"/>
                  <a:gd name="T64" fmla="*/ 175 w 1423"/>
                  <a:gd name="T65" fmla="*/ 764 h 1114"/>
                  <a:gd name="T66" fmla="*/ 310 w 1423"/>
                  <a:gd name="T67" fmla="*/ 1008 h 1114"/>
                  <a:gd name="T68" fmla="*/ 385 w 1423"/>
                  <a:gd name="T69" fmla="*/ 1037 h 1114"/>
                  <a:gd name="T70" fmla="*/ 400 w 1423"/>
                  <a:gd name="T71" fmla="*/ 959 h 1114"/>
                  <a:gd name="T72" fmla="*/ 266 w 1423"/>
                  <a:gd name="T73" fmla="*/ 1026 h 1114"/>
                  <a:gd name="T74" fmla="*/ 136 w 1423"/>
                  <a:gd name="T75" fmla="*/ 792 h 1114"/>
                  <a:gd name="T76" fmla="*/ 65 w 1423"/>
                  <a:gd name="T77" fmla="*/ 764 h 1114"/>
                  <a:gd name="T78" fmla="*/ 50 w 1423"/>
                  <a:gd name="T79" fmla="*/ 840 h 1114"/>
                  <a:gd name="T80" fmla="*/ 180 w 1423"/>
                  <a:gd name="T81" fmla="*/ 1074 h 1114"/>
                  <a:gd name="T82" fmla="*/ 251 w 1423"/>
                  <a:gd name="T83" fmla="*/ 1101 h 1114"/>
                  <a:gd name="T84" fmla="*/ 266 w 1423"/>
                  <a:gd name="T85" fmla="*/ 1026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23" h="1114">
                    <a:moveTo>
                      <a:pt x="1304" y="301"/>
                    </a:moveTo>
                    <a:cubicBezTo>
                      <a:pt x="1303" y="298"/>
                      <a:pt x="1304" y="300"/>
                      <a:pt x="1302" y="297"/>
                    </a:cubicBezTo>
                    <a:cubicBezTo>
                      <a:pt x="1184" y="83"/>
                      <a:pt x="922" y="0"/>
                      <a:pt x="719" y="113"/>
                    </a:cubicBezTo>
                    <a:cubicBezTo>
                      <a:pt x="602" y="177"/>
                      <a:pt x="570" y="311"/>
                      <a:pt x="496" y="416"/>
                    </a:cubicBezTo>
                    <a:cubicBezTo>
                      <a:pt x="476" y="444"/>
                      <a:pt x="458" y="465"/>
                      <a:pt x="441" y="482"/>
                    </a:cubicBezTo>
                    <a:cubicBezTo>
                      <a:pt x="418" y="504"/>
                      <a:pt x="397" y="520"/>
                      <a:pt x="375" y="536"/>
                    </a:cubicBezTo>
                    <a:cubicBezTo>
                      <a:pt x="334" y="566"/>
                      <a:pt x="296" y="593"/>
                      <a:pt x="290" y="648"/>
                    </a:cubicBezTo>
                    <a:cubicBezTo>
                      <a:pt x="470" y="973"/>
                      <a:pt x="470" y="973"/>
                      <a:pt x="470" y="973"/>
                    </a:cubicBezTo>
                    <a:cubicBezTo>
                      <a:pt x="519" y="997"/>
                      <a:pt x="563" y="978"/>
                      <a:pt x="610" y="960"/>
                    </a:cubicBezTo>
                    <a:cubicBezTo>
                      <a:pt x="654" y="943"/>
                      <a:pt x="697" y="925"/>
                      <a:pt x="775" y="921"/>
                    </a:cubicBezTo>
                    <a:cubicBezTo>
                      <a:pt x="827" y="918"/>
                      <a:pt x="880" y="924"/>
                      <a:pt x="932" y="927"/>
                    </a:cubicBezTo>
                    <a:cubicBezTo>
                      <a:pt x="1008" y="932"/>
                      <a:pt x="1082" y="931"/>
                      <a:pt x="1151" y="893"/>
                    </a:cubicBezTo>
                    <a:cubicBezTo>
                      <a:pt x="1354" y="780"/>
                      <a:pt x="1423" y="515"/>
                      <a:pt x="1304" y="301"/>
                    </a:cubicBezTo>
                    <a:close/>
                    <a:moveTo>
                      <a:pt x="1024" y="311"/>
                    </a:moveTo>
                    <a:cubicBezTo>
                      <a:pt x="1024" y="311"/>
                      <a:pt x="1024" y="311"/>
                      <a:pt x="1024" y="311"/>
                    </a:cubicBezTo>
                    <a:cubicBezTo>
                      <a:pt x="983" y="270"/>
                      <a:pt x="917" y="279"/>
                      <a:pt x="873" y="299"/>
                    </a:cubicBezTo>
                    <a:cubicBezTo>
                      <a:pt x="873" y="299"/>
                      <a:pt x="873" y="299"/>
                      <a:pt x="873" y="299"/>
                    </a:cubicBezTo>
                    <a:cubicBezTo>
                      <a:pt x="847" y="313"/>
                      <a:pt x="814" y="304"/>
                      <a:pt x="799" y="278"/>
                    </a:cubicBezTo>
                    <a:cubicBezTo>
                      <a:pt x="785" y="251"/>
                      <a:pt x="794" y="218"/>
                      <a:pt x="821" y="203"/>
                    </a:cubicBezTo>
                    <a:cubicBezTo>
                      <a:pt x="823" y="202"/>
                      <a:pt x="828" y="200"/>
                      <a:pt x="828" y="200"/>
                    </a:cubicBezTo>
                    <a:cubicBezTo>
                      <a:pt x="927" y="155"/>
                      <a:pt x="1035" y="168"/>
                      <a:pt x="1101" y="234"/>
                    </a:cubicBezTo>
                    <a:cubicBezTo>
                      <a:pt x="1101" y="234"/>
                      <a:pt x="1106" y="240"/>
                      <a:pt x="1108" y="244"/>
                    </a:cubicBezTo>
                    <a:cubicBezTo>
                      <a:pt x="1122" y="270"/>
                      <a:pt x="1113" y="303"/>
                      <a:pt x="1087" y="318"/>
                    </a:cubicBezTo>
                    <a:cubicBezTo>
                      <a:pt x="1066" y="329"/>
                      <a:pt x="1041" y="326"/>
                      <a:pt x="1024" y="311"/>
                    </a:cubicBezTo>
                    <a:close/>
                    <a:moveTo>
                      <a:pt x="14" y="967"/>
                    </a:moveTo>
                    <a:cubicBezTo>
                      <a:pt x="53" y="1037"/>
                      <a:pt x="53" y="1037"/>
                      <a:pt x="53" y="1037"/>
                    </a:cubicBezTo>
                    <a:cubicBezTo>
                      <a:pt x="67" y="1062"/>
                      <a:pt x="94" y="1074"/>
                      <a:pt x="115" y="1064"/>
                    </a:cubicBezTo>
                    <a:cubicBezTo>
                      <a:pt x="24" y="900"/>
                      <a:pt x="24" y="900"/>
                      <a:pt x="24" y="900"/>
                    </a:cubicBezTo>
                    <a:cubicBezTo>
                      <a:pt x="5" y="912"/>
                      <a:pt x="0" y="941"/>
                      <a:pt x="14" y="967"/>
                    </a:cubicBezTo>
                    <a:close/>
                    <a:moveTo>
                      <a:pt x="400" y="959"/>
                    </a:moveTo>
                    <a:cubicBezTo>
                      <a:pt x="265" y="714"/>
                      <a:pt x="265" y="714"/>
                      <a:pt x="265" y="714"/>
                    </a:cubicBezTo>
                    <a:cubicBezTo>
                      <a:pt x="248" y="685"/>
                      <a:pt x="215" y="672"/>
                      <a:pt x="190" y="686"/>
                    </a:cubicBezTo>
                    <a:cubicBezTo>
                      <a:pt x="166" y="699"/>
                      <a:pt x="159" y="734"/>
                      <a:pt x="175" y="764"/>
                    </a:cubicBezTo>
                    <a:cubicBezTo>
                      <a:pt x="310" y="1008"/>
                      <a:pt x="310" y="1008"/>
                      <a:pt x="310" y="1008"/>
                    </a:cubicBezTo>
                    <a:cubicBezTo>
                      <a:pt x="327" y="1038"/>
                      <a:pt x="360" y="1051"/>
                      <a:pt x="385" y="1037"/>
                    </a:cubicBezTo>
                    <a:cubicBezTo>
                      <a:pt x="410" y="1023"/>
                      <a:pt x="416" y="988"/>
                      <a:pt x="400" y="959"/>
                    </a:cubicBezTo>
                    <a:close/>
                    <a:moveTo>
                      <a:pt x="266" y="1026"/>
                    </a:moveTo>
                    <a:cubicBezTo>
                      <a:pt x="136" y="792"/>
                      <a:pt x="136" y="792"/>
                      <a:pt x="136" y="792"/>
                    </a:cubicBezTo>
                    <a:cubicBezTo>
                      <a:pt x="121" y="764"/>
                      <a:pt x="89" y="751"/>
                      <a:pt x="65" y="764"/>
                    </a:cubicBezTo>
                    <a:cubicBezTo>
                      <a:pt x="41" y="778"/>
                      <a:pt x="35" y="811"/>
                      <a:pt x="50" y="840"/>
                    </a:cubicBezTo>
                    <a:cubicBezTo>
                      <a:pt x="180" y="1074"/>
                      <a:pt x="180" y="1074"/>
                      <a:pt x="180" y="1074"/>
                    </a:cubicBezTo>
                    <a:cubicBezTo>
                      <a:pt x="196" y="1102"/>
                      <a:pt x="228" y="1114"/>
                      <a:pt x="251" y="1101"/>
                    </a:cubicBezTo>
                    <a:cubicBezTo>
                      <a:pt x="275" y="1088"/>
                      <a:pt x="282" y="1055"/>
                      <a:pt x="266" y="102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sz="1600" dirty="0">
                  <a:ln>
                    <a:solidFill>
                      <a:srgbClr val="505050">
                        <a:alpha val="0"/>
                      </a:srgbClr>
                    </a:solidFill>
                  </a:ln>
                  <a:gradFill>
                    <a:gsLst>
                      <a:gs pos="0">
                        <a:srgbClr val="FFFFFF"/>
                      </a:gs>
                      <a:gs pos="100000">
                        <a:srgbClr val="FFFFFF"/>
                      </a:gs>
                    </a:gsLst>
                    <a:lin ang="5400000" scaled="0"/>
                  </a:gradFill>
                </a:endParaRPr>
              </a:p>
            </p:txBody>
          </p:sp>
        </p:grpSp>
        <p:sp>
          <p:nvSpPr>
            <p:cNvPr id="39" name="Rectangle 38"/>
            <p:cNvSpPr>
              <a:spLocks noChangeAspect="1"/>
            </p:cNvSpPr>
            <p:nvPr/>
          </p:nvSpPr>
          <p:spPr bwMode="auto">
            <a:xfrm>
              <a:off x="3735711" y="4525198"/>
              <a:ext cx="1645920" cy="1645921"/>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pPr>
              <a:r>
                <a:rPr lang="en-US" sz="1836" kern="0" dirty="0" smtClean="0">
                  <a:gradFill>
                    <a:gsLst>
                      <a:gs pos="0">
                        <a:srgbClr val="FFFFFF"/>
                      </a:gs>
                      <a:gs pos="100000">
                        <a:srgbClr val="FFFFFF"/>
                      </a:gs>
                    </a:gsLst>
                    <a:lin ang="5400000" scaled="0"/>
                  </a:gradFill>
                  <a:ea typeface="Segoe UI" pitchFamily="34" charset="0"/>
                  <a:cs typeface="Segoe UI" pitchFamily="34" charset="0"/>
                </a:rPr>
                <a:t>Visualize</a:t>
              </a:r>
            </a:p>
          </p:txBody>
        </p:sp>
        <p:sp>
          <p:nvSpPr>
            <p:cNvPr id="40" name="Freeform 39"/>
            <p:cNvSpPr/>
            <p:nvPr>
              <p:custDataLst>
                <p:tags r:id="rId1"/>
              </p:custDataLst>
            </p:nvPr>
          </p:nvSpPr>
          <p:spPr>
            <a:xfrm>
              <a:off x="4150261" y="5016918"/>
              <a:ext cx="787338" cy="793562"/>
            </a:xfrm>
            <a:custGeom>
              <a:avLst/>
              <a:gdLst/>
              <a:ahLst/>
              <a:cxnLst/>
              <a:rect l="l" t="t" r="r" b="b"/>
              <a:pathLst>
                <a:path w="1188720" h="1198117">
                  <a:moveTo>
                    <a:pt x="0" y="1179829"/>
                  </a:moveTo>
                  <a:lnTo>
                    <a:pt x="1188720" y="1179829"/>
                  </a:lnTo>
                  <a:lnTo>
                    <a:pt x="1188720" y="1198117"/>
                  </a:lnTo>
                  <a:lnTo>
                    <a:pt x="0" y="1198117"/>
                  </a:lnTo>
                  <a:close/>
                  <a:moveTo>
                    <a:pt x="85725" y="629228"/>
                  </a:moveTo>
                  <a:lnTo>
                    <a:pt x="228600" y="629228"/>
                  </a:lnTo>
                  <a:lnTo>
                    <a:pt x="228600" y="1174749"/>
                  </a:lnTo>
                  <a:lnTo>
                    <a:pt x="85725" y="1174749"/>
                  </a:lnTo>
                  <a:close/>
                  <a:moveTo>
                    <a:pt x="160954" y="560521"/>
                  </a:moveTo>
                  <a:lnTo>
                    <a:pt x="134893" y="565433"/>
                  </a:lnTo>
                  <a:lnTo>
                    <a:pt x="135875" y="570646"/>
                  </a:lnTo>
                  <a:lnTo>
                    <a:pt x="161936" y="565734"/>
                  </a:lnTo>
                  <a:close/>
                  <a:moveTo>
                    <a:pt x="200045" y="527408"/>
                  </a:moveTo>
                  <a:lnTo>
                    <a:pt x="95801" y="547055"/>
                  </a:lnTo>
                  <a:lnTo>
                    <a:pt x="96784" y="552268"/>
                  </a:lnTo>
                  <a:lnTo>
                    <a:pt x="201028" y="532620"/>
                  </a:lnTo>
                  <a:close/>
                  <a:moveTo>
                    <a:pt x="193530" y="502890"/>
                  </a:moveTo>
                  <a:lnTo>
                    <a:pt x="102316" y="520082"/>
                  </a:lnTo>
                  <a:lnTo>
                    <a:pt x="103299" y="525294"/>
                  </a:lnTo>
                  <a:lnTo>
                    <a:pt x="194512" y="508102"/>
                  </a:lnTo>
                  <a:close/>
                  <a:moveTo>
                    <a:pt x="180500" y="479600"/>
                  </a:moveTo>
                  <a:lnTo>
                    <a:pt x="115347" y="491880"/>
                  </a:lnTo>
                  <a:lnTo>
                    <a:pt x="116329" y="497092"/>
                  </a:lnTo>
                  <a:lnTo>
                    <a:pt x="181482" y="484813"/>
                  </a:lnTo>
                  <a:close/>
                  <a:moveTo>
                    <a:pt x="378883" y="434974"/>
                  </a:moveTo>
                  <a:lnTo>
                    <a:pt x="521758" y="434974"/>
                  </a:lnTo>
                  <a:lnTo>
                    <a:pt x="521758" y="1174749"/>
                  </a:lnTo>
                  <a:lnTo>
                    <a:pt x="378883" y="1174749"/>
                  </a:lnTo>
                  <a:close/>
                  <a:moveTo>
                    <a:pt x="672041" y="225425"/>
                  </a:moveTo>
                  <a:lnTo>
                    <a:pt x="814916" y="225425"/>
                  </a:lnTo>
                  <a:lnTo>
                    <a:pt x="814916" y="1174749"/>
                  </a:lnTo>
                  <a:lnTo>
                    <a:pt x="672041" y="1174749"/>
                  </a:lnTo>
                  <a:close/>
                  <a:moveTo>
                    <a:pt x="144046" y="189143"/>
                  </a:moveTo>
                  <a:cubicBezTo>
                    <a:pt x="151107" y="189037"/>
                    <a:pt x="156647" y="189144"/>
                    <a:pt x="164251" y="190420"/>
                  </a:cubicBezTo>
                  <a:cubicBezTo>
                    <a:pt x="171855" y="191696"/>
                    <a:pt x="181740" y="194037"/>
                    <a:pt x="189670" y="196802"/>
                  </a:cubicBezTo>
                  <a:cubicBezTo>
                    <a:pt x="197599" y="199568"/>
                    <a:pt x="204877" y="202865"/>
                    <a:pt x="211830" y="207013"/>
                  </a:cubicBezTo>
                  <a:cubicBezTo>
                    <a:pt x="218782" y="211162"/>
                    <a:pt x="225516" y="216161"/>
                    <a:pt x="231382" y="221693"/>
                  </a:cubicBezTo>
                  <a:cubicBezTo>
                    <a:pt x="237248" y="227224"/>
                    <a:pt x="242679" y="233712"/>
                    <a:pt x="247025" y="240201"/>
                  </a:cubicBezTo>
                  <a:cubicBezTo>
                    <a:pt x="251370" y="246689"/>
                    <a:pt x="254411" y="253923"/>
                    <a:pt x="257453" y="260624"/>
                  </a:cubicBezTo>
                  <a:cubicBezTo>
                    <a:pt x="260495" y="267325"/>
                    <a:pt x="263319" y="273282"/>
                    <a:pt x="265274" y="280409"/>
                  </a:cubicBezTo>
                  <a:cubicBezTo>
                    <a:pt x="267230" y="287536"/>
                    <a:pt x="268967" y="295194"/>
                    <a:pt x="269185" y="303385"/>
                  </a:cubicBezTo>
                  <a:cubicBezTo>
                    <a:pt x="269402" y="311575"/>
                    <a:pt x="268641" y="320510"/>
                    <a:pt x="266578" y="329552"/>
                  </a:cubicBezTo>
                  <a:cubicBezTo>
                    <a:pt x="264514" y="338593"/>
                    <a:pt x="261146" y="347528"/>
                    <a:pt x="256801" y="357633"/>
                  </a:cubicBezTo>
                  <a:cubicBezTo>
                    <a:pt x="252456" y="367738"/>
                    <a:pt x="246373" y="378375"/>
                    <a:pt x="240507" y="390182"/>
                  </a:cubicBezTo>
                  <a:cubicBezTo>
                    <a:pt x="234641" y="401989"/>
                    <a:pt x="226277" y="418902"/>
                    <a:pt x="221606" y="428476"/>
                  </a:cubicBezTo>
                  <a:cubicBezTo>
                    <a:pt x="216935" y="438049"/>
                    <a:pt x="213568" y="443048"/>
                    <a:pt x="212481" y="447622"/>
                  </a:cubicBezTo>
                  <a:cubicBezTo>
                    <a:pt x="211395" y="452196"/>
                    <a:pt x="215414" y="453260"/>
                    <a:pt x="215088" y="455919"/>
                  </a:cubicBezTo>
                  <a:cubicBezTo>
                    <a:pt x="214762" y="458578"/>
                    <a:pt x="210743" y="461025"/>
                    <a:pt x="210526" y="463578"/>
                  </a:cubicBezTo>
                  <a:cubicBezTo>
                    <a:pt x="210309" y="466130"/>
                    <a:pt x="214219" y="467620"/>
                    <a:pt x="213785" y="471236"/>
                  </a:cubicBezTo>
                  <a:lnTo>
                    <a:pt x="207919" y="485277"/>
                  </a:lnTo>
                  <a:cubicBezTo>
                    <a:pt x="207267" y="489213"/>
                    <a:pt x="209005" y="491766"/>
                    <a:pt x="209874" y="494850"/>
                  </a:cubicBezTo>
                  <a:cubicBezTo>
                    <a:pt x="210743" y="497935"/>
                    <a:pt x="213567" y="499743"/>
                    <a:pt x="213133" y="503785"/>
                  </a:cubicBezTo>
                  <a:cubicBezTo>
                    <a:pt x="212698" y="507827"/>
                    <a:pt x="207158" y="514954"/>
                    <a:pt x="207267" y="519102"/>
                  </a:cubicBezTo>
                  <a:cubicBezTo>
                    <a:pt x="207376" y="523251"/>
                    <a:pt x="213024" y="525166"/>
                    <a:pt x="213785" y="528676"/>
                  </a:cubicBezTo>
                  <a:lnTo>
                    <a:pt x="211830" y="540164"/>
                  </a:lnTo>
                  <a:cubicBezTo>
                    <a:pt x="210743" y="542929"/>
                    <a:pt x="207484" y="543461"/>
                    <a:pt x="207267" y="545270"/>
                  </a:cubicBezTo>
                  <a:cubicBezTo>
                    <a:pt x="207050" y="547078"/>
                    <a:pt x="209440" y="548780"/>
                    <a:pt x="210526" y="551013"/>
                  </a:cubicBezTo>
                  <a:cubicBezTo>
                    <a:pt x="211612" y="553247"/>
                    <a:pt x="213676" y="555587"/>
                    <a:pt x="213785" y="558672"/>
                  </a:cubicBezTo>
                  <a:cubicBezTo>
                    <a:pt x="213893" y="561757"/>
                    <a:pt x="213242" y="566437"/>
                    <a:pt x="211178" y="569522"/>
                  </a:cubicBezTo>
                  <a:cubicBezTo>
                    <a:pt x="209114" y="572606"/>
                    <a:pt x="207593" y="574628"/>
                    <a:pt x="201401" y="577180"/>
                  </a:cubicBezTo>
                  <a:cubicBezTo>
                    <a:pt x="195209" y="579733"/>
                    <a:pt x="179024" y="582606"/>
                    <a:pt x="174027" y="584839"/>
                  </a:cubicBezTo>
                  <a:cubicBezTo>
                    <a:pt x="169031" y="587073"/>
                    <a:pt x="172724" y="588137"/>
                    <a:pt x="171420" y="590583"/>
                  </a:cubicBezTo>
                  <a:cubicBezTo>
                    <a:pt x="170117" y="593030"/>
                    <a:pt x="169248" y="597072"/>
                    <a:pt x="166206" y="599518"/>
                  </a:cubicBezTo>
                  <a:cubicBezTo>
                    <a:pt x="163164" y="601964"/>
                    <a:pt x="157733" y="604198"/>
                    <a:pt x="153171" y="605262"/>
                  </a:cubicBezTo>
                  <a:cubicBezTo>
                    <a:pt x="148608" y="606326"/>
                    <a:pt x="142960" y="606645"/>
                    <a:pt x="138832" y="605900"/>
                  </a:cubicBezTo>
                  <a:cubicBezTo>
                    <a:pt x="134704" y="605156"/>
                    <a:pt x="131011" y="602603"/>
                    <a:pt x="128404" y="600794"/>
                  </a:cubicBezTo>
                  <a:cubicBezTo>
                    <a:pt x="125797" y="598986"/>
                    <a:pt x="124276" y="597391"/>
                    <a:pt x="123189" y="595051"/>
                  </a:cubicBezTo>
                  <a:lnTo>
                    <a:pt x="121886" y="586754"/>
                  </a:lnTo>
                  <a:cubicBezTo>
                    <a:pt x="118084" y="584626"/>
                    <a:pt x="110806" y="581648"/>
                    <a:pt x="110806" y="581648"/>
                  </a:cubicBezTo>
                  <a:cubicBezTo>
                    <a:pt x="107004" y="580052"/>
                    <a:pt x="100704" y="577712"/>
                    <a:pt x="97119" y="575904"/>
                  </a:cubicBezTo>
                  <a:cubicBezTo>
                    <a:pt x="93534" y="574096"/>
                    <a:pt x="91471" y="572713"/>
                    <a:pt x="89298" y="570798"/>
                  </a:cubicBezTo>
                  <a:cubicBezTo>
                    <a:pt x="87125" y="568883"/>
                    <a:pt x="84844" y="566756"/>
                    <a:pt x="84084" y="564416"/>
                  </a:cubicBezTo>
                  <a:cubicBezTo>
                    <a:pt x="83324" y="562076"/>
                    <a:pt x="83975" y="559417"/>
                    <a:pt x="84736" y="556757"/>
                  </a:cubicBezTo>
                  <a:lnTo>
                    <a:pt x="88646" y="548461"/>
                  </a:lnTo>
                  <a:cubicBezTo>
                    <a:pt x="88972" y="546546"/>
                    <a:pt x="87668" y="546759"/>
                    <a:pt x="86691" y="545270"/>
                  </a:cubicBezTo>
                  <a:cubicBezTo>
                    <a:pt x="85713" y="543780"/>
                    <a:pt x="83650" y="541866"/>
                    <a:pt x="82780" y="539526"/>
                  </a:cubicBezTo>
                  <a:cubicBezTo>
                    <a:pt x="81911" y="537185"/>
                    <a:pt x="81151" y="533994"/>
                    <a:pt x="81477" y="531229"/>
                  </a:cubicBezTo>
                  <a:cubicBezTo>
                    <a:pt x="81803" y="528463"/>
                    <a:pt x="83758" y="525166"/>
                    <a:pt x="84736" y="522932"/>
                  </a:cubicBezTo>
                  <a:cubicBezTo>
                    <a:pt x="85713" y="520698"/>
                    <a:pt x="87451" y="519315"/>
                    <a:pt x="87343" y="517826"/>
                  </a:cubicBezTo>
                  <a:cubicBezTo>
                    <a:pt x="87234" y="516337"/>
                    <a:pt x="85061" y="515699"/>
                    <a:pt x="84084" y="513997"/>
                  </a:cubicBezTo>
                  <a:cubicBezTo>
                    <a:pt x="83106" y="512295"/>
                    <a:pt x="81803" y="509955"/>
                    <a:pt x="81477" y="507615"/>
                  </a:cubicBezTo>
                  <a:cubicBezTo>
                    <a:pt x="81151" y="505274"/>
                    <a:pt x="81042" y="502615"/>
                    <a:pt x="82129" y="499956"/>
                  </a:cubicBezTo>
                  <a:lnTo>
                    <a:pt x="87994" y="491659"/>
                  </a:lnTo>
                  <a:cubicBezTo>
                    <a:pt x="88646" y="489319"/>
                    <a:pt x="87125" y="488681"/>
                    <a:pt x="86039" y="485915"/>
                  </a:cubicBezTo>
                  <a:cubicBezTo>
                    <a:pt x="84953" y="483150"/>
                    <a:pt x="82346" y="478469"/>
                    <a:pt x="81477" y="475065"/>
                  </a:cubicBezTo>
                  <a:cubicBezTo>
                    <a:pt x="80608" y="471662"/>
                    <a:pt x="80282" y="468790"/>
                    <a:pt x="80825" y="465492"/>
                  </a:cubicBezTo>
                  <a:cubicBezTo>
                    <a:pt x="81368" y="462195"/>
                    <a:pt x="86148" y="458259"/>
                    <a:pt x="85387" y="453366"/>
                  </a:cubicBezTo>
                  <a:cubicBezTo>
                    <a:pt x="84627" y="448473"/>
                    <a:pt x="80173" y="444005"/>
                    <a:pt x="76263" y="436134"/>
                  </a:cubicBezTo>
                  <a:cubicBezTo>
                    <a:pt x="72352" y="428263"/>
                    <a:pt x="68116" y="418583"/>
                    <a:pt x="61924" y="406138"/>
                  </a:cubicBezTo>
                  <a:cubicBezTo>
                    <a:pt x="55732" y="393693"/>
                    <a:pt x="44761" y="373695"/>
                    <a:pt x="39112" y="361463"/>
                  </a:cubicBezTo>
                  <a:cubicBezTo>
                    <a:pt x="33464" y="349230"/>
                    <a:pt x="30313" y="342635"/>
                    <a:pt x="28032" y="332743"/>
                  </a:cubicBezTo>
                  <a:cubicBezTo>
                    <a:pt x="25751" y="322850"/>
                    <a:pt x="24664" y="313064"/>
                    <a:pt x="25425" y="302108"/>
                  </a:cubicBezTo>
                  <a:cubicBezTo>
                    <a:pt x="26186" y="291152"/>
                    <a:pt x="29118" y="277324"/>
                    <a:pt x="32595" y="267006"/>
                  </a:cubicBezTo>
                  <a:cubicBezTo>
                    <a:pt x="36071" y="256688"/>
                    <a:pt x="40525" y="248498"/>
                    <a:pt x="46282" y="240201"/>
                  </a:cubicBezTo>
                  <a:cubicBezTo>
                    <a:pt x="52039" y="231904"/>
                    <a:pt x="58991" y="223820"/>
                    <a:pt x="67138" y="217225"/>
                  </a:cubicBezTo>
                  <a:cubicBezTo>
                    <a:pt x="75285" y="210630"/>
                    <a:pt x="86039" y="204992"/>
                    <a:pt x="95164" y="200631"/>
                  </a:cubicBezTo>
                  <a:cubicBezTo>
                    <a:pt x="104289" y="196270"/>
                    <a:pt x="113739" y="192973"/>
                    <a:pt x="121886" y="191058"/>
                  </a:cubicBezTo>
                  <a:cubicBezTo>
                    <a:pt x="130033" y="189143"/>
                    <a:pt x="136985" y="189250"/>
                    <a:pt x="144046" y="189143"/>
                  </a:cubicBezTo>
                  <a:close/>
                  <a:moveTo>
                    <a:pt x="965198" y="0"/>
                  </a:moveTo>
                  <a:lnTo>
                    <a:pt x="1108073" y="0"/>
                  </a:lnTo>
                  <a:lnTo>
                    <a:pt x="1108073" y="1174749"/>
                  </a:lnTo>
                  <a:lnTo>
                    <a:pt x="965198" y="1174749"/>
                  </a:lnTo>
                  <a:close/>
                </a:path>
              </a:pathLst>
            </a:custGeom>
            <a:solidFill>
              <a:srgbClr val="FFFFFF"/>
            </a:solidFill>
            <a:ln w="19050" cap="flat" cmpd="sng" algn="ctr">
              <a:noFill/>
              <a:prstDash val="solid"/>
            </a:ln>
            <a:effectLst/>
          </p:spPr>
          <p:txBody>
            <a:bodyPr rtlCol="0" anchor="ctr"/>
            <a:lstStyle/>
            <a:p>
              <a:pPr algn="ctr" defTabSz="914400">
                <a:defRPr/>
              </a:pPr>
              <a:endParaRPr lang="en-US" sz="1836" kern="0">
                <a:gradFill>
                  <a:gsLst>
                    <a:gs pos="0">
                      <a:srgbClr val="FFFFFF"/>
                    </a:gs>
                    <a:gs pos="100000">
                      <a:srgbClr val="FFFFFF"/>
                    </a:gs>
                  </a:gsLst>
                  <a:lin ang="5400000" scaled="0"/>
                </a:gradFill>
                <a:latin typeface="Arial"/>
              </a:endParaRPr>
            </a:p>
          </p:txBody>
        </p:sp>
        <p:sp>
          <p:nvSpPr>
            <p:cNvPr id="55" name="Rectangle 54"/>
            <p:cNvSpPr>
              <a:spLocks noChangeAspect="1"/>
            </p:cNvSpPr>
            <p:nvPr/>
          </p:nvSpPr>
          <p:spPr bwMode="auto">
            <a:xfrm>
              <a:off x="282247" y="4525198"/>
              <a:ext cx="1645920" cy="1645921"/>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t" anchorCtr="0" compatLnSpc="1">
              <a:prstTxWarp prst="textNoShape">
                <a:avLst/>
              </a:prstTxWarp>
            </a:bodyPr>
            <a:lstStyle/>
            <a:p>
              <a:pPr defTabSz="932290" fontAlgn="base">
                <a:lnSpc>
                  <a:spcPct val="90000"/>
                </a:lnSpc>
                <a:spcBef>
                  <a:spcPct val="0"/>
                </a:spcBef>
                <a:spcAft>
                  <a:spcPct val="0"/>
                </a:spcAft>
                <a:defRPr/>
              </a:pPr>
              <a:r>
                <a:rPr lang="en-US" sz="1836" kern="0" dirty="0" smtClean="0">
                  <a:gradFill>
                    <a:gsLst>
                      <a:gs pos="0">
                        <a:srgbClr val="FFFFFF"/>
                      </a:gs>
                      <a:gs pos="100000">
                        <a:srgbClr val="FFFFFF"/>
                      </a:gs>
                    </a:gsLst>
                    <a:lin ang="5400000" scaled="0"/>
                  </a:gradFill>
                  <a:ea typeface="Segoe UI" pitchFamily="34" charset="0"/>
                  <a:cs typeface="Segoe UI" pitchFamily="34" charset="0"/>
                </a:rPr>
                <a:t>Discover</a:t>
              </a:r>
              <a:endParaRPr lang="en-US" sz="1836" kern="0" dirty="0">
                <a:gradFill>
                  <a:gsLst>
                    <a:gs pos="0">
                      <a:srgbClr val="FFFFFF"/>
                    </a:gs>
                    <a:gs pos="100000">
                      <a:srgbClr val="FFFFFF"/>
                    </a:gs>
                  </a:gsLst>
                  <a:lin ang="5400000" scaled="0"/>
                </a:gradFill>
                <a:ea typeface="Segoe UI" pitchFamily="34" charset="0"/>
                <a:cs typeface="Segoe UI" pitchFamily="34" charset="0"/>
              </a:endParaRPr>
            </a:p>
          </p:txBody>
        </p:sp>
        <p:sp>
          <p:nvSpPr>
            <p:cNvPr id="56" name="Freeform 8"/>
            <p:cNvSpPr>
              <a:spLocks noEditPoints="1"/>
            </p:cNvSpPr>
            <p:nvPr/>
          </p:nvSpPr>
          <p:spPr bwMode="black">
            <a:xfrm>
              <a:off x="611804" y="4988989"/>
              <a:ext cx="828137" cy="827921"/>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defTabSz="914400"/>
              <a:endParaRPr lang="en-US" sz="1600" kern="0" smtClean="0">
                <a:gradFill>
                  <a:gsLst>
                    <a:gs pos="0">
                      <a:srgbClr val="FFFFFF"/>
                    </a:gs>
                    <a:gs pos="100000">
                      <a:srgbClr val="FFFFFF"/>
                    </a:gs>
                  </a:gsLst>
                  <a:lin ang="5400000" scaled="0"/>
                </a:gradFill>
              </a:endParaRPr>
            </a:p>
          </p:txBody>
        </p:sp>
      </p:grpSp>
      <p:sp>
        <p:nvSpPr>
          <p:cNvPr id="57" name="Rectangle 56"/>
          <p:cNvSpPr/>
          <p:nvPr/>
        </p:nvSpPr>
        <p:spPr bwMode="auto">
          <a:xfrm>
            <a:off x="445108" y="6297765"/>
            <a:ext cx="11466476" cy="501498"/>
          </a:xfrm>
          <a:prstGeom prst="rect">
            <a:avLst/>
          </a:prstGeom>
          <a:solidFill>
            <a:srgbClr val="696969"/>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algn="ctr" defTabSz="932290" fontAlgn="base">
              <a:lnSpc>
                <a:spcPct val="90000"/>
              </a:lnSpc>
              <a:spcBef>
                <a:spcPct val="0"/>
              </a:spcBef>
              <a:spcAft>
                <a:spcPct val="0"/>
              </a:spcAft>
              <a:defRPr/>
            </a:pPr>
            <a:r>
              <a:rPr lang="en-US" sz="2400" kern="0" dirty="0" smtClean="0">
                <a:gradFill>
                  <a:gsLst>
                    <a:gs pos="0">
                      <a:srgbClr val="FFFFFF"/>
                    </a:gs>
                    <a:gs pos="100000">
                      <a:srgbClr val="FFFFFF"/>
                    </a:gs>
                  </a:gsLst>
                  <a:lin ang="5400000" scaled="0"/>
                </a:gradFill>
                <a:ea typeface="Segoe UI" pitchFamily="34" charset="0"/>
                <a:cs typeface="Segoe UI" pitchFamily="34" charset="0"/>
              </a:rPr>
              <a:t>Scalable  |  Manageable  |  Trusted  </a:t>
            </a: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sp>
        <p:nvSpPr>
          <p:cNvPr id="58" name="Cross 57"/>
          <p:cNvSpPr/>
          <p:nvPr/>
        </p:nvSpPr>
        <p:spPr bwMode="auto">
          <a:xfrm>
            <a:off x="5798635" y="3519537"/>
            <a:ext cx="798760" cy="798152"/>
          </a:xfrm>
          <a:prstGeom prst="plus">
            <a:avLst>
              <a:gd name="adj" fmla="val 40783"/>
            </a:avLst>
          </a:prstGeom>
          <a:solidFill>
            <a:srgbClr val="696969"/>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kern="0" dirty="0" smtClean="0">
              <a:gradFill>
                <a:gsLst>
                  <a:gs pos="0">
                    <a:srgbClr val="FFFFFF"/>
                  </a:gs>
                  <a:gs pos="100000">
                    <a:srgbClr val="FFFFFF"/>
                  </a:gs>
                </a:gsLst>
                <a:lin ang="5400000" scaled="0"/>
              </a:gradFill>
            </a:endParaRPr>
          </a:p>
        </p:txBody>
      </p:sp>
      <p:sp>
        <p:nvSpPr>
          <p:cNvPr id="9" name="Title 8"/>
          <p:cNvSpPr>
            <a:spLocks noGrp="1"/>
          </p:cNvSpPr>
          <p:nvPr>
            <p:ph type="title"/>
          </p:nvPr>
        </p:nvSpPr>
        <p:spPr/>
        <p:txBody>
          <a:bodyPr/>
          <a:lstStyle/>
          <a:p>
            <a:r>
              <a:rPr lang="en-US" dirty="0"/>
              <a:t>A powerful new way to work with </a:t>
            </a:r>
            <a:r>
              <a:rPr lang="en-US" dirty="0" smtClean="0"/>
              <a:t>data</a:t>
            </a:r>
            <a:endParaRPr lang="en-US" dirty="0"/>
          </a:p>
        </p:txBody>
      </p:sp>
      <p:sp>
        <p:nvSpPr>
          <p:cNvPr id="5" name="Rectangle 4"/>
          <p:cNvSpPr/>
          <p:nvPr/>
        </p:nvSpPr>
        <p:spPr>
          <a:xfrm>
            <a:off x="6829481" y="1691179"/>
            <a:ext cx="5082103" cy="4480267"/>
          </a:xfrm>
          <a:prstGeom prst="rect">
            <a:avLst/>
          </a:prstGeom>
          <a:solidFill>
            <a:schemeClr val="bg1">
              <a:alpha val="74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1" name="Text Placeholder 2"/>
          <p:cNvSpPr txBox="1">
            <a:spLocks/>
          </p:cNvSpPr>
          <p:nvPr/>
        </p:nvSpPr>
        <p:spPr>
          <a:xfrm>
            <a:off x="234448" y="1204049"/>
            <a:ext cx="11988418" cy="580067"/>
          </a:xfrm>
          <a:prstGeom prst="rect">
            <a:avLst/>
          </a:prstGeom>
          <a:noFill/>
        </p:spPr>
        <p:txBody>
          <a:bodyPr vert="horz" wrap="square" lIns="182880" tIns="0" rIns="182880" bIns="146304" rtlCol="0">
            <a:noAutofit/>
          </a:bodyPr>
          <a:lstStyle>
            <a:lvl1pPr marL="0" marR="0" indent="0" algn="l" defTabSz="932742" rtl="0" eaLnBrk="1" fontAlgn="auto" latinLnBrk="0" hangingPunct="1">
              <a:lnSpc>
                <a:spcPts val="5500"/>
              </a:lnSpc>
              <a:spcBef>
                <a:spcPts val="0"/>
              </a:spcBef>
              <a:spcAft>
                <a:spcPts val="0"/>
              </a:spcAft>
              <a:buClrTx/>
              <a:buSzPct val="90000"/>
              <a:buFontTx/>
              <a:buNone/>
              <a:tabLst/>
              <a:defRPr sz="5000" kern="1200" spc="0" baseline="0">
                <a:gradFill>
                  <a:gsLst>
                    <a:gs pos="4000">
                      <a:schemeClr val="bg1"/>
                    </a:gs>
                    <a:gs pos="93000">
                      <a:schemeClr val="bg1"/>
                    </a:gs>
                  </a:gsLst>
                  <a:lin ang="5400000" scaled="0"/>
                </a:gradFill>
                <a:latin typeface="+mj-lt"/>
                <a:ea typeface="+mn-ea"/>
                <a:cs typeface="+mn-cs"/>
              </a:defRPr>
            </a:lvl1pPr>
            <a:lvl2pPr marL="0" marR="0" indent="0" algn="l" defTabSz="932742" rtl="0" eaLnBrk="1" fontAlgn="auto" latinLnBrk="0" hangingPunct="1">
              <a:lnSpc>
                <a:spcPts val="2600"/>
              </a:lnSpc>
              <a:spcBef>
                <a:spcPts val="1800"/>
              </a:spcBef>
              <a:spcAft>
                <a:spcPts val="0"/>
              </a:spcAft>
              <a:buClrTx/>
              <a:buSzPct val="90000"/>
              <a:buFontTx/>
              <a:buNone/>
              <a:tabLst/>
              <a:defRPr sz="3000" kern="1200" spc="0" baseline="0">
                <a:gradFill>
                  <a:gsLst>
                    <a:gs pos="4000">
                      <a:schemeClr val="bg1"/>
                    </a:gs>
                    <a:gs pos="93000">
                      <a:schemeClr val="bg1"/>
                    </a:gs>
                  </a:gsLst>
                  <a:lin ang="5400000" scaled="0"/>
                </a:gradFill>
                <a:latin typeface="+mj-lt"/>
                <a:ea typeface="+mn-ea"/>
                <a:cs typeface="+mn-cs"/>
              </a:defRPr>
            </a:lvl2pPr>
            <a:lvl3pPr marL="230188" marR="0" indent="-228600" algn="l" defTabSz="932742" rtl="0" eaLnBrk="1" fontAlgn="auto" latinLnBrk="0" hangingPunct="1">
              <a:lnSpc>
                <a:spcPts val="2700"/>
              </a:lnSpc>
              <a:spcBef>
                <a:spcPts val="0"/>
              </a:spcBef>
              <a:spcAft>
                <a:spcPts val="0"/>
              </a:spcAft>
              <a:buClrTx/>
              <a:buSzPct val="90000"/>
              <a:buFont typeface="Arial" pitchFamily="34" charset="0"/>
              <a:buChar char="•"/>
              <a:tabLst/>
              <a:defRPr sz="2000" kern="1200" spc="0" baseline="0">
                <a:solidFill>
                  <a:schemeClr val="bg1"/>
                </a:solidFill>
                <a:latin typeface="+mn-lt"/>
                <a:ea typeface="+mn-ea"/>
                <a:cs typeface="+mn-cs"/>
              </a:defRPr>
            </a:lvl3pPr>
            <a:lvl4pPr marL="230188" marR="0" indent="-228600" algn="l" defTabSz="932742" rtl="0" eaLnBrk="1" fontAlgn="auto" latinLnBrk="0" hangingPunct="1">
              <a:lnSpc>
                <a:spcPts val="2700"/>
              </a:lnSpc>
              <a:spcBef>
                <a:spcPts val="0"/>
              </a:spcBef>
              <a:spcAft>
                <a:spcPts val="0"/>
              </a:spcAft>
              <a:buClrTx/>
              <a:buSzPct val="90000"/>
              <a:buFont typeface="Arial" pitchFamily="34" charset="0"/>
              <a:buChar char="•"/>
              <a:tabLst/>
              <a:defRPr sz="2000" kern="1200" spc="0" baseline="0">
                <a:solidFill>
                  <a:schemeClr val="bg1"/>
                </a:solidFill>
                <a:latin typeface="+mn-lt"/>
                <a:ea typeface="+mn-ea"/>
                <a:cs typeface="+mn-cs"/>
              </a:defRPr>
            </a:lvl4pPr>
            <a:lvl5pPr marL="230188" marR="0" indent="-228600" algn="l" defTabSz="932742" rtl="0" eaLnBrk="1" fontAlgn="auto" latinLnBrk="0" hangingPunct="1">
              <a:lnSpc>
                <a:spcPts val="2700"/>
              </a:lnSpc>
              <a:spcBef>
                <a:spcPts val="0"/>
              </a:spcBef>
              <a:spcAft>
                <a:spcPts val="0"/>
              </a:spcAft>
              <a:buClrTx/>
              <a:buSzPct val="90000"/>
              <a:buFont typeface="Arial" pitchFamily="34" charset="0"/>
              <a:buChar char="•"/>
              <a:tabLst/>
              <a:defRPr sz="20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pPr>
            <a:r>
              <a:rPr lang="en-US" sz="2600" dirty="0" smtClean="0">
                <a:solidFill>
                  <a:srgbClr val="505050"/>
                </a:solidFill>
                <a:ea typeface="+mj-ea"/>
                <a:cs typeface="+mj-cs"/>
              </a:rPr>
              <a:t>Self-service business intelligence and analytics with Excel and the power of the cloud</a:t>
            </a:r>
            <a:endParaRPr lang="en-US" sz="2600" dirty="0">
              <a:solidFill>
                <a:srgbClr val="505050"/>
              </a:solidFill>
              <a:ea typeface="+mj-ea"/>
              <a:cs typeface="+mj-cs"/>
            </a:endParaRPr>
          </a:p>
        </p:txBody>
      </p:sp>
    </p:spTree>
    <p:extLst>
      <p:ext uri="{BB962C8B-B14F-4D97-AF65-F5344CB8AC3E}">
        <p14:creationId xmlns:p14="http://schemas.microsoft.com/office/powerpoint/2010/main" val="4240732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par>
                                <p:cTn id="8" presetID="2" presetClass="entr" presetSubtype="8" decel="10000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additive="base">
                                        <p:cTn id="10" dur="1000" fill="hold"/>
                                        <p:tgtEl>
                                          <p:spTgt spid="3"/>
                                        </p:tgtEl>
                                        <p:attrNameLst>
                                          <p:attrName>ppt_x</p:attrName>
                                        </p:attrNameLst>
                                      </p:cBhvr>
                                      <p:tavLst>
                                        <p:tav tm="0">
                                          <p:val>
                                            <p:strVal val="0-#ppt_w/2"/>
                                          </p:val>
                                        </p:tav>
                                        <p:tav tm="100000">
                                          <p:val>
                                            <p:strVal val="#ppt_x"/>
                                          </p:val>
                                        </p:tav>
                                      </p:tavLst>
                                    </p:anim>
                                    <p:anim calcmode="lin" valueType="num">
                                      <p:cBhvr additive="base">
                                        <p:cTn id="11" dur="1000" fill="hold"/>
                                        <p:tgtEl>
                                          <p:spTgt spid="3"/>
                                        </p:tgtEl>
                                        <p:attrNameLst>
                                          <p:attrName>ppt_y</p:attrName>
                                        </p:attrNameLst>
                                      </p:cBhvr>
                                      <p:tavLst>
                                        <p:tav tm="0">
                                          <p:val>
                                            <p:strVal val="#ppt_y"/>
                                          </p:val>
                                        </p:tav>
                                        <p:tav tm="100000">
                                          <p:val>
                                            <p:strVal val="#ppt_y"/>
                                          </p:val>
                                        </p:tav>
                                      </p:tavLst>
                                    </p:anim>
                                  </p:childTnLst>
                                </p:cTn>
                              </p:par>
                              <p:par>
                                <p:cTn id="12" presetID="2" presetClass="entr" presetSubtype="2" decel="100000"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1000" fill="hold"/>
                                        <p:tgtEl>
                                          <p:spTgt spid="4"/>
                                        </p:tgtEl>
                                        <p:attrNameLst>
                                          <p:attrName>ppt_x</p:attrName>
                                        </p:attrNameLst>
                                      </p:cBhvr>
                                      <p:tavLst>
                                        <p:tav tm="0">
                                          <p:val>
                                            <p:strVal val="1+#ppt_w/2"/>
                                          </p:val>
                                        </p:tav>
                                        <p:tav tm="100000">
                                          <p:val>
                                            <p:strVal val="#ppt_x"/>
                                          </p:val>
                                        </p:tav>
                                      </p:tavLst>
                                    </p:anim>
                                    <p:anim calcmode="lin" valueType="num">
                                      <p:cBhvr additive="base">
                                        <p:cTn id="15" dur="10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57"/>
                                        </p:tgtEl>
                                        <p:attrNameLst>
                                          <p:attrName>style.visibility</p:attrName>
                                        </p:attrNameLst>
                                      </p:cBhvr>
                                      <p:to>
                                        <p:strVal val="visible"/>
                                      </p:to>
                                    </p:set>
                                    <p:animEffect transition="in" filter="fade">
                                      <p:cBhvr>
                                        <p:cTn id="19" dur="500"/>
                                        <p:tgtEl>
                                          <p:spTgt spid="5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429386" y="2145468"/>
            <a:ext cx="4156685" cy="3657600"/>
            <a:chOff x="429386" y="2145468"/>
            <a:chExt cx="4156685" cy="3657600"/>
          </a:xfrm>
        </p:grpSpPr>
        <p:sp>
          <p:nvSpPr>
            <p:cNvPr id="11" name="Rectangle 10"/>
            <p:cNvSpPr/>
            <p:nvPr/>
          </p:nvSpPr>
          <p:spPr>
            <a:xfrm>
              <a:off x="429386" y="2145468"/>
              <a:ext cx="914400" cy="914400"/>
            </a:xfrm>
            <a:prstGeom prst="rect">
              <a:avLst/>
            </a:prstGeom>
            <a:solidFill>
              <a:srgbClr val="7FBA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12" name="Group 455"/>
            <p:cNvGrpSpPr>
              <a:grpSpLocks/>
            </p:cNvGrpSpPr>
            <p:nvPr/>
          </p:nvGrpSpPr>
          <p:grpSpPr bwMode="auto">
            <a:xfrm>
              <a:off x="657986" y="2374068"/>
              <a:ext cx="457200" cy="457200"/>
              <a:chOff x="-3781305" y="3065460"/>
              <a:chExt cx="1777999" cy="1777999"/>
            </a:xfrm>
          </p:grpSpPr>
          <p:sp>
            <p:nvSpPr>
              <p:cNvPr id="14"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15"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17" name="Rectangle 16"/>
            <p:cNvSpPr/>
            <p:nvPr/>
          </p:nvSpPr>
          <p:spPr>
            <a:xfrm>
              <a:off x="429386" y="3059868"/>
              <a:ext cx="914400" cy="9144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18" name="Group 34"/>
            <p:cNvGrpSpPr>
              <a:grpSpLocks/>
            </p:cNvGrpSpPr>
            <p:nvPr/>
          </p:nvGrpSpPr>
          <p:grpSpPr bwMode="auto">
            <a:xfrm>
              <a:off x="657986" y="3288468"/>
              <a:ext cx="457200" cy="457200"/>
              <a:chOff x="-3781305" y="3065460"/>
              <a:chExt cx="1777999" cy="1777999"/>
            </a:xfrm>
          </p:grpSpPr>
          <p:sp>
            <p:nvSpPr>
              <p:cNvPr id="19"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20"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1" name="Rectangle 20"/>
            <p:cNvSpPr/>
            <p:nvPr/>
          </p:nvSpPr>
          <p:spPr>
            <a:xfrm>
              <a:off x="429386" y="3974268"/>
              <a:ext cx="914400" cy="9144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22" name="Group 39"/>
            <p:cNvGrpSpPr>
              <a:grpSpLocks/>
            </p:cNvGrpSpPr>
            <p:nvPr/>
          </p:nvGrpSpPr>
          <p:grpSpPr bwMode="auto">
            <a:xfrm>
              <a:off x="657986" y="4202868"/>
              <a:ext cx="457200" cy="457200"/>
              <a:chOff x="-3781305" y="3065460"/>
              <a:chExt cx="1777999" cy="1777999"/>
            </a:xfrm>
          </p:grpSpPr>
          <p:sp>
            <p:nvSpPr>
              <p:cNvPr id="2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24"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7" name="Rectangle 26"/>
            <p:cNvSpPr/>
            <p:nvPr/>
          </p:nvSpPr>
          <p:spPr>
            <a:xfrm>
              <a:off x="429386" y="4888668"/>
              <a:ext cx="914400" cy="9144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29" name="Group 44"/>
            <p:cNvGrpSpPr>
              <a:grpSpLocks/>
            </p:cNvGrpSpPr>
            <p:nvPr/>
          </p:nvGrpSpPr>
          <p:grpSpPr bwMode="auto">
            <a:xfrm>
              <a:off x="657986" y="5117268"/>
              <a:ext cx="457200" cy="457200"/>
              <a:chOff x="-3781305" y="3065460"/>
              <a:chExt cx="1777999" cy="1777999"/>
            </a:xfrm>
          </p:grpSpPr>
          <p:sp>
            <p:nvSpPr>
              <p:cNvPr id="30"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1"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2" name="TextBox 31"/>
            <p:cNvSpPr txBox="1"/>
            <p:nvPr/>
          </p:nvSpPr>
          <p:spPr>
            <a:xfrm>
              <a:off x="1454911" y="2258655"/>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cs typeface="Segoe UI"/>
                </a:rPr>
                <a:t>Discover</a:t>
              </a:r>
              <a:endParaRPr lang="en-US" sz="2800" dirty="0">
                <a:solidFill>
                  <a:schemeClr val="tx2"/>
                </a:solidFill>
                <a:latin typeface="+mj-lt"/>
                <a:cs typeface="Segoe UI"/>
              </a:endParaRPr>
            </a:p>
          </p:txBody>
        </p:sp>
        <p:sp>
          <p:nvSpPr>
            <p:cNvPr id="33" name="TextBox 32"/>
            <p:cNvSpPr txBox="1"/>
            <p:nvPr/>
          </p:nvSpPr>
          <p:spPr>
            <a:xfrm>
              <a:off x="1454911" y="3184167"/>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Analyze</a:t>
              </a:r>
              <a:endParaRPr lang="en-US" sz="2800" dirty="0">
                <a:solidFill>
                  <a:schemeClr val="tx2"/>
                </a:solidFill>
                <a:latin typeface="+mj-lt"/>
                <a:ea typeface="+mn-ea"/>
                <a:cs typeface="Segoe UI"/>
              </a:endParaRPr>
            </a:p>
          </p:txBody>
        </p:sp>
        <p:sp>
          <p:nvSpPr>
            <p:cNvPr id="34" name="TextBox 33"/>
            <p:cNvSpPr txBox="1"/>
            <p:nvPr/>
          </p:nvSpPr>
          <p:spPr>
            <a:xfrm>
              <a:off x="1454911" y="4051736"/>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Visualize</a:t>
              </a:r>
              <a:endParaRPr lang="en-US" sz="2800" dirty="0">
                <a:solidFill>
                  <a:schemeClr val="tx2"/>
                </a:solidFill>
                <a:latin typeface="+mj-lt"/>
                <a:ea typeface="+mn-ea"/>
                <a:cs typeface="Segoe UI"/>
              </a:endParaRPr>
            </a:p>
          </p:txBody>
        </p:sp>
        <p:sp>
          <p:nvSpPr>
            <p:cNvPr id="35" name="TextBox 34"/>
            <p:cNvSpPr txBox="1"/>
            <p:nvPr/>
          </p:nvSpPr>
          <p:spPr>
            <a:xfrm>
              <a:off x="1454911" y="5017729"/>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Explore</a:t>
              </a:r>
              <a:endParaRPr lang="en-US" sz="2800" dirty="0">
                <a:solidFill>
                  <a:schemeClr val="tx2"/>
                </a:solidFill>
                <a:latin typeface="+mj-lt"/>
                <a:ea typeface="+mn-ea"/>
                <a:cs typeface="Segoe UI"/>
              </a:endParaRPr>
            </a:p>
          </p:txBody>
        </p:sp>
      </p:grpSp>
      <p:sp useBgFill="1">
        <p:nvSpPr>
          <p:cNvPr id="7" name="Rectangle 6"/>
          <p:cNvSpPr/>
          <p:nvPr/>
        </p:nvSpPr>
        <p:spPr>
          <a:xfrm>
            <a:off x="-9144" y="0"/>
            <a:ext cx="429386"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itle 2"/>
          <p:cNvSpPr>
            <a:spLocks noGrp="1"/>
          </p:cNvSpPr>
          <p:nvPr>
            <p:ph type="title"/>
          </p:nvPr>
        </p:nvSpPr>
        <p:spPr/>
        <p:txBody>
          <a:bodyPr/>
          <a:lstStyle/>
          <a:p>
            <a:r>
              <a:rPr lang="en-US" dirty="0"/>
              <a:t>Analyzing data with </a:t>
            </a:r>
            <a:r>
              <a:rPr lang="en-US" dirty="0" smtClean="0"/>
              <a:t>Excel</a:t>
            </a:r>
            <a:endParaRPr lang="en-US" dirty="0"/>
          </a:p>
        </p:txBody>
      </p:sp>
      <p:grpSp>
        <p:nvGrpSpPr>
          <p:cNvPr id="9" name="Group 8"/>
          <p:cNvGrpSpPr/>
          <p:nvPr/>
        </p:nvGrpSpPr>
        <p:grpSpPr>
          <a:xfrm>
            <a:off x="3826758" y="1308297"/>
            <a:ext cx="8260273" cy="5335314"/>
            <a:chOff x="3826758" y="1308297"/>
            <a:chExt cx="8260273" cy="5335314"/>
          </a:xfrm>
        </p:grpSpPr>
        <p:grpSp>
          <p:nvGrpSpPr>
            <p:cNvPr id="2" name="Group 1"/>
            <p:cNvGrpSpPr/>
            <p:nvPr/>
          </p:nvGrpSpPr>
          <p:grpSpPr>
            <a:xfrm>
              <a:off x="3826758" y="1308297"/>
              <a:ext cx="8260273" cy="5335314"/>
              <a:chOff x="4296161" y="1524072"/>
              <a:chExt cx="7291210" cy="4709396"/>
            </a:xfrm>
          </p:grpSpPr>
          <p:sp>
            <p:nvSpPr>
              <p:cNvPr id="62" name="Freeform 8"/>
              <p:cNvSpPr>
                <a:spLocks noEditPoints="1"/>
              </p:cNvSpPr>
              <p:nvPr/>
            </p:nvSpPr>
            <p:spPr bwMode="black">
              <a:xfrm>
                <a:off x="791323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38" name="Rectangle 37"/>
              <p:cNvSpPr/>
              <p:nvPr/>
            </p:nvSpPr>
            <p:spPr bwMode="auto">
              <a:xfrm>
                <a:off x="4296161" y="1524072"/>
                <a:ext cx="7291210" cy="731520"/>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sz="2400" dirty="0" smtClean="0">
                    <a:gradFill>
                      <a:gsLst>
                        <a:gs pos="0">
                          <a:srgbClr val="FFFFFF"/>
                        </a:gs>
                        <a:gs pos="100000">
                          <a:srgbClr val="FFFFFF"/>
                        </a:gs>
                      </a:gsLst>
                      <a:lin ang="5400000" scaled="0"/>
                    </a:gradFill>
                  </a:rPr>
                  <a:t>  Easily </a:t>
                </a:r>
                <a:r>
                  <a:rPr lang="en-US" sz="2400" dirty="0">
                    <a:gradFill>
                      <a:gsLst>
                        <a:gs pos="0">
                          <a:srgbClr val="FFFFFF"/>
                        </a:gs>
                        <a:gs pos="100000">
                          <a:srgbClr val="FFFFFF"/>
                        </a:gs>
                      </a:gsLst>
                      <a:lin ang="5400000" scaled="0"/>
                    </a:gradFill>
                  </a:rPr>
                  <a:t>discover and access public and corporate </a:t>
                </a:r>
                <a:r>
                  <a:rPr lang="en-US" sz="2400" dirty="0" smtClean="0">
                    <a:gradFill>
                      <a:gsLst>
                        <a:gs pos="0">
                          <a:srgbClr val="FFFFFF"/>
                        </a:gs>
                        <a:gs pos="100000">
                          <a:srgbClr val="FFFFFF"/>
                        </a:gs>
                      </a:gsLst>
                      <a:lin ang="5400000" scaled="0"/>
                    </a:gradFill>
                  </a:rPr>
                  <a:t>data</a:t>
                </a: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p:cNvPicPr>
                <a:picLocks noChangeAspect="1"/>
              </p:cNvPicPr>
              <p:nvPr/>
            </p:nvPicPr>
            <p:blipFill>
              <a:blip r:embed="rId3"/>
              <a:stretch>
                <a:fillRect/>
              </a:stretch>
            </p:blipFill>
            <p:spPr>
              <a:xfrm>
                <a:off x="4296161" y="2316552"/>
                <a:ext cx="7291210" cy="3916916"/>
              </a:xfrm>
              <a:prstGeom prst="rect">
                <a:avLst/>
              </a:prstGeom>
            </p:spPr>
          </p:pic>
        </p:grpSp>
        <p:sp>
          <p:nvSpPr>
            <p:cNvPr id="8" name="Rectangle 7"/>
            <p:cNvSpPr/>
            <p:nvPr/>
          </p:nvSpPr>
          <p:spPr>
            <a:xfrm>
              <a:off x="3826758" y="1308297"/>
              <a:ext cx="8260273" cy="5335314"/>
            </a:xfrm>
            <a:prstGeom prst="rect">
              <a:avLst/>
            </a:prstGeom>
            <a:noFill/>
            <a:ln>
              <a:solidFill>
                <a:srgbClr val="7FB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3" name="Right Brace 42"/>
          <p:cNvSpPr/>
          <p:nvPr/>
        </p:nvSpPr>
        <p:spPr>
          <a:xfrm>
            <a:off x="3020491" y="1871148"/>
            <a:ext cx="450165" cy="4206240"/>
          </a:xfrm>
          <a:prstGeom prst="rightBrac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314834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fade">
                                      <p:cBhvr>
                                        <p:cTn id="11" dur="1000"/>
                                        <p:tgtEl>
                                          <p:spTgt spid="43"/>
                                        </p:tgtEl>
                                      </p:cBhvr>
                                    </p:animEffect>
                                  </p:childTnLst>
                                </p:cTn>
                              </p:par>
                              <p:par>
                                <p:cTn id="12" presetID="2" presetClass="entr" presetSubtype="2" decel="98000" fill="hold" nodeType="with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1000" fill="hold"/>
                                        <p:tgtEl>
                                          <p:spTgt spid="9"/>
                                        </p:tgtEl>
                                        <p:attrNameLst>
                                          <p:attrName>ppt_x</p:attrName>
                                        </p:attrNameLst>
                                      </p:cBhvr>
                                      <p:tavLst>
                                        <p:tav tm="0">
                                          <p:val>
                                            <p:strVal val="1+#ppt_w/2"/>
                                          </p:val>
                                        </p:tav>
                                        <p:tav tm="100000">
                                          <p:val>
                                            <p:strVal val="#ppt_x"/>
                                          </p:val>
                                        </p:tav>
                                      </p:tavLst>
                                    </p:anim>
                                    <p:anim calcmode="lin" valueType="num">
                                      <p:cBhvr additive="base">
                                        <p:cTn id="15"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Freeform 8"/>
          <p:cNvSpPr>
            <a:spLocks noEditPoints="1"/>
          </p:cNvSpPr>
          <p:nvPr/>
        </p:nvSpPr>
        <p:spPr bwMode="black">
          <a:xfrm>
            <a:off x="6984772" y="151469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11" name="Title 1"/>
          <p:cNvSpPr>
            <a:spLocks noGrp="1"/>
          </p:cNvSpPr>
          <p:nvPr>
            <p:ph type="title"/>
          </p:nvPr>
        </p:nvSpPr>
        <p:spPr/>
        <p:txBody>
          <a:bodyPr/>
          <a:lstStyle/>
          <a:p>
            <a:pPr lvl="0"/>
            <a:r>
              <a:rPr lang="en-US" smtClean="0"/>
              <a:t>Analyzing data with Excel</a:t>
            </a:r>
            <a:endParaRPr lang="en-US" dirty="0"/>
          </a:p>
        </p:txBody>
      </p:sp>
      <p:pic>
        <p:nvPicPr>
          <p:cNvPr id="17" name="Picture 16"/>
          <p:cNvPicPr>
            <a:picLocks noChangeAspect="1"/>
          </p:cNvPicPr>
          <p:nvPr/>
        </p:nvPicPr>
        <p:blipFill rotWithShape="1">
          <a:blip r:embed="rId3" cstate="screen">
            <a:extLst>
              <a:ext uri="{28A0092B-C50C-407E-A947-70E740481C1C}">
                <a14:useLocalDpi xmlns:a14="http://schemas.microsoft.com/office/drawing/2010/main" val="0"/>
              </a:ext>
            </a:extLst>
          </a:blip>
          <a:srcRect/>
          <a:stretch/>
        </p:blipFill>
        <p:spPr>
          <a:xfrm>
            <a:off x="3829049" y="2137568"/>
            <a:ext cx="8257981" cy="4499280"/>
          </a:xfrm>
          <a:prstGeom prst="rect">
            <a:avLst/>
          </a:prstGeom>
        </p:spPr>
      </p:pic>
      <p:grpSp>
        <p:nvGrpSpPr>
          <p:cNvPr id="16" name="Group 15"/>
          <p:cNvGrpSpPr/>
          <p:nvPr/>
        </p:nvGrpSpPr>
        <p:grpSpPr>
          <a:xfrm>
            <a:off x="429386" y="2145468"/>
            <a:ext cx="4156685" cy="3657600"/>
            <a:chOff x="471590" y="2125663"/>
            <a:chExt cx="4156685" cy="3657600"/>
          </a:xfrm>
        </p:grpSpPr>
        <p:sp>
          <p:nvSpPr>
            <p:cNvPr id="18" name="Rectangle 17"/>
            <p:cNvSpPr/>
            <p:nvPr/>
          </p:nvSpPr>
          <p:spPr>
            <a:xfrm>
              <a:off x="471590" y="2125663"/>
              <a:ext cx="914400" cy="9144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19" name="Group 455"/>
            <p:cNvGrpSpPr>
              <a:grpSpLocks/>
            </p:cNvGrpSpPr>
            <p:nvPr/>
          </p:nvGrpSpPr>
          <p:grpSpPr bwMode="auto">
            <a:xfrm>
              <a:off x="700190" y="2354263"/>
              <a:ext cx="457200" cy="457200"/>
              <a:chOff x="-3781305" y="3065460"/>
              <a:chExt cx="1777999" cy="1777999"/>
            </a:xfrm>
          </p:grpSpPr>
          <p:sp>
            <p:nvSpPr>
              <p:cNvPr id="36"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7"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0" name="Rectangle 19"/>
            <p:cNvSpPr/>
            <p:nvPr/>
          </p:nvSpPr>
          <p:spPr>
            <a:xfrm>
              <a:off x="471590" y="3040063"/>
              <a:ext cx="914400" cy="914400"/>
            </a:xfrm>
            <a:prstGeom prst="rect">
              <a:avLst/>
            </a:prstGeom>
            <a:solidFill>
              <a:srgbClr val="7FBA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1" name="Group 34"/>
            <p:cNvGrpSpPr>
              <a:grpSpLocks/>
            </p:cNvGrpSpPr>
            <p:nvPr/>
          </p:nvGrpSpPr>
          <p:grpSpPr bwMode="auto">
            <a:xfrm>
              <a:off x="700190" y="3268663"/>
              <a:ext cx="457200" cy="457200"/>
              <a:chOff x="-3781305" y="3065460"/>
              <a:chExt cx="1777999" cy="1777999"/>
            </a:xfrm>
          </p:grpSpPr>
          <p:sp>
            <p:nvSpPr>
              <p:cNvPr id="34"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5"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2" name="Rectangle 21"/>
            <p:cNvSpPr/>
            <p:nvPr/>
          </p:nvSpPr>
          <p:spPr>
            <a:xfrm>
              <a:off x="471590" y="3954463"/>
              <a:ext cx="914400" cy="9144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23" name="Group 39"/>
            <p:cNvGrpSpPr>
              <a:grpSpLocks/>
            </p:cNvGrpSpPr>
            <p:nvPr/>
          </p:nvGrpSpPr>
          <p:grpSpPr bwMode="auto">
            <a:xfrm>
              <a:off x="700190" y="4183063"/>
              <a:ext cx="457200" cy="457200"/>
              <a:chOff x="-3781305" y="3065460"/>
              <a:chExt cx="1777999" cy="1777999"/>
            </a:xfrm>
          </p:grpSpPr>
          <p:sp>
            <p:nvSpPr>
              <p:cNvPr id="3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3"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4" name="Rectangle 23"/>
            <p:cNvSpPr/>
            <p:nvPr/>
          </p:nvSpPr>
          <p:spPr>
            <a:xfrm>
              <a:off x="471590" y="4868863"/>
              <a:ext cx="914400" cy="9144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25" name="Group 44"/>
            <p:cNvGrpSpPr>
              <a:grpSpLocks/>
            </p:cNvGrpSpPr>
            <p:nvPr/>
          </p:nvGrpSpPr>
          <p:grpSpPr bwMode="auto">
            <a:xfrm>
              <a:off x="700190" y="5097463"/>
              <a:ext cx="457200" cy="457200"/>
              <a:chOff x="-3781305" y="3065460"/>
              <a:chExt cx="1777999" cy="1777999"/>
            </a:xfrm>
          </p:grpSpPr>
          <p:sp>
            <p:nvSpPr>
              <p:cNvPr id="30"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1"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6" name="TextBox 25"/>
            <p:cNvSpPr txBox="1"/>
            <p:nvPr/>
          </p:nvSpPr>
          <p:spPr>
            <a:xfrm>
              <a:off x="1497115" y="2238850"/>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cs typeface="Segoe UI"/>
                </a:rPr>
                <a:t>Discover</a:t>
              </a:r>
              <a:endParaRPr lang="en-US" sz="2800" dirty="0">
                <a:solidFill>
                  <a:schemeClr val="tx2"/>
                </a:solidFill>
                <a:latin typeface="+mj-lt"/>
                <a:cs typeface="Segoe UI"/>
              </a:endParaRPr>
            </a:p>
          </p:txBody>
        </p:sp>
        <p:sp>
          <p:nvSpPr>
            <p:cNvPr id="27" name="TextBox 26"/>
            <p:cNvSpPr txBox="1"/>
            <p:nvPr/>
          </p:nvSpPr>
          <p:spPr>
            <a:xfrm>
              <a:off x="1497115" y="3164362"/>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Analyze</a:t>
              </a:r>
              <a:endParaRPr lang="en-US" sz="2800" dirty="0">
                <a:solidFill>
                  <a:schemeClr val="tx2"/>
                </a:solidFill>
                <a:latin typeface="+mj-lt"/>
                <a:ea typeface="+mn-ea"/>
                <a:cs typeface="Segoe UI"/>
              </a:endParaRPr>
            </a:p>
          </p:txBody>
        </p:sp>
        <p:sp>
          <p:nvSpPr>
            <p:cNvPr id="28" name="TextBox 27"/>
            <p:cNvSpPr txBox="1"/>
            <p:nvPr/>
          </p:nvSpPr>
          <p:spPr>
            <a:xfrm>
              <a:off x="1497115" y="4031931"/>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Visualize</a:t>
              </a:r>
              <a:endParaRPr lang="en-US" sz="2800" dirty="0">
                <a:solidFill>
                  <a:schemeClr val="tx2"/>
                </a:solidFill>
                <a:latin typeface="+mj-lt"/>
                <a:ea typeface="+mn-ea"/>
                <a:cs typeface="Segoe UI"/>
              </a:endParaRPr>
            </a:p>
          </p:txBody>
        </p:sp>
        <p:sp>
          <p:nvSpPr>
            <p:cNvPr id="29" name="TextBox 28"/>
            <p:cNvSpPr txBox="1"/>
            <p:nvPr/>
          </p:nvSpPr>
          <p:spPr>
            <a:xfrm>
              <a:off x="1497115" y="4997924"/>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Explore</a:t>
              </a:r>
              <a:endParaRPr lang="en-US" sz="2800" dirty="0">
                <a:solidFill>
                  <a:schemeClr val="tx2"/>
                </a:solidFill>
                <a:latin typeface="+mj-lt"/>
                <a:ea typeface="+mn-ea"/>
                <a:cs typeface="Segoe UI"/>
              </a:endParaRPr>
            </a:p>
          </p:txBody>
        </p:sp>
      </p:grpSp>
      <p:grpSp>
        <p:nvGrpSpPr>
          <p:cNvPr id="45" name="Group 44"/>
          <p:cNvGrpSpPr/>
          <p:nvPr/>
        </p:nvGrpSpPr>
        <p:grpSpPr>
          <a:xfrm>
            <a:off x="3826758" y="1308297"/>
            <a:ext cx="8260273" cy="828745"/>
            <a:chOff x="4296161" y="1524072"/>
            <a:chExt cx="7291210" cy="731520"/>
          </a:xfrm>
        </p:grpSpPr>
        <p:sp>
          <p:nvSpPr>
            <p:cNvPr id="46" name="Freeform 8"/>
            <p:cNvSpPr>
              <a:spLocks noEditPoints="1"/>
            </p:cNvSpPr>
            <p:nvPr/>
          </p:nvSpPr>
          <p:spPr bwMode="black">
            <a:xfrm>
              <a:off x="791323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47" name="Rectangle 46"/>
            <p:cNvSpPr/>
            <p:nvPr/>
          </p:nvSpPr>
          <p:spPr bwMode="auto">
            <a:xfrm>
              <a:off x="4296161" y="1524072"/>
              <a:ext cx="7291210" cy="731520"/>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sz="2400" dirty="0" smtClean="0">
                  <a:gradFill>
                    <a:gsLst>
                      <a:gs pos="0">
                        <a:srgbClr val="FFFFFF"/>
                      </a:gs>
                      <a:gs pos="100000">
                        <a:srgbClr val="FFFFFF"/>
                      </a:gs>
                    </a:gsLst>
                    <a:lin ang="5400000" scaled="0"/>
                  </a:gradFill>
                </a:rPr>
                <a:t>  Model &amp; analyze 100’s of millions of rows of data</a:t>
              </a: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grpSp>
      <p:sp>
        <p:nvSpPr>
          <p:cNvPr id="50" name="Rectangle 49"/>
          <p:cNvSpPr/>
          <p:nvPr/>
        </p:nvSpPr>
        <p:spPr>
          <a:xfrm>
            <a:off x="3826758" y="1308297"/>
            <a:ext cx="8260273" cy="5335314"/>
          </a:xfrm>
          <a:prstGeom prst="rect">
            <a:avLst/>
          </a:prstGeom>
          <a:noFill/>
          <a:ln>
            <a:solidFill>
              <a:srgbClr val="7FB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ight Brace 51"/>
          <p:cNvSpPr/>
          <p:nvPr/>
        </p:nvSpPr>
        <p:spPr>
          <a:xfrm>
            <a:off x="3020491" y="1871148"/>
            <a:ext cx="450165" cy="4206240"/>
          </a:xfrm>
          <a:prstGeom prst="rightBrac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315827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srcRect t="2282" b="2628"/>
          <a:stretch/>
        </p:blipFill>
        <p:spPr>
          <a:xfrm>
            <a:off x="3829049" y="2091525"/>
            <a:ext cx="8261049" cy="4552086"/>
          </a:xfrm>
          <a:prstGeom prst="rect">
            <a:avLst/>
          </a:prstGeom>
        </p:spPr>
      </p:pic>
      <p:sp>
        <p:nvSpPr>
          <p:cNvPr id="62" name="Freeform 8"/>
          <p:cNvSpPr>
            <a:spLocks noEditPoints="1"/>
          </p:cNvSpPr>
          <p:nvPr/>
        </p:nvSpPr>
        <p:spPr bwMode="black">
          <a:xfrm>
            <a:off x="6984772" y="151469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11" name="Title 1"/>
          <p:cNvSpPr>
            <a:spLocks noGrp="1"/>
          </p:cNvSpPr>
          <p:nvPr>
            <p:ph type="title"/>
          </p:nvPr>
        </p:nvSpPr>
        <p:spPr/>
        <p:txBody>
          <a:bodyPr/>
          <a:lstStyle/>
          <a:p>
            <a:pPr lvl="0"/>
            <a:r>
              <a:rPr lang="en-US" smtClean="0"/>
              <a:t>Analyzing data with Excel</a:t>
            </a:r>
            <a:endParaRPr lang="en-US" dirty="0"/>
          </a:p>
        </p:txBody>
      </p:sp>
      <p:grpSp>
        <p:nvGrpSpPr>
          <p:cNvPr id="16" name="Group 15"/>
          <p:cNvGrpSpPr/>
          <p:nvPr/>
        </p:nvGrpSpPr>
        <p:grpSpPr>
          <a:xfrm>
            <a:off x="429386" y="2145468"/>
            <a:ext cx="4156685" cy="3657600"/>
            <a:chOff x="471590" y="2125663"/>
            <a:chExt cx="4156685" cy="3657600"/>
          </a:xfrm>
        </p:grpSpPr>
        <p:sp>
          <p:nvSpPr>
            <p:cNvPr id="17" name="Rectangle 16"/>
            <p:cNvSpPr/>
            <p:nvPr/>
          </p:nvSpPr>
          <p:spPr>
            <a:xfrm>
              <a:off x="471590" y="2125663"/>
              <a:ext cx="914400" cy="9144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18" name="Group 455"/>
            <p:cNvGrpSpPr>
              <a:grpSpLocks/>
            </p:cNvGrpSpPr>
            <p:nvPr/>
          </p:nvGrpSpPr>
          <p:grpSpPr bwMode="auto">
            <a:xfrm>
              <a:off x="700190" y="2354263"/>
              <a:ext cx="457200" cy="457200"/>
              <a:chOff x="-3781305" y="3065460"/>
              <a:chExt cx="1777999" cy="1777999"/>
            </a:xfrm>
          </p:grpSpPr>
          <p:sp>
            <p:nvSpPr>
              <p:cNvPr id="35"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6"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19" name="Rectangle 18"/>
            <p:cNvSpPr/>
            <p:nvPr/>
          </p:nvSpPr>
          <p:spPr>
            <a:xfrm>
              <a:off x="471590" y="3040063"/>
              <a:ext cx="914400" cy="9144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0" name="Group 34"/>
            <p:cNvGrpSpPr>
              <a:grpSpLocks/>
            </p:cNvGrpSpPr>
            <p:nvPr/>
          </p:nvGrpSpPr>
          <p:grpSpPr bwMode="auto">
            <a:xfrm>
              <a:off x="700190" y="3268663"/>
              <a:ext cx="457200" cy="457200"/>
              <a:chOff x="-3781305" y="3065460"/>
              <a:chExt cx="1777999" cy="1777999"/>
            </a:xfrm>
          </p:grpSpPr>
          <p:sp>
            <p:nvSpPr>
              <p:cNvPr id="3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4"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1" name="Rectangle 20"/>
            <p:cNvSpPr/>
            <p:nvPr/>
          </p:nvSpPr>
          <p:spPr>
            <a:xfrm>
              <a:off x="471590" y="3954463"/>
              <a:ext cx="914400" cy="914400"/>
            </a:xfrm>
            <a:prstGeom prst="rect">
              <a:avLst/>
            </a:prstGeom>
            <a:solidFill>
              <a:srgbClr val="7FBA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2" name="Group 39"/>
            <p:cNvGrpSpPr>
              <a:grpSpLocks/>
            </p:cNvGrpSpPr>
            <p:nvPr/>
          </p:nvGrpSpPr>
          <p:grpSpPr bwMode="auto">
            <a:xfrm>
              <a:off x="700190" y="4183063"/>
              <a:ext cx="457200" cy="457200"/>
              <a:chOff x="-3781305" y="3065460"/>
              <a:chExt cx="1777999" cy="1777999"/>
            </a:xfrm>
          </p:grpSpPr>
          <p:sp>
            <p:nvSpPr>
              <p:cNvPr id="31"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2"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3" name="Rectangle 22"/>
            <p:cNvSpPr/>
            <p:nvPr/>
          </p:nvSpPr>
          <p:spPr>
            <a:xfrm>
              <a:off x="471590" y="4868863"/>
              <a:ext cx="914400" cy="9144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fontAlgn="auto">
                <a:spcBef>
                  <a:spcPts val="0"/>
                </a:spcBef>
                <a:spcAft>
                  <a:spcPts val="0"/>
                </a:spcAft>
                <a:defRPr/>
              </a:pPr>
              <a:endParaRPr lang="en-US" sz="1836"/>
            </a:p>
          </p:txBody>
        </p:sp>
        <p:grpSp>
          <p:nvGrpSpPr>
            <p:cNvPr id="24" name="Group 44"/>
            <p:cNvGrpSpPr>
              <a:grpSpLocks/>
            </p:cNvGrpSpPr>
            <p:nvPr/>
          </p:nvGrpSpPr>
          <p:grpSpPr bwMode="auto">
            <a:xfrm>
              <a:off x="700190" y="5097463"/>
              <a:ext cx="457200" cy="457200"/>
              <a:chOff x="-3781305" y="3065460"/>
              <a:chExt cx="1777999" cy="1777999"/>
            </a:xfrm>
          </p:grpSpPr>
          <p:sp>
            <p:nvSpPr>
              <p:cNvPr id="29"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0"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5" name="TextBox 24"/>
            <p:cNvSpPr txBox="1"/>
            <p:nvPr/>
          </p:nvSpPr>
          <p:spPr>
            <a:xfrm>
              <a:off x="1497115" y="2238850"/>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cs typeface="Segoe UI"/>
                </a:rPr>
                <a:t>Discover</a:t>
              </a:r>
              <a:endParaRPr lang="en-US" sz="2800" dirty="0">
                <a:solidFill>
                  <a:schemeClr val="tx2"/>
                </a:solidFill>
                <a:latin typeface="+mj-lt"/>
                <a:cs typeface="Segoe UI"/>
              </a:endParaRPr>
            </a:p>
          </p:txBody>
        </p:sp>
        <p:sp>
          <p:nvSpPr>
            <p:cNvPr id="26" name="TextBox 25"/>
            <p:cNvSpPr txBox="1"/>
            <p:nvPr/>
          </p:nvSpPr>
          <p:spPr>
            <a:xfrm>
              <a:off x="1497115" y="3164362"/>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Analyze</a:t>
              </a:r>
              <a:endParaRPr lang="en-US" sz="2800" dirty="0">
                <a:solidFill>
                  <a:schemeClr val="tx2"/>
                </a:solidFill>
                <a:latin typeface="+mj-lt"/>
                <a:ea typeface="+mn-ea"/>
                <a:cs typeface="Segoe UI"/>
              </a:endParaRPr>
            </a:p>
          </p:txBody>
        </p:sp>
        <p:sp>
          <p:nvSpPr>
            <p:cNvPr id="27" name="TextBox 26"/>
            <p:cNvSpPr txBox="1"/>
            <p:nvPr/>
          </p:nvSpPr>
          <p:spPr>
            <a:xfrm>
              <a:off x="1497115" y="4031931"/>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Visualize</a:t>
              </a:r>
              <a:endParaRPr lang="en-US" sz="2800" dirty="0">
                <a:solidFill>
                  <a:schemeClr val="tx2"/>
                </a:solidFill>
                <a:latin typeface="+mj-lt"/>
                <a:ea typeface="+mn-ea"/>
                <a:cs typeface="Segoe UI"/>
              </a:endParaRPr>
            </a:p>
          </p:txBody>
        </p:sp>
        <p:sp>
          <p:nvSpPr>
            <p:cNvPr id="28" name="TextBox 27"/>
            <p:cNvSpPr txBox="1"/>
            <p:nvPr/>
          </p:nvSpPr>
          <p:spPr>
            <a:xfrm>
              <a:off x="1497115" y="4997924"/>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Explore</a:t>
              </a:r>
              <a:endParaRPr lang="en-US" sz="2800" dirty="0">
                <a:solidFill>
                  <a:schemeClr val="tx2"/>
                </a:solidFill>
                <a:latin typeface="+mj-lt"/>
                <a:ea typeface="+mn-ea"/>
                <a:cs typeface="Segoe UI"/>
              </a:endParaRPr>
            </a:p>
          </p:txBody>
        </p:sp>
      </p:grpSp>
      <p:grpSp>
        <p:nvGrpSpPr>
          <p:cNvPr id="39" name="Group 38"/>
          <p:cNvGrpSpPr/>
          <p:nvPr/>
        </p:nvGrpSpPr>
        <p:grpSpPr>
          <a:xfrm>
            <a:off x="3826758" y="1308297"/>
            <a:ext cx="8260273" cy="828745"/>
            <a:chOff x="4296161" y="1524072"/>
            <a:chExt cx="7291210" cy="731520"/>
          </a:xfrm>
        </p:grpSpPr>
        <p:sp>
          <p:nvSpPr>
            <p:cNvPr id="40" name="Freeform 8"/>
            <p:cNvSpPr>
              <a:spLocks noEditPoints="1"/>
            </p:cNvSpPr>
            <p:nvPr/>
          </p:nvSpPr>
          <p:spPr bwMode="black">
            <a:xfrm>
              <a:off x="791323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41" name="Rectangle 40"/>
            <p:cNvSpPr/>
            <p:nvPr/>
          </p:nvSpPr>
          <p:spPr bwMode="auto">
            <a:xfrm>
              <a:off x="4296161" y="1524072"/>
              <a:ext cx="7291210" cy="731520"/>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sz="2400" dirty="0" smtClean="0">
                  <a:gradFill>
                    <a:gsLst>
                      <a:gs pos="0">
                        <a:srgbClr val="FFFFFF"/>
                      </a:gs>
                      <a:gs pos="100000">
                        <a:srgbClr val="FFFFFF"/>
                      </a:gs>
                    </a:gsLst>
                    <a:lin ang="5400000" scaled="0"/>
                  </a:gradFill>
                </a:rPr>
                <a:t>  Explore your data with interactive visualization</a:t>
              </a: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grpSp>
      <p:sp>
        <p:nvSpPr>
          <p:cNvPr id="43" name="Rectangle 42"/>
          <p:cNvSpPr/>
          <p:nvPr/>
        </p:nvSpPr>
        <p:spPr>
          <a:xfrm>
            <a:off x="3826758" y="1308297"/>
            <a:ext cx="8260273" cy="5335314"/>
          </a:xfrm>
          <a:prstGeom prst="rect">
            <a:avLst/>
          </a:prstGeom>
          <a:noFill/>
          <a:ln>
            <a:solidFill>
              <a:srgbClr val="7FB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ight Brace 44"/>
          <p:cNvSpPr/>
          <p:nvPr/>
        </p:nvSpPr>
        <p:spPr>
          <a:xfrm>
            <a:off x="3020491" y="1871148"/>
            <a:ext cx="450165" cy="4206240"/>
          </a:xfrm>
          <a:prstGeom prst="rightBrac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446891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Freeform 8"/>
          <p:cNvSpPr>
            <a:spLocks noEditPoints="1"/>
          </p:cNvSpPr>
          <p:nvPr/>
        </p:nvSpPr>
        <p:spPr bwMode="black">
          <a:xfrm>
            <a:off x="6984772" y="151469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pic>
        <p:nvPicPr>
          <p:cNvPr id="10" name="Picture 9"/>
          <p:cNvPicPr>
            <a:picLocks noChangeAspect="1"/>
          </p:cNvPicPr>
          <p:nvPr/>
        </p:nvPicPr>
        <p:blipFill rotWithShape="1">
          <a:blip r:embed="rId3"/>
          <a:srcRect b="3822"/>
          <a:stretch/>
        </p:blipFill>
        <p:spPr>
          <a:xfrm>
            <a:off x="3829049" y="2132879"/>
            <a:ext cx="8253083" cy="4510732"/>
          </a:xfrm>
          <a:prstGeom prst="rect">
            <a:avLst/>
          </a:prstGeom>
        </p:spPr>
      </p:pic>
      <p:sp>
        <p:nvSpPr>
          <p:cNvPr id="12" name="Title 1"/>
          <p:cNvSpPr>
            <a:spLocks noGrp="1"/>
          </p:cNvSpPr>
          <p:nvPr>
            <p:ph type="title"/>
          </p:nvPr>
        </p:nvSpPr>
        <p:spPr/>
        <p:txBody>
          <a:bodyPr/>
          <a:lstStyle/>
          <a:p>
            <a:pPr lvl="0"/>
            <a:r>
              <a:rPr lang="en-US" smtClean="0"/>
              <a:t>Analyzing data with Excel</a:t>
            </a:r>
            <a:endParaRPr lang="en-US" dirty="0"/>
          </a:p>
        </p:txBody>
      </p:sp>
      <p:grpSp>
        <p:nvGrpSpPr>
          <p:cNvPr id="11" name="Group 10"/>
          <p:cNvGrpSpPr/>
          <p:nvPr/>
        </p:nvGrpSpPr>
        <p:grpSpPr>
          <a:xfrm>
            <a:off x="429386" y="2145468"/>
            <a:ext cx="4156685" cy="3657600"/>
            <a:chOff x="471590" y="2125663"/>
            <a:chExt cx="4156685" cy="3657600"/>
          </a:xfrm>
        </p:grpSpPr>
        <p:sp>
          <p:nvSpPr>
            <p:cNvPr id="16" name="Rectangle 15"/>
            <p:cNvSpPr/>
            <p:nvPr/>
          </p:nvSpPr>
          <p:spPr>
            <a:xfrm>
              <a:off x="471590" y="2125663"/>
              <a:ext cx="914400" cy="9144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18" name="Group 455"/>
            <p:cNvGrpSpPr>
              <a:grpSpLocks/>
            </p:cNvGrpSpPr>
            <p:nvPr/>
          </p:nvGrpSpPr>
          <p:grpSpPr bwMode="auto">
            <a:xfrm>
              <a:off x="700190" y="2354263"/>
              <a:ext cx="457200" cy="457200"/>
              <a:chOff x="-3781305" y="3065460"/>
              <a:chExt cx="1777999" cy="1777999"/>
            </a:xfrm>
          </p:grpSpPr>
          <p:sp>
            <p:nvSpPr>
              <p:cNvPr id="35"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6"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19" name="Rectangle 18"/>
            <p:cNvSpPr/>
            <p:nvPr/>
          </p:nvSpPr>
          <p:spPr>
            <a:xfrm>
              <a:off x="471590" y="3040063"/>
              <a:ext cx="914400" cy="9144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0" name="Group 34"/>
            <p:cNvGrpSpPr>
              <a:grpSpLocks/>
            </p:cNvGrpSpPr>
            <p:nvPr/>
          </p:nvGrpSpPr>
          <p:grpSpPr bwMode="auto">
            <a:xfrm>
              <a:off x="700190" y="3268663"/>
              <a:ext cx="457200" cy="457200"/>
              <a:chOff x="-3781305" y="3065460"/>
              <a:chExt cx="1777999" cy="1777999"/>
            </a:xfrm>
          </p:grpSpPr>
          <p:sp>
            <p:nvSpPr>
              <p:cNvPr id="3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4"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1" name="Rectangle 20"/>
            <p:cNvSpPr/>
            <p:nvPr/>
          </p:nvSpPr>
          <p:spPr>
            <a:xfrm>
              <a:off x="471590" y="3954463"/>
              <a:ext cx="914400" cy="9144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2" name="Group 39"/>
            <p:cNvGrpSpPr>
              <a:grpSpLocks/>
            </p:cNvGrpSpPr>
            <p:nvPr/>
          </p:nvGrpSpPr>
          <p:grpSpPr bwMode="auto">
            <a:xfrm>
              <a:off x="700190" y="4183063"/>
              <a:ext cx="457200" cy="457200"/>
              <a:chOff x="-3781305" y="3065460"/>
              <a:chExt cx="1777999" cy="1777999"/>
            </a:xfrm>
          </p:grpSpPr>
          <p:sp>
            <p:nvSpPr>
              <p:cNvPr id="31"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2"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3" name="Rectangle 22"/>
            <p:cNvSpPr/>
            <p:nvPr/>
          </p:nvSpPr>
          <p:spPr>
            <a:xfrm>
              <a:off x="471590" y="4868863"/>
              <a:ext cx="914400" cy="914400"/>
            </a:xfrm>
            <a:prstGeom prst="rect">
              <a:avLst/>
            </a:prstGeom>
            <a:solidFill>
              <a:srgbClr val="7FBA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32688"/>
              <a:endParaRPr lang="en-US" sz="1836"/>
            </a:p>
          </p:txBody>
        </p:sp>
        <p:grpSp>
          <p:nvGrpSpPr>
            <p:cNvPr id="24" name="Group 44"/>
            <p:cNvGrpSpPr>
              <a:grpSpLocks/>
            </p:cNvGrpSpPr>
            <p:nvPr/>
          </p:nvGrpSpPr>
          <p:grpSpPr bwMode="auto">
            <a:xfrm>
              <a:off x="700190" y="5097463"/>
              <a:ext cx="457200" cy="457200"/>
              <a:chOff x="-3781305" y="3065460"/>
              <a:chExt cx="1777999" cy="1777999"/>
            </a:xfrm>
          </p:grpSpPr>
          <p:sp>
            <p:nvSpPr>
              <p:cNvPr id="29"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0" name="Freeform 8"/>
              <p:cNvSpPr>
                <a:spLocks/>
              </p:cNvSpPr>
              <p:nvPr/>
            </p:nvSpPr>
            <p:spPr bwMode="auto">
              <a:xfrm>
                <a:off x="-3349152" y="3608737"/>
                <a:ext cx="932213" cy="691444"/>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25" name="TextBox 24"/>
            <p:cNvSpPr txBox="1"/>
            <p:nvPr/>
          </p:nvSpPr>
          <p:spPr>
            <a:xfrm>
              <a:off x="1497115" y="2238850"/>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cs typeface="Segoe UI"/>
                </a:rPr>
                <a:t>Discover</a:t>
              </a:r>
              <a:endParaRPr lang="en-US" sz="2800" dirty="0">
                <a:solidFill>
                  <a:schemeClr val="tx2"/>
                </a:solidFill>
                <a:latin typeface="+mj-lt"/>
                <a:cs typeface="Segoe UI"/>
              </a:endParaRPr>
            </a:p>
          </p:txBody>
        </p:sp>
        <p:sp>
          <p:nvSpPr>
            <p:cNvPr id="26" name="TextBox 25"/>
            <p:cNvSpPr txBox="1"/>
            <p:nvPr/>
          </p:nvSpPr>
          <p:spPr>
            <a:xfrm>
              <a:off x="1497115" y="3164362"/>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Analyze</a:t>
              </a:r>
              <a:endParaRPr lang="en-US" sz="2800" dirty="0">
                <a:solidFill>
                  <a:schemeClr val="tx2"/>
                </a:solidFill>
                <a:latin typeface="+mj-lt"/>
                <a:ea typeface="+mn-ea"/>
                <a:cs typeface="Segoe UI"/>
              </a:endParaRPr>
            </a:p>
          </p:txBody>
        </p:sp>
        <p:sp>
          <p:nvSpPr>
            <p:cNvPr id="27" name="TextBox 26"/>
            <p:cNvSpPr txBox="1"/>
            <p:nvPr/>
          </p:nvSpPr>
          <p:spPr>
            <a:xfrm>
              <a:off x="1497115" y="4031931"/>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Visualize</a:t>
              </a:r>
              <a:endParaRPr lang="en-US" sz="2800" dirty="0">
                <a:solidFill>
                  <a:schemeClr val="tx2"/>
                </a:solidFill>
                <a:latin typeface="+mj-lt"/>
                <a:ea typeface="+mn-ea"/>
                <a:cs typeface="Segoe UI"/>
              </a:endParaRPr>
            </a:p>
          </p:txBody>
        </p:sp>
        <p:sp>
          <p:nvSpPr>
            <p:cNvPr id="28" name="TextBox 27"/>
            <p:cNvSpPr txBox="1"/>
            <p:nvPr/>
          </p:nvSpPr>
          <p:spPr>
            <a:xfrm>
              <a:off x="1497115" y="4997924"/>
              <a:ext cx="3131160" cy="683264"/>
            </a:xfrm>
            <a:prstGeom prst="rect">
              <a:avLst/>
            </a:prstGeom>
            <a:noFill/>
          </p:spPr>
          <p:txBody>
            <a:bodyPr wrap="square" tIns="146304" rIns="182880" bIns="146304" anchor="ctr">
              <a:spAutoFit/>
            </a:bodyPr>
            <a:lstStyle/>
            <a:p>
              <a:pPr defTabSz="932688" fontAlgn="auto">
                <a:lnSpc>
                  <a:spcPct val="90000"/>
                </a:lnSpc>
                <a:spcBef>
                  <a:spcPts val="0"/>
                </a:spcBef>
                <a:spcAft>
                  <a:spcPts val="1200"/>
                </a:spcAft>
                <a:defRPr/>
              </a:pPr>
              <a:r>
                <a:rPr lang="en-US" sz="2800" dirty="0" smtClean="0">
                  <a:solidFill>
                    <a:schemeClr val="tx2"/>
                  </a:solidFill>
                  <a:latin typeface="+mj-lt"/>
                  <a:ea typeface="+mn-ea"/>
                  <a:cs typeface="Segoe UI"/>
                </a:rPr>
                <a:t>Explore</a:t>
              </a:r>
              <a:endParaRPr lang="en-US" sz="2800" dirty="0">
                <a:solidFill>
                  <a:schemeClr val="tx2"/>
                </a:solidFill>
                <a:latin typeface="+mj-lt"/>
                <a:ea typeface="+mn-ea"/>
                <a:cs typeface="Segoe UI"/>
              </a:endParaRPr>
            </a:p>
          </p:txBody>
        </p:sp>
      </p:grpSp>
      <p:grpSp>
        <p:nvGrpSpPr>
          <p:cNvPr id="39" name="Group 38"/>
          <p:cNvGrpSpPr/>
          <p:nvPr/>
        </p:nvGrpSpPr>
        <p:grpSpPr>
          <a:xfrm>
            <a:off x="3826758" y="1308297"/>
            <a:ext cx="8260273" cy="828745"/>
            <a:chOff x="4296161" y="1524072"/>
            <a:chExt cx="7291210" cy="731520"/>
          </a:xfrm>
        </p:grpSpPr>
        <p:sp>
          <p:nvSpPr>
            <p:cNvPr id="40" name="Freeform 8"/>
            <p:cNvSpPr>
              <a:spLocks noEditPoints="1"/>
            </p:cNvSpPr>
            <p:nvPr/>
          </p:nvSpPr>
          <p:spPr bwMode="black">
            <a:xfrm>
              <a:off x="7913232" y="1585032"/>
              <a:ext cx="819927" cy="49747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505050"/>
                </a:solidFill>
              </a:endParaRPr>
            </a:p>
          </p:txBody>
        </p:sp>
        <p:sp>
          <p:nvSpPr>
            <p:cNvPr id="41" name="Rectangle 40"/>
            <p:cNvSpPr/>
            <p:nvPr/>
          </p:nvSpPr>
          <p:spPr bwMode="auto">
            <a:xfrm>
              <a:off x="4296161" y="1524072"/>
              <a:ext cx="7291210" cy="731520"/>
            </a:xfrm>
            <a:prstGeom prst="rect">
              <a:avLst/>
            </a:prstGeom>
            <a:solidFill>
              <a:srgbClr val="7FBA00"/>
            </a:solidFill>
            <a:ln w="38100" cap="flat" cmpd="sng" algn="ctr">
              <a:noFill/>
              <a:prstDash val="solid"/>
              <a:headEnd type="none" w="med" len="med"/>
              <a:tailEnd type="none" w="med" len="med"/>
            </a:ln>
            <a:effectLst/>
          </p:spPr>
          <p:txBody>
            <a:bodyPr vert="horz" wrap="square" lIns="93256" tIns="91440" rIns="93256" bIns="91440" numCol="1" rtlCol="0" anchor="ctr" anchorCtr="0" compatLnSpc="1">
              <a:prstTxWarp prst="textNoShape">
                <a:avLst/>
              </a:prstTxWarp>
            </a:bodyPr>
            <a:lstStyle/>
            <a:p>
              <a:pPr defTabSz="932290" fontAlgn="base">
                <a:spcBef>
                  <a:spcPts val="2400"/>
                </a:spcBef>
                <a:spcAft>
                  <a:spcPct val="0"/>
                </a:spcAft>
                <a:defRPr/>
              </a:pPr>
              <a:r>
                <a:rPr lang="en-US" sz="2400" dirty="0" smtClean="0">
                  <a:gradFill>
                    <a:gsLst>
                      <a:gs pos="0">
                        <a:srgbClr val="FFFFFF"/>
                      </a:gs>
                      <a:gs pos="100000">
                        <a:srgbClr val="FFFFFF"/>
                      </a:gs>
                    </a:gsLst>
                    <a:lin ang="5400000" scaled="0"/>
                  </a:gradFill>
                </a:rPr>
                <a:t>  Uncover new insights with 3D geospatial analysis</a:t>
              </a: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grpSp>
      <p:sp>
        <p:nvSpPr>
          <p:cNvPr id="43" name="Rectangle 42"/>
          <p:cNvSpPr/>
          <p:nvPr/>
        </p:nvSpPr>
        <p:spPr>
          <a:xfrm>
            <a:off x="3826758" y="1308297"/>
            <a:ext cx="8260273" cy="5335314"/>
          </a:xfrm>
          <a:prstGeom prst="rect">
            <a:avLst/>
          </a:prstGeom>
          <a:noFill/>
          <a:ln>
            <a:solidFill>
              <a:srgbClr val="7FB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ight Brace 43"/>
          <p:cNvSpPr/>
          <p:nvPr/>
        </p:nvSpPr>
        <p:spPr>
          <a:xfrm>
            <a:off x="3020491" y="1871148"/>
            <a:ext cx="450165" cy="4206240"/>
          </a:xfrm>
          <a:prstGeom prst="rightBrac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065358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adLp5CSddUyH2.S4SYXsw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adLp5CSddUyH2.S4SYXsw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adLp5CSddUyH2.S4SYXsw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adLp5CSddUyH2.S4SYXsw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adLp5CSddUyH2.S4SYXsw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adLp5CSddUyH2.S4SYXswQ"/>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adLp5CSddUyH2.S4SYXswQ"/>
</p:tagLst>
</file>

<file path=ppt/theme/theme1.xml><?xml version="1.0" encoding="utf-8"?>
<a:theme xmlns:a="http://schemas.openxmlformats.org/drawingml/2006/main" name="Data Insights">
  <a:themeElements>
    <a:clrScheme name="STB 2013 colors">
      <a:dk1>
        <a:srgbClr val="000000"/>
      </a:dk1>
      <a:lt1>
        <a:srgbClr val="FFFFFF"/>
      </a:lt1>
      <a:dk2>
        <a:srgbClr val="505050"/>
      </a:dk2>
      <a:lt2>
        <a:srgbClr val="D2D2D2"/>
      </a:lt2>
      <a:accent1>
        <a:srgbClr val="0072C6"/>
      </a:accent1>
      <a:accent2>
        <a:srgbClr val="008272"/>
      </a:accent2>
      <a:accent3>
        <a:srgbClr val="68217A"/>
      </a:accent3>
      <a:accent4>
        <a:srgbClr val="DC3C00"/>
      </a:accent4>
      <a:accent5>
        <a:srgbClr val="FF8C00"/>
      </a:accent5>
      <a:accent6>
        <a:srgbClr val="00BCF2"/>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loud and Enterprise Template July 2013" id="{4B4D3566-23A7-4298-B24F-E091AC86EA46}" vid="{4478AA4A-1A2F-450F-A079-1C3670FFC841}"/>
    </a:ext>
  </a:extLst>
</a:theme>
</file>

<file path=ppt/theme/theme2.xml><?xml version="1.0" encoding="utf-8"?>
<a:theme xmlns:a="http://schemas.openxmlformats.org/drawingml/2006/main" name="SQL Server">
  <a:themeElements>
    <a:clrScheme name="STB Product Families 2013 colors">
      <a:dk1>
        <a:srgbClr val="000000"/>
      </a:dk1>
      <a:lt1>
        <a:srgbClr val="FFFFFF"/>
      </a:lt1>
      <a:dk2>
        <a:srgbClr val="505050"/>
      </a:dk2>
      <a:lt2>
        <a:srgbClr val="D2D2D2"/>
      </a:lt2>
      <a:accent1>
        <a:srgbClr val="008272"/>
      </a:accent1>
      <a:accent2>
        <a:srgbClr val="0072C6"/>
      </a:accent2>
      <a:accent3>
        <a:srgbClr val="00188F"/>
      </a:accent3>
      <a:accent4>
        <a:srgbClr val="002050"/>
      </a:accent4>
      <a:accent5>
        <a:srgbClr val="BA141A"/>
      </a:accent5>
      <a:accent6>
        <a:srgbClr val="4668C5"/>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LIAB_Modern_Datawarehousing_V6" id="{5EE87134-CE4E-4277-80C6-EF42338E0C5E}" vid="{456711E8-28ED-4F69-9DFB-8F036D39B26D}"/>
    </a:ext>
  </a:extLst>
</a:theme>
</file>

<file path=ppt/theme/theme3.xml><?xml version="1.0" encoding="utf-8"?>
<a:theme xmlns:a="http://schemas.openxmlformats.org/drawingml/2006/main" name="System Center">
  <a:themeElements>
    <a:clrScheme name="STB Product Families 2013 colors">
      <a:dk1>
        <a:srgbClr val="000000"/>
      </a:dk1>
      <a:lt1>
        <a:srgbClr val="FFFFFF"/>
      </a:lt1>
      <a:dk2>
        <a:srgbClr val="505050"/>
      </a:dk2>
      <a:lt2>
        <a:srgbClr val="D2D2D2"/>
      </a:lt2>
      <a:accent1>
        <a:srgbClr val="008272"/>
      </a:accent1>
      <a:accent2>
        <a:srgbClr val="0072C6"/>
      </a:accent2>
      <a:accent3>
        <a:srgbClr val="00188F"/>
      </a:accent3>
      <a:accent4>
        <a:srgbClr val="002050"/>
      </a:accent4>
      <a:accent5>
        <a:srgbClr val="BA141A"/>
      </a:accent5>
      <a:accent6>
        <a:srgbClr val="4668C5"/>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LIAB_Modern_Datawarehousing_V6" id="{5EE87134-CE4E-4277-80C6-EF42338E0C5E}" vid="{43EEEC12-679C-4D73-826D-41BE530142E5}"/>
    </a:ext>
  </a:extLst>
</a:theme>
</file>

<file path=ppt/theme/theme4.xml><?xml version="1.0" encoding="utf-8"?>
<a:theme xmlns:a="http://schemas.openxmlformats.org/drawingml/2006/main" name="Biz Talk">
  <a:themeElements>
    <a:clrScheme name="STB Product Families 2013 colors">
      <a:dk1>
        <a:srgbClr val="000000"/>
      </a:dk1>
      <a:lt1>
        <a:srgbClr val="FFFFFF"/>
      </a:lt1>
      <a:dk2>
        <a:srgbClr val="505050"/>
      </a:dk2>
      <a:lt2>
        <a:srgbClr val="D2D2D2"/>
      </a:lt2>
      <a:accent1>
        <a:srgbClr val="008272"/>
      </a:accent1>
      <a:accent2>
        <a:srgbClr val="0072C6"/>
      </a:accent2>
      <a:accent3>
        <a:srgbClr val="00188F"/>
      </a:accent3>
      <a:accent4>
        <a:srgbClr val="002050"/>
      </a:accent4>
      <a:accent5>
        <a:srgbClr val="BA141A"/>
      </a:accent5>
      <a:accent6>
        <a:srgbClr val="4668C5"/>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LIAB_Modern_Datawarehousing_V6" id="{5EE87134-CE4E-4277-80C6-EF42338E0C5E}" vid="{54ADBAC6-C770-448D-9686-84A531588C88}"/>
    </a:ext>
  </a:extLst>
</a:theme>
</file>

<file path=ppt/theme/theme5.xml><?xml version="1.0" encoding="utf-8"?>
<a:theme xmlns:a="http://schemas.openxmlformats.org/drawingml/2006/main" name="2_KT - GCIO Metro Template">
  <a:themeElements>
    <a:clrScheme name="Company Meeting 2011">
      <a:dk1>
        <a:srgbClr val="292929"/>
      </a:dk1>
      <a:lt1>
        <a:srgbClr val="FFFFFF"/>
      </a:lt1>
      <a:dk2>
        <a:srgbClr val="000092"/>
      </a:dk2>
      <a:lt2>
        <a:srgbClr val="DDDDDD"/>
      </a:lt2>
      <a:accent1>
        <a:srgbClr val="FFBE0E"/>
      </a:accent1>
      <a:accent2>
        <a:srgbClr val="000092"/>
      </a:accent2>
      <a:accent3>
        <a:srgbClr val="FF0097"/>
      </a:accent3>
      <a:accent4>
        <a:srgbClr val="8CC600"/>
      </a:accent4>
      <a:accent5>
        <a:srgbClr val="09AEEF"/>
      </a:accent5>
      <a:accent6>
        <a:srgbClr val="910091"/>
      </a:accent6>
      <a:hlink>
        <a:srgbClr val="3F3F9B"/>
      </a:hlink>
      <a:folHlink>
        <a:srgbClr val="3F3F9B"/>
      </a:folHlink>
    </a:clrScheme>
    <a:fontScheme name="Segoe Light - Segoe">
      <a:majorFont>
        <a:latin typeface="Segoe Light"/>
        <a:ea typeface=""/>
        <a:cs typeface=""/>
      </a:majorFont>
      <a:minorFont>
        <a:latin typeface="Segoe"/>
        <a:ea typeface=""/>
        <a:cs typeface=""/>
      </a:minorFont>
    </a:fontScheme>
    <a:fmtScheme name="Foundry">
      <a:fillStyleLst>
        <a:solidFill>
          <a:schemeClr val="phClr"/>
        </a:solidFill>
        <a:gradFill rotWithShape="1">
          <a:gsLst>
            <a:gs pos="0">
              <a:schemeClr val="phClr">
                <a:tint val="70000"/>
                <a:satMod val="180000"/>
              </a:schemeClr>
            </a:gs>
            <a:gs pos="62000">
              <a:schemeClr val="phClr">
                <a:tint val="30000"/>
                <a:satMod val="180000"/>
              </a:schemeClr>
            </a:gs>
            <a:gs pos="100000">
              <a:schemeClr val="phClr">
                <a:tint val="22000"/>
                <a:satMod val="180000"/>
              </a:schemeClr>
            </a:gs>
          </a:gsLst>
          <a:lin ang="16200000" scaled="0"/>
        </a:gradFill>
        <a:gradFill rotWithShape="1">
          <a:gsLst>
            <a:gs pos="0">
              <a:schemeClr val="phClr">
                <a:shade val="58000"/>
                <a:satMod val="150000"/>
              </a:schemeClr>
            </a:gs>
            <a:gs pos="72000">
              <a:schemeClr val="phClr">
                <a:tint val="90000"/>
                <a:satMod val="135000"/>
              </a:schemeClr>
            </a:gs>
            <a:gs pos="100000">
              <a:schemeClr val="phClr">
                <a:tint val="80000"/>
                <a:satMod val="155000"/>
              </a:schemeClr>
            </a:gs>
          </a:gsLst>
          <a:lin ang="16200000" scaled="0"/>
        </a:gradFill>
      </a:fillStyleLst>
      <a:lnStyleLst>
        <a:ln w="9525" cap="flat" cmpd="sng" algn="ctr">
          <a:solidFill>
            <a:schemeClr val="phClr">
              <a:shade val="80000"/>
            </a:schemeClr>
          </a:solidFill>
          <a:prstDash val="solid"/>
        </a:ln>
        <a:ln w="38100" cap="flat" cmpd="sng" algn="ctr">
          <a:solidFill>
            <a:schemeClr val="phClr"/>
          </a:solidFill>
          <a:prstDash val="solid"/>
        </a:ln>
        <a:ln w="38100" cap="flat" cmpd="sng" algn="ctr">
          <a:solidFill>
            <a:schemeClr val="phClr"/>
          </a:solidFill>
          <a:prstDash val="solid"/>
        </a:ln>
      </a:lnStyleLst>
      <a:effectStyleLst>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scene3d>
            <a:camera prst="orthographicFront" fov="0">
              <a:rot lat="0" lon="0" rev="0"/>
            </a:camera>
            <a:lightRig rig="soft" dir="tl">
              <a:rot lat="0" lon="0" rev="20000000"/>
            </a:lightRig>
          </a:scene3d>
          <a:sp3d prstMaterial="matte">
            <a:bevelT w="63500" h="635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err="1" smtClean="0">
            <a:gradFill>
              <a:gsLst>
                <a:gs pos="0">
                  <a:srgbClr val="FFFFFF"/>
                </a:gs>
                <a:gs pos="100000">
                  <a:srgbClr val="FFFFFF"/>
                </a:gs>
              </a:gsLst>
              <a:lin ang="5400000" scaled="0"/>
            </a:gradFill>
          </a:defRPr>
        </a:defPPr>
      </a:lstStyle>
      <a:style>
        <a:lnRef idx="2">
          <a:schemeClr val="accent5">
            <a:shade val="50000"/>
          </a:schemeClr>
        </a:lnRef>
        <a:fillRef idx="1">
          <a:schemeClr val="accent5"/>
        </a:fillRef>
        <a:effectRef idx="0">
          <a:schemeClr val="accent5"/>
        </a:effectRef>
        <a:fontRef idx="minor">
          <a:schemeClr val="lt1"/>
        </a:fontRef>
      </a:style>
    </a:spDef>
    <a:txDef>
      <a:spPr>
        <a:noFill/>
      </a:spPr>
      <a:bodyPr wrap="square" lIns="0" tIns="0" rIns="0" bIns="0" rtlCol="0">
        <a:spAutoFit/>
      </a:bodyPr>
      <a:lstStyle>
        <a:defPPr>
          <a:defRPr dirty="0" err="1" smtClean="0">
            <a:gradFill>
              <a:gsLst>
                <a:gs pos="0">
                  <a:schemeClr val="tx1"/>
                </a:gs>
                <a:gs pos="86000">
                  <a:schemeClr val="tx1"/>
                </a:gs>
              </a:gsLst>
              <a:lin ang="5400000" scaled="0"/>
            </a:gradFill>
          </a:defRPr>
        </a:defPPr>
      </a:lstStyle>
    </a:tx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haredContentType xmlns="Microsoft.SharePoint.Taxonomy.ContentTypeSync" SourceId="e385fb40-52d4-4fae-9c5b-3e8ff8a5878e" ContentTypeId="0x0101000E4CB7077FEE4FF7AE86D4A500EEC78003" PreviousValue="false"/>
</file>

<file path=customXml/item5.xml><?xml version="1.0" encoding="utf-8"?>
<ct:contentTypeSchema xmlns:ct="http://schemas.microsoft.com/office/2006/metadata/contentType" xmlns:ma="http://schemas.microsoft.com/office/2006/metadata/properties/metaAttributes" ct:_="" ma:_="" ma:contentTypeName="Document" ma:contentTypeID="0x010100E39E8F31E8B630468710D1972815293E" ma:contentTypeVersion="1" ma:contentTypeDescription="Create a new document." ma:contentTypeScope="" ma:versionID="2832db4b5e0c7b2e0e845f7800231fb7">
  <xsd:schema xmlns:xsd="http://www.w3.org/2001/XMLSchema" xmlns:xs="http://www.w3.org/2001/XMLSchema" xmlns:p="http://schemas.microsoft.com/office/2006/metadata/properties" xmlns:ns2="21f87a94-7473-4474-82ff-47357a0645e7" targetNamespace="http://schemas.microsoft.com/office/2006/metadata/properties" ma:root="true" ma:fieldsID="c63a292001e87500cb880d0061ac01b1" ns2:_="">
    <xsd:import namespace="21f87a94-7473-4474-82ff-47357a0645e7"/>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1f87a94-7473-4474-82ff-47357a0645e7"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3F4C9EC-1A5F-4F43-9BF3-D2A971CF61DB}"/>
</file>

<file path=customXml/itemProps2.xml><?xml version="1.0" encoding="utf-8"?>
<ds:datastoreItem xmlns:ds="http://schemas.openxmlformats.org/officeDocument/2006/customXml" ds:itemID="{3DED1426-9BB0-473A-8572-BCDC85245594}"/>
</file>

<file path=customXml/itemProps3.xml><?xml version="1.0" encoding="utf-8"?>
<ds:datastoreItem xmlns:ds="http://schemas.openxmlformats.org/officeDocument/2006/customXml" ds:itemID="{A3F4C9EC-1A5F-4F43-9BF3-D2A971CF61DB}">
  <ds:schemaRefs>
    <ds:schemaRef ds:uri="http://schemas.microsoft.com/sharepoint/v3/contenttype/forms"/>
  </ds:schemaRefs>
</ds:datastoreItem>
</file>

<file path=customXml/itemProps4.xml><?xml version="1.0" encoding="utf-8"?>
<ds:datastoreItem xmlns:ds="http://schemas.openxmlformats.org/officeDocument/2006/customXml" ds:itemID="{034E0CF8-C338-40F9-BA16-C65361363611}">
  <ds:schemaRefs>
    <ds:schemaRef ds:uri="Microsoft.SharePoint.Taxonomy.ContentTypeSync"/>
  </ds:schemaRefs>
</ds:datastoreItem>
</file>

<file path=customXml/itemProps5.xml><?xml version="1.0" encoding="utf-8"?>
<ds:datastoreItem xmlns:ds="http://schemas.openxmlformats.org/officeDocument/2006/customXml" ds:itemID="{B012D743-EF99-4D70-A82B-A06FDA154B6C}"/>
</file>

<file path=docProps/app.xml><?xml version="1.0" encoding="utf-8"?>
<Properties xmlns="http://schemas.openxmlformats.org/officeDocument/2006/extended-properties" xmlns:vt="http://schemas.openxmlformats.org/officeDocument/2006/docPropsVTypes">
  <Template>LIAB_Modern_Datawarehousing_V6</Template>
  <TotalTime>0</TotalTime>
  <Words>6329</Words>
  <Application>Microsoft Office PowerPoint</Application>
  <PresentationFormat>Custom</PresentationFormat>
  <Paragraphs>441</Paragraphs>
  <Slides>23</Slides>
  <Notes>23</Notes>
  <HiddenSlides>2</HiddenSlides>
  <MMClips>0</MMClips>
  <ScaleCrop>false</ScaleCrop>
  <HeadingPairs>
    <vt:vector size="6" baseType="variant">
      <vt:variant>
        <vt:lpstr>Fonts Used</vt:lpstr>
      </vt:variant>
      <vt:variant>
        <vt:i4>12</vt:i4>
      </vt:variant>
      <vt:variant>
        <vt:lpstr>Theme</vt:lpstr>
      </vt:variant>
      <vt:variant>
        <vt:i4>5</vt:i4>
      </vt:variant>
      <vt:variant>
        <vt:lpstr>Slide Titles</vt:lpstr>
      </vt:variant>
      <vt:variant>
        <vt:i4>23</vt:i4>
      </vt:variant>
    </vt:vector>
  </HeadingPairs>
  <TitlesOfParts>
    <vt:vector size="40" baseType="lpstr">
      <vt:lpstr>MS PGothic</vt:lpstr>
      <vt:lpstr>SimSun</vt:lpstr>
      <vt:lpstr>Arial</vt:lpstr>
      <vt:lpstr>Arial Black</vt:lpstr>
      <vt:lpstr>Calibri</vt:lpstr>
      <vt:lpstr>Segoe</vt:lpstr>
      <vt:lpstr>Segoe Light</vt:lpstr>
      <vt:lpstr>Segoe Pro</vt:lpstr>
      <vt:lpstr>Segoe Pro Light</vt:lpstr>
      <vt:lpstr>Segoe UI</vt:lpstr>
      <vt:lpstr>Segoe UI Light</vt:lpstr>
      <vt:lpstr>Times New Roman</vt:lpstr>
      <vt:lpstr>Data Insights</vt:lpstr>
      <vt:lpstr>SQL Server</vt:lpstr>
      <vt:lpstr>System Center</vt:lpstr>
      <vt:lpstr>Biz Talk</vt:lpstr>
      <vt:lpstr>2_KT - GCIO Metro Template</vt:lpstr>
      <vt:lpstr>PowerPoint Presentation</vt:lpstr>
      <vt:lpstr>PowerPoint Presentation</vt:lpstr>
      <vt:lpstr>The world of data is changing</vt:lpstr>
      <vt:lpstr>PowerPoint Presentation</vt:lpstr>
      <vt:lpstr>A powerful new way to work with data</vt:lpstr>
      <vt:lpstr>Analyzing data with Excel</vt:lpstr>
      <vt:lpstr>Analyzing data with Excel</vt:lpstr>
      <vt:lpstr>Analyzing data with Excel</vt:lpstr>
      <vt:lpstr>Analyzing data with Excel</vt:lpstr>
      <vt:lpstr>Analyzing data in Excel</vt:lpstr>
      <vt:lpstr>A powerful new way to work with data</vt:lpstr>
      <vt:lpstr>Share &amp; collaborate with Power BI for Office 365</vt:lpstr>
      <vt:lpstr>Share &amp; collaborate with Power BI for Office 365 </vt:lpstr>
      <vt:lpstr>Share &amp; collaborate with Power BI for Office 365 </vt:lpstr>
      <vt:lpstr>Share &amp; collaborate with Power BI for Office 365 </vt:lpstr>
      <vt:lpstr>Share &amp; collaborate with Power BI for Office 365</vt:lpstr>
      <vt:lpstr>Share &amp; collaborate with Power BI for Office 365</vt:lpstr>
      <vt:lpstr>Share and collaborate with Power BI for Office 365</vt:lpstr>
      <vt:lpstr>PowerPoint Presentation</vt:lpstr>
      <vt:lpstr>A powerful new way to work with data </vt:lpstr>
      <vt:lpstr>PowerPoint Presentation</vt:lpstr>
      <vt:lpstr>Analyzing data with Excel </vt:lpstr>
      <vt:lpstr>Power BI connectivity to SAP BusinessObjects BI Where familiar business tools meet trusted enterprise data</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 BI Overview presentation</dc:title>
  <dc:creator/>
  <cp:keywords/>
  <cp:lastModifiedBy/>
  <cp:revision>1</cp:revision>
  <dcterms:created xsi:type="dcterms:W3CDTF">2014-04-14T20:51:34Z</dcterms:created>
  <dcterms:modified xsi:type="dcterms:W3CDTF">2014-10-07T01:57:55Z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1cd454bacc149bfbcfd764edd279de7">
    <vt:lpwstr/>
  </property>
  <property fmtid="{D5CDD505-2E9C-101B-9397-08002B2CF9AE}" pid="3" name="TaxKeyword">
    <vt:lpwstr/>
  </property>
  <property fmtid="{D5CDD505-2E9C-101B-9397-08002B2CF9AE}" pid="4" name="_dlc_policyId">
    <vt:lpwstr/>
  </property>
  <property fmtid="{D5CDD505-2E9C-101B-9397-08002B2CF9AE}" pid="5" name="Region">
    <vt:lpwstr/>
  </property>
  <property fmtid="{D5CDD505-2E9C-101B-9397-08002B2CF9AE}" pid="6" name="Confidentiality">
    <vt:lpwstr>216;#customer ready|8986c41d-21c5-4f8f-8a12-ea4625b46858</vt:lpwstr>
  </property>
  <property fmtid="{D5CDD505-2E9C-101B-9397-08002B2CF9AE}" pid="7" name="ItemType">
    <vt:lpwstr>319;#overview articles|44a91bc1-0390-48f1-8f35-2950d2160348;#3;#customer presentations|18e9ae94-e321-4eea-82d2-ad5b2f470f3c</vt:lpwstr>
  </property>
  <property fmtid="{D5CDD505-2E9C-101B-9397-08002B2CF9AE}" pid="8" name="b1337ea954344dcfb0425a10eee4daa8">
    <vt:lpwstr/>
  </property>
  <property fmtid="{D5CDD505-2E9C-101B-9397-08002B2CF9AE}" pid="9" name="ContentTypeId">
    <vt:lpwstr>0x010100E39E8F31E8B630468710D1972815293E</vt:lpwstr>
  </property>
  <property fmtid="{D5CDD505-2E9C-101B-9397-08002B2CF9AE}" pid="10" name="Industries">
    <vt:lpwstr/>
  </property>
  <property fmtid="{D5CDD505-2E9C-101B-9397-08002B2CF9AE}" pid="11" name="j4d667fb28274e85b2214f6e751c8d1f">
    <vt:lpwstr/>
  </property>
  <property fmtid="{D5CDD505-2E9C-101B-9397-08002B2CF9AE}" pid="12" name="Event Location">
    <vt:lpwstr/>
  </property>
  <property fmtid="{D5CDD505-2E9C-101B-9397-08002B2CF9AE}" pid="13" name="Roles">
    <vt:lpwstr/>
  </property>
  <property fmtid="{D5CDD505-2E9C-101B-9397-08002B2CF9AE}" pid="14" name="Event1">
    <vt:lpwstr>217;#Unassigned|e51362f4-782c-41a8-bb7b-e0cfc8669933</vt:lpwstr>
  </property>
  <property fmtid="{D5CDD505-2E9C-101B-9397-08002B2CF9AE}" pid="15" name="Audience">
    <vt:lpwstr/>
  </property>
  <property fmtid="{D5CDD505-2E9C-101B-9397-08002B2CF9AE}" pid="16" name="SMSGDomain">
    <vt:lpwstr>156;#Server and Tools Business|6783548d-8609-4f97-be4a-4ca2616905a6;#307;#Server and Tools Marketing Group|4f75e184-e5aa-4234-a07f-b032d60df254;#566;#SQL Server Domain|0c0f1824-39dc-4b26-8c74-eff4364b812b;#308;#STB Conversations Domain|ab3ceaba-e38a-46cd-</vt:lpwstr>
  </property>
  <property fmtid="{D5CDD505-2E9C-101B-9397-08002B2CF9AE}" pid="17" name="Competitors">
    <vt:lpwstr/>
  </property>
  <property fmtid="{D5CDD505-2E9C-101B-9397-08002B2CF9AE}" pid="18" name="ItemRetentionFormula">
    <vt:lpwstr/>
  </property>
  <property fmtid="{D5CDD505-2E9C-101B-9397-08002B2CF9AE}" pid="19" name="m6d26e40ac264097a006193f92232ece">
    <vt:lpwstr/>
  </property>
  <property fmtid="{D5CDD505-2E9C-101B-9397-08002B2CF9AE}" pid="20" name="BusinessArchitecture">
    <vt:lpwstr>328;#Cloud OS|ec248454-62d9-485e-995d-0cfad61f7f4c;#329;#New Conversation|5ae50351-4e19-465d-a34a-e592b7a56769</vt:lpwstr>
  </property>
  <property fmtid="{D5CDD505-2E9C-101B-9397-08002B2CF9AE}" pid="21" name="SMSGTags">
    <vt:lpwstr/>
  </property>
  <property fmtid="{D5CDD505-2E9C-101B-9397-08002B2CF9AE}" pid="22" name="j031aa32f4154c8c9a646efae715ebde">
    <vt:lpwstr/>
  </property>
  <property fmtid="{D5CDD505-2E9C-101B-9397-08002B2CF9AE}" pid="23" name="Products">
    <vt:lpwstr>274;#Microsoft Office 365|79b3b58e-e806-4c92-b1ab-8c086f06098a;#262;#Microsoft SQL Server|261ba873-f3ab-420e-96d6-e3004596a551</vt:lpwstr>
  </property>
  <property fmtid="{D5CDD505-2E9C-101B-9397-08002B2CF9AE}" pid="24" name="_dlc_DocIdItemGuid">
    <vt:lpwstr>e6cc213f-3bc4-41fe-bc6a-6f443332d80c</vt:lpwstr>
  </property>
  <property fmtid="{D5CDD505-2E9C-101B-9397-08002B2CF9AE}" pid="25" name="Campaign">
    <vt:lpwstr/>
  </property>
  <property fmtid="{D5CDD505-2E9C-101B-9397-08002B2CF9AE}" pid="26" name="EnterpriseDomainTags">
    <vt:lpwstr/>
  </property>
  <property fmtid="{D5CDD505-2E9C-101B-9397-08002B2CF9AE}" pid="27" name="l311460e3fdf46688abc31ddb7bdc05a">
    <vt:lpwstr/>
  </property>
  <property fmtid="{D5CDD505-2E9C-101B-9397-08002B2CF9AE}" pid="28" name="Segments">
    <vt:lpwstr/>
  </property>
  <property fmtid="{D5CDD505-2E9C-101B-9397-08002B2CF9AE}" pid="29" name="ActivitiesAndPrograms">
    <vt:lpwstr/>
  </property>
  <property fmtid="{D5CDD505-2E9C-101B-9397-08002B2CF9AE}" pid="30" name="Partners">
    <vt:lpwstr/>
  </property>
  <property fmtid="{D5CDD505-2E9C-101B-9397-08002B2CF9AE}" pid="31" name="WorkflowChangePath">
    <vt:lpwstr>cb693860-de64-4811-8443-fefce31b7001,9;cb693860-de64-4811-8443-fefce31b7001,19;cb693860-de64-4811-8443-fefce31b7001,29;b015aa7d-dcd3-45fa-9f16-f621f50b596a,27;b015aa7d-dcd3-45fa-9f16-f621f50b596a,42;b015aa7d-dcd3-45fa-9f16-f621f50b596a,42;b015aa7d-dcd3-45</vt:lpwstr>
  </property>
  <property fmtid="{D5CDD505-2E9C-101B-9397-08002B2CF9AE}" pid="32" name="Groups">
    <vt:lpwstr>311;#Server and Tools Marketing Group|4f75e184-e5aa-4234-a07f-b032d60df254</vt:lpwstr>
  </property>
  <property fmtid="{D5CDD505-2E9C-101B-9397-08002B2CF9AE}" pid="33" name="Topics">
    <vt:lpwstr/>
  </property>
  <property fmtid="{D5CDD505-2E9C-101B-9397-08002B2CF9AE}" pid="34" name="Event Venue">
    <vt:lpwstr/>
  </property>
  <property fmtid="{D5CDD505-2E9C-101B-9397-08002B2CF9AE}" pid="35" name="Track">
    <vt:lpwstr/>
  </property>
  <property fmtid="{D5CDD505-2E9C-101B-9397-08002B2CF9AE}" pid="36" name="Languages">
    <vt:lpwstr/>
  </property>
  <property fmtid="{D5CDD505-2E9C-101B-9397-08002B2CF9AE}" pid="37" name="_docset_NoMedatataSyncRequired">
    <vt:lpwstr>False</vt:lpwstr>
  </property>
  <property fmtid="{D5CDD505-2E9C-101B-9397-08002B2CF9AE}" pid="38" name="messageframeworktype">
    <vt:lpwstr/>
  </property>
  <property fmtid="{D5CDD505-2E9C-101B-9397-08002B2CF9AE}" pid="39" name="TechnicalLevel">
    <vt:lpwstr/>
  </property>
  <property fmtid="{D5CDD505-2E9C-101B-9397-08002B2CF9AE}" pid="40" name="Audiences">
    <vt:lpwstr/>
  </property>
  <property fmtid="{D5CDD505-2E9C-101B-9397-08002B2CF9AE}" pid="41" name="LearningOrganization">
    <vt:lpwstr/>
  </property>
  <property fmtid="{D5CDD505-2E9C-101B-9397-08002B2CF9AE}" pid="42" name="IsMyDocuments">
    <vt:bool>true</vt:bool>
  </property>
  <property fmtid="{D5CDD505-2E9C-101B-9397-08002B2CF9AE}" pid="43" name="LearningDeliveryMethod">
    <vt:lpwstr/>
  </property>
  <property fmtid="{D5CDD505-2E9C-101B-9397-08002B2CF9AE}" pid="44" name="Product">
    <vt:lpwstr/>
  </property>
</Properties>
</file>